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handoutMasterIdLst>
    <p:handoutMasterId r:id="rId24"/>
  </p:handoutMasterIdLst>
  <p:sldIdLst>
    <p:sldId id="256" r:id="rId2"/>
    <p:sldId id="394" r:id="rId3"/>
    <p:sldId id="404" r:id="rId4"/>
    <p:sldId id="402" r:id="rId5"/>
    <p:sldId id="405" r:id="rId6"/>
    <p:sldId id="409" r:id="rId7"/>
    <p:sldId id="424" r:id="rId8"/>
    <p:sldId id="406" r:id="rId9"/>
    <p:sldId id="407" r:id="rId10"/>
    <p:sldId id="410" r:id="rId11"/>
    <p:sldId id="411" r:id="rId12"/>
    <p:sldId id="413" r:id="rId13"/>
    <p:sldId id="414" r:id="rId14"/>
    <p:sldId id="415" r:id="rId15"/>
    <p:sldId id="416" r:id="rId16"/>
    <p:sldId id="418" r:id="rId17"/>
    <p:sldId id="420" r:id="rId18"/>
    <p:sldId id="425" r:id="rId19"/>
    <p:sldId id="421" r:id="rId20"/>
    <p:sldId id="422" r:id="rId21"/>
    <p:sldId id="423" r:id="rId22"/>
  </p:sldIdLst>
  <p:sldSz cx="9144000" cy="6858000" type="screen4x3"/>
  <p:notesSz cx="6794500" cy="9918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00FF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6970" autoAdjust="0"/>
  </p:normalViewPr>
  <p:slideViewPr>
    <p:cSldViewPr>
      <p:cViewPr varScale="1">
        <p:scale>
          <a:sx n="79" d="100"/>
          <a:sy n="79" d="100"/>
        </p:scale>
        <p:origin x="48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7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12/10/2016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7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7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12/10/2016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8" tIns="45673" rIns="91348" bIns="45673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1383"/>
            <a:ext cx="5435600" cy="4463415"/>
          </a:xfrm>
          <a:prstGeom prst="rect">
            <a:avLst/>
          </a:prstGeom>
        </p:spPr>
        <p:txBody>
          <a:bodyPr vert="horz" lIns="91348" tIns="45673" rIns="91348" bIns="4567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7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il compilatore e le sue opzioni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il compilatore e le sue opzioni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il compilatore e le sue opzioni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il compilatore e le sue opzioni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il compilatore e le sue opzioni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/>
              <a:t>Programmazione e Laboratorio di Programmazione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Integrazione I</a:t>
            </a:r>
          </a:p>
          <a:p>
            <a:r>
              <a:rPr lang="it-IT" dirty="0" smtClean="0"/>
              <a:t>Il compilatore e le sue opzioni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83768" y="6298214"/>
            <a:ext cx="5445818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</a:t>
            </a:r>
            <a:r>
              <a:rPr lang="it-IT" dirty="0" smtClean="0"/>
              <a:t>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353777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Riconoscere i file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58867" y="628986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214546" y="1500174"/>
          <a:ext cx="6096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2000" smtClean="0"/>
                        <a:t>Estensione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/>
                        <a:t>Descrizione</a:t>
                      </a:r>
                      <a:endParaRPr lang="it-IT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1" smtClean="0"/>
                        <a:t>.c</a:t>
                      </a:r>
                      <a:endParaRPr lang="it-IT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smtClean="0"/>
                        <a:t>file sorgente</a:t>
                      </a:r>
                      <a:endParaRPr lang="it-IT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smtClean="0"/>
                        <a:t>.h</a:t>
                      </a:r>
                      <a:endParaRPr lang="it-IT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20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file generalmente “copiato” dal preprocessore all’interno di un file sorgente</a:t>
                      </a:r>
                      <a:endParaRPr lang="it-IT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smtClean="0"/>
                        <a:t>.o</a:t>
                      </a:r>
                      <a:endParaRPr lang="it-IT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20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modulo oggetto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704470"/>
            <a:ext cx="7643836" cy="25819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Opzioni del compilatore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274846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357290" y="1071546"/>
            <a:ext cx="7572428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Determinare la versione del compilatore :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gcc -v</a:t>
            </a:r>
          </a:p>
        </p:txBody>
      </p:sp>
      <p:sp>
        <p:nvSpPr>
          <p:cNvPr id="10" name="Freccia in giù 9"/>
          <p:cNvSpPr/>
          <p:nvPr/>
        </p:nvSpPr>
        <p:spPr>
          <a:xfrm rot="3721366">
            <a:off x="6673102" y="4714705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143116"/>
            <a:ext cx="4667250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4412484"/>
            <a:ext cx="7643866" cy="1731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Opzioni del compilatore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00501" y="6295822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142976" y="887868"/>
            <a:ext cx="7572428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Assegnare un nome al file eseguibile: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gcc nome_sorgente –o nome_eseguibile</a:t>
            </a:r>
          </a:p>
        </p:txBody>
      </p:sp>
      <p:sp>
        <p:nvSpPr>
          <p:cNvPr id="11" name="Freccia in giù 10"/>
          <p:cNvSpPr/>
          <p:nvPr/>
        </p:nvSpPr>
        <p:spPr>
          <a:xfrm rot="3721366">
            <a:off x="7673231" y="5286210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072075"/>
            <a:ext cx="7643866" cy="15712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3886960"/>
            <a:ext cx="7643866" cy="2818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4429132"/>
            <a:ext cx="7643865" cy="17163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Opzioni del compilatore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9320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428728" y="857232"/>
            <a:ext cx="7572428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Generazione modulo oggetto: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gcc –c nome_sorgente</a:t>
            </a:r>
          </a:p>
        </p:txBody>
      </p:sp>
      <p:sp>
        <p:nvSpPr>
          <p:cNvPr id="11" name="Freccia in giù 10"/>
          <p:cNvSpPr/>
          <p:nvPr/>
        </p:nvSpPr>
        <p:spPr>
          <a:xfrm rot="3721366">
            <a:off x="7569136" y="5286566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000240"/>
            <a:ext cx="7643866" cy="15712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3857430"/>
            <a:ext cx="6437824" cy="2857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844525"/>
            <a:ext cx="5905517" cy="27990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Opzioni del compilatore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72900" y="6309320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357290" y="959306"/>
            <a:ext cx="7572428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Chiamare il preprocessore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gcc –E nome_sorgente –o nome_destinazione</a:t>
            </a:r>
          </a:p>
        </p:txBody>
      </p:sp>
      <p:sp>
        <p:nvSpPr>
          <p:cNvPr id="11" name="Freccia in giù 10"/>
          <p:cNvSpPr/>
          <p:nvPr/>
        </p:nvSpPr>
        <p:spPr>
          <a:xfrm rot="8043486">
            <a:off x="4453388" y="3951671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 rot="8043486">
            <a:off x="3453257" y="4335089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 rot="8043486">
            <a:off x="3310382" y="5120907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185981"/>
            <a:ext cx="701992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5944513"/>
            <a:ext cx="7715304" cy="2705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o 14"/>
          <p:cNvGrpSpPr/>
          <p:nvPr/>
        </p:nvGrpSpPr>
        <p:grpSpPr>
          <a:xfrm>
            <a:off x="2029598" y="1985963"/>
            <a:ext cx="4394381" cy="3514739"/>
            <a:chOff x="1743846" y="1785926"/>
            <a:chExt cx="4394381" cy="3514739"/>
          </a:xfrm>
        </p:grpSpPr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43846" y="3786190"/>
              <a:ext cx="3705225" cy="15144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3" name="CasellaDiTesto 12"/>
            <p:cNvSpPr txBox="1"/>
            <p:nvPr/>
          </p:nvSpPr>
          <p:spPr>
            <a:xfrm>
              <a:off x="3744110" y="3059668"/>
              <a:ext cx="2394117" cy="3693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b="1" smtClean="0"/>
                <a:t>Contenuto di stdio.h</a:t>
              </a:r>
              <a:endParaRPr lang="it-IT" b="1"/>
            </a:p>
          </p:txBody>
        </p:sp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43846" y="1785926"/>
              <a:ext cx="3019425" cy="933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Opzioni del compilatore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11" name="Freccia in giù 10"/>
          <p:cNvSpPr/>
          <p:nvPr/>
        </p:nvSpPr>
        <p:spPr>
          <a:xfrm rot="3721366">
            <a:off x="4559326" y="4128924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 rot="3721366">
            <a:off x="6614304" y="3128793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1223949"/>
            <a:ext cx="6591300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Messaggi del compilatore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2074580" y="1428736"/>
            <a:ext cx="6212196" cy="400109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b="1" smtClean="0">
                <a:solidFill>
                  <a:srgbClr val="FF0000"/>
                </a:solidFill>
              </a:rPr>
              <a:t>Messaggi di errore:</a:t>
            </a:r>
          </a:p>
          <a:p>
            <a:pPr marL="790575" lvl="1" indent="-514350"/>
            <a:r>
              <a:rPr lang="it-IT" b="1" smtClean="0">
                <a:solidFill>
                  <a:schemeClr val="tx1"/>
                </a:solidFill>
              </a:rPr>
              <a:t>indicativi di errori che impediscono la generazione dell’eseguibile </a:t>
            </a:r>
          </a:p>
          <a:p>
            <a:pPr marL="790575" lvl="1" indent="-514350"/>
            <a:r>
              <a:rPr lang="it-IT" b="1" smtClean="0">
                <a:solidFill>
                  <a:schemeClr val="tx1"/>
                </a:solidFill>
              </a:rPr>
              <a:t>interrompono la compilazione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smtClean="0">
                <a:solidFill>
                  <a:srgbClr val="FF0000"/>
                </a:solidFill>
              </a:rPr>
              <a:t>Warning:</a:t>
            </a:r>
          </a:p>
          <a:p>
            <a:pPr marL="790575" lvl="1" indent="-514350"/>
            <a:r>
              <a:rPr lang="it-IT" b="1" smtClean="0">
                <a:solidFill>
                  <a:schemeClr val="tx1"/>
                </a:solidFill>
              </a:rPr>
              <a:t>indicativi di condizioni che potrebbero,  tra l’altro, inficiare la portabilità del codice </a:t>
            </a:r>
          </a:p>
          <a:p>
            <a:pPr marL="790575" lvl="1" indent="-514350"/>
            <a:r>
              <a:rPr lang="it-IT" b="1" smtClean="0">
                <a:solidFill>
                  <a:schemeClr val="tx1"/>
                </a:solidFill>
              </a:rPr>
              <a:t>non interrompono la compilazione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063613"/>
            <a:ext cx="7477125" cy="3724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Messaggi di errore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8" name="Freccia in giù 7"/>
          <p:cNvSpPr/>
          <p:nvPr/>
        </p:nvSpPr>
        <p:spPr>
          <a:xfrm rot="3721366">
            <a:off x="3386952" y="3492328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5064141"/>
            <a:ext cx="6105525" cy="238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6531" y="5635645"/>
            <a:ext cx="7794625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" name="Freccia in giù 14"/>
          <p:cNvSpPr/>
          <p:nvPr/>
        </p:nvSpPr>
        <p:spPr>
          <a:xfrm rot="6468366">
            <a:off x="5453469" y="5828002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Warning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72900" y="6309320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357290" y="928670"/>
            <a:ext cx="7572428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Utilizzare il massimo livello di warning: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gcc –Wall nome_sorgente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580" y="5357826"/>
            <a:ext cx="6694758" cy="7858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0580" y="2081225"/>
            <a:ext cx="6687250" cy="31430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5" y="1928801"/>
            <a:ext cx="7198782" cy="33834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Warning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1963" y="6295822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357290" y="857232"/>
            <a:ext cx="7572428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Utilizzare il massimo livello di warning: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gcc –Wall nome_sorgente</a:t>
            </a:r>
          </a:p>
        </p:txBody>
      </p:sp>
      <p:sp>
        <p:nvSpPr>
          <p:cNvPr id="12" name="Freccia in giù 11"/>
          <p:cNvSpPr/>
          <p:nvPr/>
        </p:nvSpPr>
        <p:spPr>
          <a:xfrm rot="5400000">
            <a:off x="2143108" y="4929198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 rot="5400000">
            <a:off x="2747270" y="4176038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 rot="16200000">
            <a:off x="1136854" y="5561254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 rot="16200000">
            <a:off x="1142976" y="5929330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8" y="5407439"/>
            <a:ext cx="7208404" cy="8076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  <p:bldP spid="12" grpId="0" animBg="1"/>
      <p:bldP spid="13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Generazione dell’eseguibile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85918" y="1357298"/>
            <a:ext cx="6212196" cy="524759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b="1" dirty="0" err="1" smtClean="0">
                <a:solidFill>
                  <a:srgbClr val="FF0000"/>
                </a:solidFill>
              </a:rPr>
              <a:t>Preprocessing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892175" lvl="1" indent="-615950">
              <a:buNone/>
            </a:pPr>
            <a:r>
              <a:rPr lang="it-IT" b="1" dirty="0" smtClean="0">
                <a:solidFill>
                  <a:schemeClr val="tx1"/>
                </a:solidFill>
              </a:rPr>
              <a:t>1.1	rimozione dei commenti</a:t>
            </a:r>
          </a:p>
          <a:p>
            <a:pPr marL="892175" lvl="1" indent="-615950">
              <a:buNone/>
            </a:pPr>
            <a:r>
              <a:rPr lang="it-IT" b="1" dirty="0" smtClean="0">
                <a:solidFill>
                  <a:schemeClr val="tx1"/>
                </a:solidFill>
              </a:rPr>
              <a:t>1.2	interpretazione delle direttive per il preprocessore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>
                <a:solidFill>
                  <a:srgbClr val="FF0000"/>
                </a:solidFill>
              </a:rPr>
              <a:t>Compilazione</a:t>
            </a:r>
          </a:p>
          <a:p>
            <a:pPr marL="892175" lvl="1" indent="-615950">
              <a:buSzPct val="100000"/>
              <a:buNone/>
            </a:pPr>
            <a:r>
              <a:rPr lang="it-IT" b="1" dirty="0" smtClean="0">
                <a:solidFill>
                  <a:schemeClr val="tx1"/>
                </a:solidFill>
              </a:rPr>
              <a:t>2.1	generazione del codice </a:t>
            </a:r>
            <a:r>
              <a:rPr lang="it-IT" b="1" dirty="0" err="1" smtClean="0">
                <a:solidFill>
                  <a:schemeClr val="tx1"/>
                </a:solidFill>
              </a:rPr>
              <a:t>assembler</a:t>
            </a:r>
            <a:endParaRPr lang="it-IT" b="1" dirty="0" smtClean="0">
              <a:solidFill>
                <a:schemeClr val="tx1"/>
              </a:solidFill>
            </a:endParaRPr>
          </a:p>
          <a:p>
            <a:pPr marL="892175" lvl="1" indent="-615950">
              <a:buSzPct val="100000"/>
              <a:buNone/>
            </a:pPr>
            <a:r>
              <a:rPr lang="it-IT" b="1" dirty="0" smtClean="0">
                <a:solidFill>
                  <a:schemeClr val="tx1"/>
                </a:solidFill>
              </a:rPr>
              <a:t>2.2	generazione dei moduli oggetto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err="1" smtClean="0">
                <a:solidFill>
                  <a:srgbClr val="FF0000"/>
                </a:solidFill>
              </a:rPr>
              <a:t>Linking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892175" lvl="1" indent="-615950">
              <a:buSzPct val="100000"/>
              <a:buNone/>
            </a:pPr>
            <a:r>
              <a:rPr lang="it-IT" b="1" dirty="0" smtClean="0">
                <a:solidFill>
                  <a:schemeClr val="tx1"/>
                </a:solidFill>
              </a:rPr>
              <a:t>3.1	combinazione dei diversi moduli oggetto in un unico eseguibile</a:t>
            </a:r>
          </a:p>
          <a:p>
            <a:pPr marL="514350" indent="-514350">
              <a:buFont typeface="+mj-lt"/>
              <a:buAutoNum type="arabicPeriod"/>
            </a:pPr>
            <a:endParaRPr lang="it-IT" b="1" dirty="0" smtClean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11760" y="6265118"/>
            <a:ext cx="5571508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071546"/>
            <a:ext cx="7139209" cy="3857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Warning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1963" y="6295822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11" name="Freccia in giù 10"/>
          <p:cNvSpPr/>
          <p:nvPr/>
        </p:nvSpPr>
        <p:spPr>
          <a:xfrm rot="16200000">
            <a:off x="983092" y="3511324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1" y="5180307"/>
            <a:ext cx="7133566" cy="2489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1" y="5688500"/>
            <a:ext cx="7154985" cy="3837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Warning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9" name="Freccia in giù 8"/>
          <p:cNvSpPr/>
          <p:nvPr/>
        </p:nvSpPr>
        <p:spPr>
          <a:xfrm rot="16200000">
            <a:off x="1106044" y="4466064"/>
            <a:ext cx="214314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2428" y="1000108"/>
            <a:ext cx="6988662" cy="40719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2427" y="5357826"/>
            <a:ext cx="6992943" cy="7114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preprocessing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19957" y="6284574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928670"/>
            <a:ext cx="6067425" cy="374332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857628"/>
            <a:ext cx="3181350" cy="21717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grpSp>
        <p:nvGrpSpPr>
          <p:cNvPr id="20" name="Gruppo 19"/>
          <p:cNvGrpSpPr/>
          <p:nvPr/>
        </p:nvGrpSpPr>
        <p:grpSpPr>
          <a:xfrm>
            <a:off x="5429256" y="1571612"/>
            <a:ext cx="1928826" cy="2214576"/>
            <a:chOff x="5429256" y="1571612"/>
            <a:chExt cx="1928826" cy="2214576"/>
          </a:xfrm>
        </p:grpSpPr>
        <p:cxnSp>
          <p:nvCxnSpPr>
            <p:cNvPr id="13" name="Connettore 2 12"/>
            <p:cNvCxnSpPr/>
            <p:nvPr/>
          </p:nvCxnSpPr>
          <p:spPr>
            <a:xfrm rot="10800000">
              <a:off x="5429256" y="1571612"/>
              <a:ext cx="1285560" cy="71438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2 14"/>
            <p:cNvCxnSpPr>
              <a:stCxn id="16" idx="2"/>
            </p:cNvCxnSpPr>
            <p:nvPr/>
          </p:nvCxnSpPr>
          <p:spPr>
            <a:xfrm rot="5400000">
              <a:off x="6426869" y="3497593"/>
              <a:ext cx="576867" cy="32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ttangolo 15"/>
            <p:cNvSpPr/>
            <p:nvPr/>
          </p:nvSpPr>
          <p:spPr>
            <a:xfrm>
              <a:off x="6072846" y="2285992"/>
              <a:ext cx="1285236" cy="92333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b="1" smtClean="0">
                  <a:solidFill>
                    <a:srgbClr val="FF0000"/>
                  </a:solidFill>
                </a:rPr>
                <a:t>rimozione dei commenti</a:t>
              </a:r>
              <a:endParaRPr lang="it-IT"/>
            </a:p>
          </p:txBody>
        </p:sp>
      </p:grpSp>
      <p:grpSp>
        <p:nvGrpSpPr>
          <p:cNvPr id="22" name="Gruppo 21"/>
          <p:cNvGrpSpPr/>
          <p:nvPr/>
        </p:nvGrpSpPr>
        <p:grpSpPr>
          <a:xfrm>
            <a:off x="1571604" y="2000240"/>
            <a:ext cx="5143536" cy="3214710"/>
            <a:chOff x="1571604" y="2000240"/>
            <a:chExt cx="5143536" cy="3214710"/>
          </a:xfrm>
        </p:grpSpPr>
        <p:sp>
          <p:nvSpPr>
            <p:cNvPr id="18" name="Rettangolo arrotondato 17"/>
            <p:cNvSpPr/>
            <p:nvPr/>
          </p:nvSpPr>
          <p:spPr>
            <a:xfrm>
              <a:off x="2380000" y="3609447"/>
              <a:ext cx="500066" cy="2857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3786182" y="2371547"/>
              <a:ext cx="2000264" cy="1200329"/>
            </a:xfrm>
            <a:prstGeom prst="rect">
              <a:avLst/>
            </a:prstGeom>
            <a:ln w="1905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b="1" smtClean="0">
                  <a:solidFill>
                    <a:srgbClr val="FF0000"/>
                  </a:solidFill>
                </a:rPr>
                <a:t>interpretazione delle direttive per il preprocessore</a:t>
              </a:r>
              <a:endParaRPr lang="it-IT"/>
            </a:p>
          </p:txBody>
        </p:sp>
        <p:sp>
          <p:nvSpPr>
            <p:cNvPr id="17" name="Rettangolo arrotondato 16"/>
            <p:cNvSpPr/>
            <p:nvPr/>
          </p:nvSpPr>
          <p:spPr>
            <a:xfrm>
              <a:off x="1571604" y="2000240"/>
              <a:ext cx="2214578" cy="2857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Rettangolo arrotondato 18"/>
            <p:cNvSpPr/>
            <p:nvPr/>
          </p:nvSpPr>
          <p:spPr>
            <a:xfrm>
              <a:off x="6072198" y="4929198"/>
              <a:ext cx="642942" cy="2857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3" name="Connettore 2 22"/>
            <p:cNvCxnSpPr>
              <a:stCxn id="17" idx="2"/>
            </p:cNvCxnSpPr>
            <p:nvPr/>
          </p:nvCxnSpPr>
          <p:spPr>
            <a:xfrm rot="16200000" flipH="1">
              <a:off x="3053942" y="1910942"/>
              <a:ext cx="357190" cy="110728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2 24"/>
            <p:cNvCxnSpPr>
              <a:stCxn id="18" idx="0"/>
              <a:endCxn id="11" idx="1"/>
            </p:cNvCxnSpPr>
            <p:nvPr/>
          </p:nvCxnSpPr>
          <p:spPr>
            <a:xfrm rot="5400000" flipH="1" flipV="1">
              <a:off x="2889240" y="2712506"/>
              <a:ext cx="637735" cy="115614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2 26"/>
            <p:cNvCxnSpPr>
              <a:stCxn id="11" idx="2"/>
              <a:endCxn id="19" idx="1"/>
            </p:cNvCxnSpPr>
            <p:nvPr/>
          </p:nvCxnSpPr>
          <p:spPr>
            <a:xfrm rot="16200000" flipH="1">
              <a:off x="4679157" y="3679033"/>
              <a:ext cx="1500198" cy="128588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Compilazione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39411" y="6295822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11" name="Immagin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86124"/>
            <a:ext cx="4143404" cy="292895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714620"/>
            <a:ext cx="3051377" cy="171451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1214414" y="1071547"/>
            <a:ext cx="7072362" cy="14287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Generazione del codice assembler: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traduzione del codice sorgente ricevuto dal preprocessore in linguaggio assembler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it-IT" sz="24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Forma 12"/>
          <p:cNvCxnSpPr>
            <a:stCxn id="2050" idx="2"/>
            <a:endCxn id="11" idx="1"/>
          </p:cNvCxnSpPr>
          <p:nvPr/>
        </p:nvCxnSpPr>
        <p:spPr>
          <a:xfrm rot="16200000" flipH="1">
            <a:off x="3459596" y="3638199"/>
            <a:ext cx="321472" cy="1903335"/>
          </a:xfrm>
          <a:prstGeom prst="bentConnector2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Compilazione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61592" y="6295822"/>
            <a:ext cx="549950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428860" y="4467533"/>
            <a:ext cx="2428892" cy="461665"/>
          </a:xfrm>
          <a:prstGeom prst="rect">
            <a:avLst/>
          </a:prstGeom>
          <a:noFill/>
          <a:ln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sz="2400" b="1" smtClean="0">
                <a:solidFill>
                  <a:srgbClr val="6600FF"/>
                </a:solidFill>
              </a:rPr>
              <a:t>MOV AL, #61h</a:t>
            </a:r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1500166" y="3711363"/>
            <a:ext cx="707236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Esempio: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929058" y="5000636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6600FF"/>
                </a:solidFill>
              </a:rPr>
              <a:t>memorizza il valore esadecimale 61 nel registro di nome AL</a:t>
            </a:r>
            <a:endParaRPr lang="it-IT" sz="2400" b="1">
              <a:solidFill>
                <a:srgbClr val="6600FF"/>
              </a:solidFill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1500166" y="1000108"/>
            <a:ext cx="7072362" cy="24468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Linguaggio 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assembler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linguaggio di basso livello che fornisce un minimo livello di astrazione (es.,</a:t>
            </a:r>
            <a:r>
              <a:rPr kumimoji="0" lang="it-IT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utilizzo di codici mnemonici in luogo di codici numerici) rispetto alle istruzioni eseguibili dal microprocessore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/>
      <p:bldP spid="11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Compilazione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0000" y="6309320"/>
            <a:ext cx="5554408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1500166" y="3071810"/>
            <a:ext cx="707236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Esempio: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7055047" y="4286256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smtClean="0">
                <a:solidFill>
                  <a:srgbClr val="3333FF"/>
                </a:solidFill>
              </a:rPr>
              <a:t>#61h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5429256" y="4286256"/>
            <a:ext cx="1411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smtClean="0">
                <a:solidFill>
                  <a:srgbClr val="FF0000"/>
                </a:solidFill>
              </a:rPr>
              <a:t>MOV AL</a:t>
            </a:r>
            <a:endParaRPr lang="it-IT" sz="2400">
              <a:solidFill>
                <a:srgbClr val="FF0000"/>
              </a:solidFill>
            </a:endParaRPr>
          </a:p>
        </p:txBody>
      </p:sp>
      <p:sp>
        <p:nvSpPr>
          <p:cNvPr id="18" name="Segnaposto contenuto 2"/>
          <p:cNvSpPr txBox="1">
            <a:spLocks/>
          </p:cNvSpPr>
          <p:nvPr/>
        </p:nvSpPr>
        <p:spPr>
          <a:xfrm>
            <a:off x="1428728" y="1000108"/>
            <a:ext cx="7572428" cy="20774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Generazione dei moduli oggetto :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traduzione del codice </a:t>
            </a:r>
            <a:r>
              <a:rPr kumimoji="0" lang="it-IT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assembler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una sequenza di istruzioni macchina non ancora eseguibili a causa, tra l’altro, di riferimenti esterni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2428860" y="3896029"/>
            <a:ext cx="2428892" cy="461665"/>
          </a:xfrm>
          <a:prstGeom prst="rect">
            <a:avLst/>
          </a:prstGeom>
          <a:noFill/>
          <a:ln w="25400"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sz="2400" b="1" smtClean="0">
                <a:solidFill>
                  <a:srgbClr val="6600FF"/>
                </a:solidFill>
              </a:rPr>
              <a:t>MOV AL, #61h</a:t>
            </a:r>
          </a:p>
        </p:txBody>
      </p:sp>
      <p:grpSp>
        <p:nvGrpSpPr>
          <p:cNvPr id="23" name="Gruppo 22"/>
          <p:cNvGrpSpPr/>
          <p:nvPr/>
        </p:nvGrpSpPr>
        <p:grpSpPr>
          <a:xfrm>
            <a:off x="3643306" y="4357694"/>
            <a:ext cx="4857784" cy="785818"/>
            <a:chOff x="3643306" y="4357694"/>
            <a:chExt cx="4857784" cy="785818"/>
          </a:xfrm>
        </p:grpSpPr>
        <p:sp>
          <p:nvSpPr>
            <p:cNvPr id="13" name="CasellaDiTesto 12"/>
            <p:cNvSpPr txBox="1"/>
            <p:nvPr/>
          </p:nvSpPr>
          <p:spPr>
            <a:xfrm>
              <a:off x="5286380" y="4681847"/>
              <a:ext cx="3214710" cy="461665"/>
            </a:xfrm>
            <a:prstGeom prst="rect">
              <a:avLst/>
            </a:prstGeom>
            <a:noFill/>
            <a:ln w="317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400" b="1" smtClean="0">
                  <a:solidFill>
                    <a:srgbClr val="FF0000"/>
                  </a:solidFill>
                </a:rPr>
                <a:t>10110000</a:t>
              </a:r>
              <a:r>
                <a:rPr lang="it-IT" sz="2400" b="1" smtClean="0"/>
                <a:t>  </a:t>
              </a:r>
              <a:r>
                <a:rPr lang="it-IT" sz="2400" b="1" smtClean="0">
                  <a:solidFill>
                    <a:srgbClr val="3333FF"/>
                  </a:solidFill>
                </a:rPr>
                <a:t>01100001</a:t>
              </a:r>
              <a:endParaRPr lang="it-IT" sz="2400" b="1">
                <a:solidFill>
                  <a:srgbClr val="3333FF"/>
                </a:solidFill>
              </a:endParaRPr>
            </a:p>
          </p:txBody>
        </p:sp>
        <p:cxnSp>
          <p:nvCxnSpPr>
            <p:cNvPr id="22" name="Forma 21"/>
            <p:cNvCxnSpPr>
              <a:stCxn id="20" idx="2"/>
              <a:endCxn id="13" idx="1"/>
            </p:cNvCxnSpPr>
            <p:nvPr/>
          </p:nvCxnSpPr>
          <p:spPr>
            <a:xfrm rot="16200000" flipH="1">
              <a:off x="4187350" y="3813650"/>
              <a:ext cx="554986" cy="1643074"/>
            </a:xfrm>
            <a:prstGeom prst="bentConnector2">
              <a:avLst/>
            </a:prstGeom>
            <a:ln w="31750">
              <a:solidFill>
                <a:srgbClr val="3333FF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8" grpId="0" build="p" bldLvl="2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Compilazione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9320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1500166" y="1071546"/>
            <a:ext cx="707236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Riferimenti esterni: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7055047" y="3071810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smtClean="0">
                <a:solidFill>
                  <a:srgbClr val="3333FF"/>
                </a:solidFill>
              </a:rPr>
              <a:t>minnie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5429256" y="3071810"/>
            <a:ext cx="1411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smtClean="0">
                <a:solidFill>
                  <a:srgbClr val="FF0000"/>
                </a:solidFill>
              </a:rPr>
              <a:t>MOV AL</a:t>
            </a:r>
            <a:endParaRPr lang="it-IT" sz="2400">
              <a:solidFill>
                <a:srgbClr val="FF0000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2428860" y="2681583"/>
            <a:ext cx="2714644" cy="461665"/>
          </a:xfrm>
          <a:prstGeom prst="rect">
            <a:avLst/>
          </a:prstGeom>
          <a:noFill/>
          <a:ln w="25400"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sz="2400" b="1" smtClean="0">
                <a:solidFill>
                  <a:srgbClr val="6600FF"/>
                </a:solidFill>
              </a:rPr>
              <a:t>MOV AL, minnie</a:t>
            </a:r>
          </a:p>
        </p:txBody>
      </p:sp>
      <p:grpSp>
        <p:nvGrpSpPr>
          <p:cNvPr id="3" name="Gruppo 22"/>
          <p:cNvGrpSpPr/>
          <p:nvPr/>
        </p:nvGrpSpPr>
        <p:grpSpPr>
          <a:xfrm>
            <a:off x="3786182" y="3143248"/>
            <a:ext cx="4714908" cy="785818"/>
            <a:chOff x="3786182" y="4357694"/>
            <a:chExt cx="4714908" cy="785818"/>
          </a:xfrm>
        </p:grpSpPr>
        <p:sp>
          <p:nvSpPr>
            <p:cNvPr id="13" name="CasellaDiTesto 12"/>
            <p:cNvSpPr txBox="1"/>
            <p:nvPr/>
          </p:nvSpPr>
          <p:spPr>
            <a:xfrm>
              <a:off x="5286380" y="4681847"/>
              <a:ext cx="3214710" cy="461665"/>
            </a:xfrm>
            <a:prstGeom prst="rect">
              <a:avLst/>
            </a:prstGeom>
            <a:noFill/>
            <a:ln w="317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400" b="1" smtClean="0">
                  <a:solidFill>
                    <a:srgbClr val="FF0000"/>
                  </a:solidFill>
                </a:rPr>
                <a:t>10110000</a:t>
              </a:r>
              <a:r>
                <a:rPr lang="it-IT" sz="2400" b="1" smtClean="0"/>
                <a:t>      </a:t>
              </a:r>
              <a:r>
                <a:rPr lang="it-IT" sz="2400" b="1" smtClean="0">
                  <a:solidFill>
                    <a:srgbClr val="3333FF"/>
                  </a:solidFill>
                </a:rPr>
                <a:t>????????</a:t>
              </a:r>
              <a:endParaRPr lang="it-IT" sz="2400" b="1">
                <a:solidFill>
                  <a:srgbClr val="3333FF"/>
                </a:solidFill>
              </a:endParaRPr>
            </a:p>
          </p:txBody>
        </p:sp>
        <p:cxnSp>
          <p:nvCxnSpPr>
            <p:cNvPr id="22" name="Forma 21"/>
            <p:cNvCxnSpPr>
              <a:stCxn id="20" idx="2"/>
              <a:endCxn id="13" idx="1"/>
            </p:cNvCxnSpPr>
            <p:nvPr/>
          </p:nvCxnSpPr>
          <p:spPr>
            <a:xfrm rot="16200000" flipH="1">
              <a:off x="4258788" y="3885088"/>
              <a:ext cx="554986" cy="1500198"/>
            </a:xfrm>
            <a:prstGeom prst="bentConnector2">
              <a:avLst/>
            </a:prstGeom>
            <a:ln w="31750">
              <a:solidFill>
                <a:srgbClr val="3333FF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o 23"/>
          <p:cNvGrpSpPr/>
          <p:nvPr/>
        </p:nvGrpSpPr>
        <p:grpSpPr>
          <a:xfrm>
            <a:off x="4500562" y="1928802"/>
            <a:ext cx="4092140" cy="830997"/>
            <a:chOff x="4500562" y="1928802"/>
            <a:chExt cx="4092140" cy="830997"/>
          </a:xfrm>
        </p:grpSpPr>
        <p:sp>
          <p:nvSpPr>
            <p:cNvPr id="17" name="CasellaDiTesto 16"/>
            <p:cNvSpPr txBox="1"/>
            <p:nvPr/>
          </p:nvSpPr>
          <p:spPr>
            <a:xfrm>
              <a:off x="5572132" y="1928802"/>
              <a:ext cx="302057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2400" b="1" smtClean="0"/>
                <a:t>riferimento esterno</a:t>
              </a:r>
            </a:p>
            <a:p>
              <a:pPr algn="ctr"/>
              <a:r>
                <a:rPr lang="it-IT" sz="2400" b="1" smtClean="0"/>
                <a:t>al modulo</a:t>
              </a:r>
            </a:p>
          </p:txBody>
        </p:sp>
        <p:cxnSp>
          <p:nvCxnSpPr>
            <p:cNvPr id="21" name="Connettore 2 20"/>
            <p:cNvCxnSpPr/>
            <p:nvPr/>
          </p:nvCxnSpPr>
          <p:spPr>
            <a:xfrm rot="10800000" flipV="1">
              <a:off x="4500562" y="2285992"/>
              <a:ext cx="1071570" cy="441757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4775"/>
          </a:xfrm>
        </p:spPr>
        <p:txBody>
          <a:bodyPr/>
          <a:lstStyle/>
          <a:p>
            <a:r>
              <a:rPr lang="it-IT" dirty="0" smtClean="0"/>
              <a:t>CPU: l’architettura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grpSp>
        <p:nvGrpSpPr>
          <p:cNvPr id="3" name="Group 279"/>
          <p:cNvGrpSpPr>
            <a:grpSpLocks/>
          </p:cNvGrpSpPr>
          <p:nvPr/>
        </p:nvGrpSpPr>
        <p:grpSpPr bwMode="auto">
          <a:xfrm>
            <a:off x="1142976" y="1443022"/>
            <a:ext cx="5943600" cy="3048000"/>
            <a:chOff x="528" y="1008"/>
            <a:chExt cx="3744" cy="1920"/>
          </a:xfrm>
        </p:grpSpPr>
        <p:sp>
          <p:nvSpPr>
            <p:cNvPr id="7" name="Text Box 156"/>
            <p:cNvSpPr txBox="1">
              <a:spLocks noChangeArrowheads="1"/>
            </p:cNvSpPr>
            <p:nvPr/>
          </p:nvSpPr>
          <p:spPr bwMode="auto">
            <a:xfrm>
              <a:off x="1850" y="1332"/>
              <a:ext cx="1561" cy="194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Program Counter (16 bit)</a:t>
              </a:r>
            </a:p>
          </p:txBody>
        </p:sp>
        <p:sp>
          <p:nvSpPr>
            <p:cNvPr id="8" name="Text Box 157"/>
            <p:cNvSpPr txBox="1">
              <a:spLocks noChangeArrowheads="1"/>
            </p:cNvSpPr>
            <p:nvPr/>
          </p:nvSpPr>
          <p:spPr bwMode="auto">
            <a:xfrm>
              <a:off x="1850" y="1092"/>
              <a:ext cx="291" cy="204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+1</a:t>
              </a:r>
            </a:p>
          </p:txBody>
        </p:sp>
        <p:cxnSp>
          <p:nvCxnSpPr>
            <p:cNvPr id="9" name="AutoShape 158"/>
            <p:cNvCxnSpPr>
              <a:cxnSpLocks noChangeShapeType="1"/>
              <a:stCxn id="7" idx="1"/>
              <a:endCxn id="8" idx="1"/>
            </p:cNvCxnSpPr>
            <p:nvPr/>
          </p:nvCxnSpPr>
          <p:spPr bwMode="auto">
            <a:xfrm rot="10800000">
              <a:off x="1850" y="1194"/>
              <a:ext cx="1" cy="235"/>
            </a:xfrm>
            <a:prstGeom prst="bentConnector3">
              <a:avLst>
                <a:gd name="adj1" fmla="val 14395466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" name="AutoShape 159"/>
            <p:cNvCxnSpPr>
              <a:cxnSpLocks noChangeShapeType="1"/>
              <a:stCxn id="8" idx="3"/>
              <a:endCxn id="7" idx="0"/>
            </p:cNvCxnSpPr>
            <p:nvPr/>
          </p:nvCxnSpPr>
          <p:spPr bwMode="auto">
            <a:xfrm>
              <a:off x="2141" y="1194"/>
              <a:ext cx="490" cy="13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1" name="Text Box 160"/>
            <p:cNvSpPr txBox="1">
              <a:spLocks noChangeArrowheads="1"/>
            </p:cNvSpPr>
            <p:nvPr/>
          </p:nvSpPr>
          <p:spPr bwMode="auto">
            <a:xfrm rot="-5400000">
              <a:off x="3578" y="1421"/>
              <a:ext cx="626" cy="472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Buffer</a:t>
              </a:r>
            </a:p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 Indirizzi</a:t>
              </a:r>
            </a:p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 (16 bit)</a:t>
              </a:r>
            </a:p>
          </p:txBody>
        </p:sp>
        <p:sp>
          <p:nvSpPr>
            <p:cNvPr id="12" name="Text Box 161"/>
            <p:cNvSpPr txBox="1">
              <a:spLocks noChangeArrowheads="1"/>
            </p:cNvSpPr>
            <p:nvPr/>
          </p:nvSpPr>
          <p:spPr bwMode="auto">
            <a:xfrm rot="-5400000">
              <a:off x="3632" y="2088"/>
              <a:ext cx="519" cy="472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Buffer</a:t>
              </a:r>
            </a:p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Dati</a:t>
              </a:r>
            </a:p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 (8 bit)</a:t>
              </a:r>
            </a:p>
          </p:txBody>
        </p:sp>
        <p:grpSp>
          <p:nvGrpSpPr>
            <p:cNvPr id="6" name="Group 162"/>
            <p:cNvGrpSpPr>
              <a:grpSpLocks/>
            </p:cNvGrpSpPr>
            <p:nvPr/>
          </p:nvGrpSpPr>
          <p:grpSpPr bwMode="auto">
            <a:xfrm>
              <a:off x="2688" y="1680"/>
              <a:ext cx="338" cy="973"/>
              <a:chOff x="2640" y="1859"/>
              <a:chExt cx="338" cy="973"/>
            </a:xfrm>
          </p:grpSpPr>
          <p:sp>
            <p:nvSpPr>
              <p:cNvPr id="32" name="Text Box 163"/>
              <p:cNvSpPr txBox="1">
                <a:spLocks noChangeArrowheads="1"/>
              </p:cNvSpPr>
              <p:nvPr/>
            </p:nvSpPr>
            <p:spPr bwMode="auto">
              <a:xfrm rot="-5400000">
                <a:off x="2566" y="1933"/>
                <a:ext cx="486" cy="338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400" b="1" dirty="0">
                    <a:solidFill>
                      <a:schemeClr val="hlink"/>
                    </a:solidFill>
                    <a:latin typeface="Tahoma" pitchFamily="34" charset="0"/>
                  </a:rPr>
                  <a:t>W</a:t>
                </a:r>
              </a:p>
              <a:p>
                <a:pPr algn="ctr"/>
                <a:r>
                  <a:rPr lang="it-IT" sz="1400" b="1" dirty="0">
                    <a:solidFill>
                      <a:schemeClr val="hlink"/>
                    </a:solidFill>
                    <a:latin typeface="Tahoma" pitchFamily="34" charset="0"/>
                  </a:rPr>
                  <a:t>(8 bit)</a:t>
                </a:r>
              </a:p>
            </p:txBody>
          </p:sp>
          <p:sp>
            <p:nvSpPr>
              <p:cNvPr id="33" name="Text Box 164"/>
              <p:cNvSpPr txBox="1">
                <a:spLocks noChangeArrowheads="1"/>
              </p:cNvSpPr>
              <p:nvPr/>
            </p:nvSpPr>
            <p:spPr bwMode="auto">
              <a:xfrm rot="-5400000">
                <a:off x="2566" y="2420"/>
                <a:ext cx="486" cy="338"/>
              </a:xfrm>
              <a:prstGeom prst="rect">
                <a:avLst/>
              </a:prstGeom>
              <a:noFill/>
              <a:ln w="1905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400" b="1" dirty="0">
                    <a:solidFill>
                      <a:schemeClr val="hlink"/>
                    </a:solidFill>
                    <a:latin typeface="Tahoma" pitchFamily="34" charset="0"/>
                  </a:rPr>
                  <a:t>Z</a:t>
                </a:r>
              </a:p>
              <a:p>
                <a:pPr algn="ctr"/>
                <a:r>
                  <a:rPr lang="it-IT" sz="1400" b="1" dirty="0">
                    <a:solidFill>
                      <a:schemeClr val="hlink"/>
                    </a:solidFill>
                    <a:latin typeface="Tahoma" pitchFamily="34" charset="0"/>
                  </a:rPr>
                  <a:t>(8 bit)</a:t>
                </a:r>
              </a:p>
            </p:txBody>
          </p:sp>
        </p:grpSp>
        <p:sp>
          <p:nvSpPr>
            <p:cNvPr id="14" name="Text Box 165"/>
            <p:cNvSpPr txBox="1">
              <a:spLocks noChangeArrowheads="1"/>
            </p:cNvSpPr>
            <p:nvPr/>
          </p:nvSpPr>
          <p:spPr bwMode="auto">
            <a:xfrm>
              <a:off x="816" y="1584"/>
              <a:ext cx="679" cy="472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Circuiti</a:t>
              </a:r>
            </a:p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di</a:t>
              </a:r>
            </a:p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Controllo </a:t>
              </a:r>
            </a:p>
          </p:txBody>
        </p:sp>
        <p:sp>
          <p:nvSpPr>
            <p:cNvPr id="15" name="Text Box 166"/>
            <p:cNvSpPr txBox="1">
              <a:spLocks noChangeArrowheads="1"/>
            </p:cNvSpPr>
            <p:nvPr/>
          </p:nvSpPr>
          <p:spPr bwMode="auto">
            <a:xfrm>
              <a:off x="796" y="2340"/>
              <a:ext cx="1608" cy="204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400" b="1" dirty="0">
                  <a:solidFill>
                    <a:schemeClr val="hlink"/>
                  </a:solidFill>
                  <a:latin typeface="Tahoma" pitchFamily="34" charset="0"/>
                </a:rPr>
                <a:t>Registro Istruzione (8 bit)</a:t>
              </a:r>
            </a:p>
          </p:txBody>
        </p:sp>
        <p:cxnSp>
          <p:nvCxnSpPr>
            <p:cNvPr id="16" name="AutoShape 167"/>
            <p:cNvCxnSpPr>
              <a:cxnSpLocks noChangeShapeType="1"/>
              <a:stCxn id="14" idx="2"/>
              <a:endCxn id="15" idx="0"/>
            </p:cNvCxnSpPr>
            <p:nvPr/>
          </p:nvCxnSpPr>
          <p:spPr bwMode="auto">
            <a:xfrm rot="16200000" flipH="1">
              <a:off x="1242" y="1976"/>
              <a:ext cx="272" cy="444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 type="arrow" w="med" len="med"/>
              <a:tailEnd type="arrow" w="med" len="med"/>
            </a:ln>
          </p:spPr>
        </p:cxnSp>
        <p:sp>
          <p:nvSpPr>
            <p:cNvPr id="17" name="Line 168"/>
            <p:cNvSpPr>
              <a:spLocks noChangeShapeType="1"/>
            </p:cNvSpPr>
            <p:nvPr/>
          </p:nvSpPr>
          <p:spPr bwMode="auto">
            <a:xfrm flipH="1">
              <a:off x="1584" y="2736"/>
              <a:ext cx="16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18" name="Line 169"/>
            <p:cNvSpPr>
              <a:spLocks noChangeShapeType="1"/>
            </p:cNvSpPr>
            <p:nvPr/>
          </p:nvSpPr>
          <p:spPr bwMode="auto">
            <a:xfrm flipV="1">
              <a:off x="1584" y="2544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19" name="Line 170"/>
            <p:cNvSpPr>
              <a:spLocks noChangeShapeType="1"/>
            </p:cNvSpPr>
            <p:nvPr/>
          </p:nvSpPr>
          <p:spPr bwMode="auto">
            <a:xfrm flipV="1">
              <a:off x="2544" y="1920"/>
              <a:ext cx="0" cy="8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20" name="Line 171"/>
            <p:cNvSpPr>
              <a:spLocks noChangeShapeType="1"/>
            </p:cNvSpPr>
            <p:nvPr/>
          </p:nvSpPr>
          <p:spPr bwMode="auto">
            <a:xfrm>
              <a:off x="2544" y="192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21" name="Line 172"/>
            <p:cNvSpPr>
              <a:spLocks noChangeShapeType="1"/>
            </p:cNvSpPr>
            <p:nvPr/>
          </p:nvSpPr>
          <p:spPr bwMode="auto">
            <a:xfrm>
              <a:off x="2544" y="240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22" name="Line 173"/>
            <p:cNvSpPr>
              <a:spLocks noChangeShapeType="1"/>
            </p:cNvSpPr>
            <p:nvPr/>
          </p:nvSpPr>
          <p:spPr bwMode="auto">
            <a:xfrm>
              <a:off x="3024" y="216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23" name="Line 174"/>
            <p:cNvSpPr>
              <a:spLocks noChangeShapeType="1"/>
            </p:cNvSpPr>
            <p:nvPr/>
          </p:nvSpPr>
          <p:spPr bwMode="auto">
            <a:xfrm flipV="1">
              <a:off x="3168" y="1536"/>
              <a:ext cx="0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24" name="Line 175"/>
            <p:cNvSpPr>
              <a:spLocks noChangeShapeType="1"/>
            </p:cNvSpPr>
            <p:nvPr/>
          </p:nvSpPr>
          <p:spPr bwMode="auto">
            <a:xfrm>
              <a:off x="3312" y="153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25" name="Line 176"/>
            <p:cNvSpPr>
              <a:spLocks noChangeShapeType="1"/>
            </p:cNvSpPr>
            <p:nvPr/>
          </p:nvSpPr>
          <p:spPr bwMode="auto">
            <a:xfrm>
              <a:off x="3312" y="1680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26" name="Line 177"/>
            <p:cNvSpPr>
              <a:spLocks noChangeShapeType="1"/>
            </p:cNvSpPr>
            <p:nvPr/>
          </p:nvSpPr>
          <p:spPr bwMode="auto">
            <a:xfrm>
              <a:off x="3168" y="1824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27" name="Line 179"/>
            <p:cNvSpPr>
              <a:spLocks noChangeShapeType="1"/>
            </p:cNvSpPr>
            <p:nvPr/>
          </p:nvSpPr>
          <p:spPr bwMode="auto">
            <a:xfrm flipV="1">
              <a:off x="3216" y="2304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28" name="Line 180"/>
            <p:cNvSpPr>
              <a:spLocks noChangeShapeType="1"/>
            </p:cNvSpPr>
            <p:nvPr/>
          </p:nvSpPr>
          <p:spPr bwMode="auto">
            <a:xfrm>
              <a:off x="3216" y="2304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29" name="Text Box 182"/>
            <p:cNvSpPr txBox="1">
              <a:spLocks noChangeArrowheads="1"/>
            </p:cNvSpPr>
            <p:nvPr/>
          </p:nvSpPr>
          <p:spPr bwMode="auto">
            <a:xfrm>
              <a:off x="726" y="1101"/>
              <a:ext cx="330" cy="243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b="1" dirty="0">
                  <a:solidFill>
                    <a:schemeClr val="bg1"/>
                  </a:solidFill>
                  <a:latin typeface="Tahoma" pitchFamily="34" charset="0"/>
                </a:rPr>
                <a:t>CU</a:t>
              </a:r>
            </a:p>
          </p:txBody>
        </p:sp>
        <p:cxnSp>
          <p:nvCxnSpPr>
            <p:cNvPr id="30" name="AutoShape 184"/>
            <p:cNvCxnSpPr>
              <a:cxnSpLocks noChangeShapeType="1"/>
              <a:stCxn id="14" idx="3"/>
              <a:endCxn id="7" idx="2"/>
            </p:cNvCxnSpPr>
            <p:nvPr/>
          </p:nvCxnSpPr>
          <p:spPr bwMode="auto">
            <a:xfrm flipV="1">
              <a:off x="1495" y="1526"/>
              <a:ext cx="1136" cy="294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 type="arrow" w="med" len="med"/>
            </a:ln>
          </p:spPr>
        </p:cxnSp>
        <p:sp>
          <p:nvSpPr>
            <p:cNvPr id="31" name="Rectangle 185"/>
            <p:cNvSpPr>
              <a:spLocks noChangeArrowheads="1"/>
            </p:cNvSpPr>
            <p:nvPr/>
          </p:nvSpPr>
          <p:spPr bwMode="auto">
            <a:xfrm>
              <a:off x="528" y="1008"/>
              <a:ext cx="3744" cy="1920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3000" b="1" dirty="0">
                <a:solidFill>
                  <a:schemeClr val="hlink"/>
                </a:solidFill>
                <a:latin typeface="Tahoma" pitchFamily="34" charset="0"/>
              </a:endParaRPr>
            </a:p>
          </p:txBody>
        </p:sp>
      </p:grpSp>
      <p:grpSp>
        <p:nvGrpSpPr>
          <p:cNvPr id="13" name="Group 249"/>
          <p:cNvGrpSpPr>
            <a:grpSpLocks/>
          </p:cNvGrpSpPr>
          <p:nvPr/>
        </p:nvGrpSpPr>
        <p:grpSpPr bwMode="auto">
          <a:xfrm>
            <a:off x="1142976" y="4567222"/>
            <a:ext cx="5943600" cy="1600200"/>
            <a:chOff x="528" y="2976"/>
            <a:chExt cx="3744" cy="1008"/>
          </a:xfrm>
        </p:grpSpPr>
        <p:grpSp>
          <p:nvGrpSpPr>
            <p:cNvPr id="34" name="Group 250"/>
            <p:cNvGrpSpPr>
              <a:grpSpLocks/>
            </p:cNvGrpSpPr>
            <p:nvPr/>
          </p:nvGrpSpPr>
          <p:grpSpPr bwMode="auto">
            <a:xfrm>
              <a:off x="1032" y="3168"/>
              <a:ext cx="2904" cy="204"/>
              <a:chOff x="936" y="2820"/>
              <a:chExt cx="2904" cy="204"/>
            </a:xfrm>
          </p:grpSpPr>
          <p:sp>
            <p:nvSpPr>
              <p:cNvPr id="45" name="Text Box 251"/>
              <p:cNvSpPr txBox="1">
                <a:spLocks noChangeArrowheads="1"/>
              </p:cNvSpPr>
              <p:nvPr/>
            </p:nvSpPr>
            <p:spPr bwMode="auto">
              <a:xfrm>
                <a:off x="936" y="2820"/>
                <a:ext cx="1336" cy="204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400" b="1" dirty="0">
                    <a:solidFill>
                      <a:schemeClr val="folHlink"/>
                    </a:solidFill>
                    <a:latin typeface="Tahoma" pitchFamily="34" charset="0"/>
                  </a:rPr>
                  <a:t>Registro Aritmetico A</a:t>
                </a:r>
              </a:p>
            </p:txBody>
          </p:sp>
          <p:sp>
            <p:nvSpPr>
              <p:cNvPr id="46" name="Text Box 252"/>
              <p:cNvSpPr txBox="1">
                <a:spLocks noChangeArrowheads="1"/>
              </p:cNvSpPr>
              <p:nvPr/>
            </p:nvSpPr>
            <p:spPr bwMode="auto">
              <a:xfrm>
                <a:off x="2504" y="2820"/>
                <a:ext cx="1336" cy="204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1400" b="1" dirty="0">
                    <a:solidFill>
                      <a:schemeClr val="folHlink"/>
                    </a:solidFill>
                    <a:latin typeface="Tahoma" pitchFamily="34" charset="0"/>
                  </a:rPr>
                  <a:t>Registro Aritmetico B</a:t>
                </a:r>
              </a:p>
            </p:txBody>
          </p:sp>
        </p:grpSp>
        <p:cxnSp>
          <p:nvCxnSpPr>
            <p:cNvPr id="36" name="AutoShape 253"/>
            <p:cNvCxnSpPr>
              <a:cxnSpLocks noChangeShapeType="1"/>
              <a:stCxn id="45" idx="2"/>
            </p:cNvCxnSpPr>
            <p:nvPr/>
          </p:nvCxnSpPr>
          <p:spPr bwMode="auto">
            <a:xfrm rot="16200000" flipH="1">
              <a:off x="1804" y="3274"/>
              <a:ext cx="180" cy="38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7" name="AutoShape 254"/>
            <p:cNvCxnSpPr>
              <a:cxnSpLocks noChangeShapeType="1"/>
              <a:stCxn id="46" idx="2"/>
            </p:cNvCxnSpPr>
            <p:nvPr/>
          </p:nvCxnSpPr>
          <p:spPr bwMode="auto">
            <a:xfrm rot="5400000">
              <a:off x="2985" y="3274"/>
              <a:ext cx="180" cy="387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8" name="AutoShape 255"/>
            <p:cNvCxnSpPr>
              <a:cxnSpLocks noChangeShapeType="1"/>
              <a:endCxn id="45" idx="1"/>
            </p:cNvCxnSpPr>
            <p:nvPr/>
          </p:nvCxnSpPr>
          <p:spPr bwMode="auto">
            <a:xfrm rot="16200000" flipV="1">
              <a:off x="1558" y="2738"/>
              <a:ext cx="396" cy="1459"/>
            </a:xfrm>
            <a:prstGeom prst="bentConnector4">
              <a:avLst>
                <a:gd name="adj1" fmla="val -34847"/>
                <a:gd name="adj2" fmla="val 10945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9" name="Rectangle 256"/>
            <p:cNvSpPr>
              <a:spLocks noChangeArrowheads="1"/>
            </p:cNvSpPr>
            <p:nvPr/>
          </p:nvSpPr>
          <p:spPr bwMode="auto">
            <a:xfrm>
              <a:off x="528" y="2976"/>
              <a:ext cx="3744" cy="1008"/>
            </a:xfrm>
            <a:prstGeom prst="rect">
              <a:avLst/>
            </a:prstGeom>
            <a:noFill/>
            <a:ln w="28575">
              <a:solidFill>
                <a:schemeClr val="folHlink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3000" b="1" dirty="0">
                <a:solidFill>
                  <a:schemeClr val="hlink"/>
                </a:solidFill>
                <a:latin typeface="Tahoma" pitchFamily="34" charset="0"/>
              </a:endParaRPr>
            </a:p>
          </p:txBody>
        </p:sp>
        <p:sp>
          <p:nvSpPr>
            <p:cNvPr id="40" name="Line 257"/>
            <p:cNvSpPr>
              <a:spLocks noChangeShapeType="1"/>
            </p:cNvSpPr>
            <p:nvPr/>
          </p:nvSpPr>
          <p:spPr bwMode="auto">
            <a:xfrm flipV="1">
              <a:off x="1680" y="302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41" name="Line 258"/>
            <p:cNvSpPr>
              <a:spLocks noChangeShapeType="1"/>
            </p:cNvSpPr>
            <p:nvPr/>
          </p:nvSpPr>
          <p:spPr bwMode="auto">
            <a:xfrm flipV="1">
              <a:off x="3264" y="302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 type="triangle" w="med" len="med"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42" name="Line 259"/>
            <p:cNvSpPr>
              <a:spLocks noChangeShapeType="1"/>
            </p:cNvSpPr>
            <p:nvPr/>
          </p:nvSpPr>
          <p:spPr bwMode="auto">
            <a:xfrm>
              <a:off x="1680" y="3024"/>
              <a:ext cx="15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43" name="Text Box 260"/>
            <p:cNvSpPr txBox="1">
              <a:spLocks noChangeArrowheads="1"/>
            </p:cNvSpPr>
            <p:nvPr/>
          </p:nvSpPr>
          <p:spPr bwMode="auto">
            <a:xfrm>
              <a:off x="3744" y="3648"/>
              <a:ext cx="415" cy="243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b="1" dirty="0">
                  <a:solidFill>
                    <a:schemeClr val="bg1"/>
                  </a:solidFill>
                  <a:latin typeface="Tahoma" pitchFamily="34" charset="0"/>
                </a:rPr>
                <a:t>ALU</a:t>
              </a:r>
            </a:p>
          </p:txBody>
        </p:sp>
        <p:sp>
          <p:nvSpPr>
            <p:cNvPr id="44" name="Text Box 261"/>
            <p:cNvSpPr txBox="1">
              <a:spLocks noChangeArrowheads="1"/>
            </p:cNvSpPr>
            <p:nvPr/>
          </p:nvSpPr>
          <p:spPr bwMode="auto">
            <a:xfrm>
              <a:off x="2094" y="3456"/>
              <a:ext cx="781" cy="20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1400" b="1" dirty="0">
                  <a:solidFill>
                    <a:schemeClr val="folHlink"/>
                  </a:solidFill>
                  <a:latin typeface="Tahoma" pitchFamily="34" charset="0"/>
                </a:rPr>
                <a:t>Sommatore</a:t>
              </a:r>
            </a:p>
          </p:txBody>
        </p:sp>
      </p:grpSp>
      <p:grpSp>
        <p:nvGrpSpPr>
          <p:cNvPr id="35" name="Group 280"/>
          <p:cNvGrpSpPr>
            <a:grpSpLocks/>
          </p:cNvGrpSpPr>
          <p:nvPr/>
        </p:nvGrpSpPr>
        <p:grpSpPr bwMode="auto">
          <a:xfrm>
            <a:off x="1371576" y="1214422"/>
            <a:ext cx="7391400" cy="4953000"/>
            <a:chOff x="672" y="864"/>
            <a:chExt cx="4656" cy="3120"/>
          </a:xfrm>
        </p:grpSpPr>
        <p:sp>
          <p:nvSpPr>
            <p:cNvPr id="48" name="Line 281"/>
            <p:cNvSpPr>
              <a:spLocks noChangeShapeType="1"/>
            </p:cNvSpPr>
            <p:nvPr/>
          </p:nvSpPr>
          <p:spPr bwMode="auto">
            <a:xfrm flipV="1">
              <a:off x="2496" y="283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grpSp>
          <p:nvGrpSpPr>
            <p:cNvPr id="47" name="Group 282"/>
            <p:cNvGrpSpPr>
              <a:grpSpLocks/>
            </p:cNvGrpSpPr>
            <p:nvPr/>
          </p:nvGrpSpPr>
          <p:grpSpPr bwMode="auto">
            <a:xfrm>
              <a:off x="672" y="864"/>
              <a:ext cx="4656" cy="3120"/>
              <a:chOff x="672" y="864"/>
              <a:chExt cx="4656" cy="3120"/>
            </a:xfrm>
          </p:grpSpPr>
          <p:sp>
            <p:nvSpPr>
              <p:cNvPr id="53" name="Rectangle 283"/>
              <p:cNvSpPr>
                <a:spLocks noChangeArrowheads="1"/>
              </p:cNvSpPr>
              <p:nvPr/>
            </p:nvSpPr>
            <p:spPr bwMode="auto">
              <a:xfrm>
                <a:off x="4512" y="1008"/>
                <a:ext cx="816" cy="2976"/>
              </a:xfrm>
              <a:prstGeom prst="rect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it-IT" b="1" dirty="0">
                    <a:solidFill>
                      <a:schemeClr val="bg1"/>
                    </a:solidFill>
                    <a:latin typeface="Tahoma" pitchFamily="34" charset="0"/>
                  </a:rPr>
                  <a:t>Memoria</a:t>
                </a:r>
              </a:p>
            </p:txBody>
          </p:sp>
          <p:sp>
            <p:nvSpPr>
              <p:cNvPr id="54" name="Line 284"/>
              <p:cNvSpPr>
                <a:spLocks noChangeShapeType="1"/>
              </p:cNvSpPr>
              <p:nvPr/>
            </p:nvSpPr>
            <p:spPr bwMode="auto">
              <a:xfrm>
                <a:off x="672" y="1824"/>
                <a:ext cx="0" cy="20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it-IT" dirty="0"/>
              </a:p>
            </p:txBody>
          </p:sp>
          <p:sp>
            <p:nvSpPr>
              <p:cNvPr id="55" name="Line 285"/>
              <p:cNvSpPr>
                <a:spLocks noChangeShapeType="1"/>
              </p:cNvSpPr>
              <p:nvPr/>
            </p:nvSpPr>
            <p:spPr bwMode="auto">
              <a:xfrm>
                <a:off x="672" y="3888"/>
                <a:ext cx="196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it-IT" dirty="0"/>
              </a:p>
            </p:txBody>
          </p:sp>
          <p:sp>
            <p:nvSpPr>
              <p:cNvPr id="56" name="Line 286"/>
              <p:cNvSpPr>
                <a:spLocks noChangeShapeType="1"/>
              </p:cNvSpPr>
              <p:nvPr/>
            </p:nvSpPr>
            <p:spPr bwMode="auto">
              <a:xfrm flipV="1">
                <a:off x="2640" y="3648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miter lim="800000"/>
                <a:headEnd/>
                <a:tailEnd type="arrow" w="med" len="med"/>
              </a:ln>
            </p:spPr>
            <p:txBody>
              <a:bodyPr wrap="none"/>
              <a:lstStyle/>
              <a:p>
                <a:endParaRPr lang="it-IT" dirty="0"/>
              </a:p>
            </p:txBody>
          </p:sp>
          <p:sp>
            <p:nvSpPr>
              <p:cNvPr id="57" name="Line 287"/>
              <p:cNvSpPr>
                <a:spLocks noChangeShapeType="1"/>
              </p:cNvSpPr>
              <p:nvPr/>
            </p:nvSpPr>
            <p:spPr bwMode="auto">
              <a:xfrm flipV="1">
                <a:off x="1248" y="864"/>
                <a:ext cx="0" cy="72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miter lim="800000"/>
                <a:headEnd type="arrow" w="med" len="med"/>
                <a:tailEnd/>
              </a:ln>
            </p:spPr>
            <p:txBody>
              <a:bodyPr wrap="none"/>
              <a:lstStyle/>
              <a:p>
                <a:endParaRPr lang="it-IT" dirty="0"/>
              </a:p>
            </p:txBody>
          </p:sp>
          <p:sp>
            <p:nvSpPr>
              <p:cNvPr id="58" name="Line 288"/>
              <p:cNvSpPr>
                <a:spLocks noChangeShapeType="1"/>
              </p:cNvSpPr>
              <p:nvPr/>
            </p:nvSpPr>
            <p:spPr bwMode="auto">
              <a:xfrm>
                <a:off x="1248" y="864"/>
                <a:ext cx="36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it-IT" dirty="0"/>
              </a:p>
            </p:txBody>
          </p:sp>
          <p:sp>
            <p:nvSpPr>
              <p:cNvPr id="59" name="Line 289"/>
              <p:cNvSpPr>
                <a:spLocks noChangeShapeType="1"/>
              </p:cNvSpPr>
              <p:nvPr/>
            </p:nvSpPr>
            <p:spPr bwMode="auto">
              <a:xfrm>
                <a:off x="4944" y="864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miter lim="800000"/>
                <a:headEnd/>
                <a:tailEnd type="arrow" w="med" len="med"/>
              </a:ln>
            </p:spPr>
            <p:txBody>
              <a:bodyPr wrap="none"/>
              <a:lstStyle/>
              <a:p>
                <a:endParaRPr lang="it-IT" dirty="0"/>
              </a:p>
            </p:txBody>
          </p:sp>
          <p:sp>
            <p:nvSpPr>
              <p:cNvPr id="60" name="Line 290"/>
              <p:cNvSpPr>
                <a:spLocks noChangeShapeType="1"/>
              </p:cNvSpPr>
              <p:nvPr/>
            </p:nvSpPr>
            <p:spPr bwMode="auto">
              <a:xfrm>
                <a:off x="4128" y="1680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it-IT" dirty="0"/>
              </a:p>
            </p:txBody>
          </p:sp>
          <p:sp>
            <p:nvSpPr>
              <p:cNvPr id="61" name="Line 291"/>
              <p:cNvSpPr>
                <a:spLocks noChangeShapeType="1"/>
              </p:cNvSpPr>
              <p:nvPr/>
            </p:nvSpPr>
            <p:spPr bwMode="auto">
              <a:xfrm>
                <a:off x="4128" y="2304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 type="triangle" w="med" len="med"/>
                <a:tailEnd type="triangle" w="med" len="med"/>
              </a:ln>
            </p:spPr>
            <p:txBody>
              <a:bodyPr wrap="none"/>
              <a:lstStyle/>
              <a:p>
                <a:endParaRPr lang="it-IT" dirty="0"/>
              </a:p>
            </p:txBody>
          </p:sp>
        </p:grpSp>
        <p:sp>
          <p:nvSpPr>
            <p:cNvPr id="50" name="Line 292"/>
            <p:cNvSpPr>
              <a:spLocks noChangeShapeType="1"/>
            </p:cNvSpPr>
            <p:nvPr/>
          </p:nvSpPr>
          <p:spPr bwMode="auto">
            <a:xfrm flipV="1">
              <a:off x="3840" y="259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51" name="Line 293"/>
            <p:cNvSpPr>
              <a:spLocks noChangeShapeType="1"/>
            </p:cNvSpPr>
            <p:nvPr/>
          </p:nvSpPr>
          <p:spPr bwMode="auto">
            <a:xfrm>
              <a:off x="2496" y="2832"/>
              <a:ext cx="13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  <p:sp>
          <p:nvSpPr>
            <p:cNvPr id="52" name="Line 294"/>
            <p:cNvSpPr>
              <a:spLocks noChangeShapeType="1"/>
            </p:cNvSpPr>
            <p:nvPr/>
          </p:nvSpPr>
          <p:spPr bwMode="auto">
            <a:xfrm flipH="1">
              <a:off x="672" y="1824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 type="arrow" w="med" len="med"/>
              <a:tailEnd/>
            </a:ln>
          </p:spPr>
          <p:txBody>
            <a:bodyPr wrap="none"/>
            <a:lstStyle/>
            <a:p>
              <a:endParaRPr lang="it-IT" dirty="0"/>
            </a:p>
          </p:txBody>
        </p:sp>
      </p:grpSp>
      <p:grpSp>
        <p:nvGrpSpPr>
          <p:cNvPr id="49" name="Group 295"/>
          <p:cNvGrpSpPr>
            <a:grpSpLocks/>
          </p:cNvGrpSpPr>
          <p:nvPr/>
        </p:nvGrpSpPr>
        <p:grpSpPr bwMode="auto">
          <a:xfrm>
            <a:off x="1323951" y="1443022"/>
            <a:ext cx="1905000" cy="1174750"/>
            <a:chOff x="642" y="1008"/>
            <a:chExt cx="1200" cy="740"/>
          </a:xfrm>
        </p:grpSpPr>
        <p:sp>
          <p:nvSpPr>
            <p:cNvPr id="63" name="Text Box 296"/>
            <p:cNvSpPr txBox="1">
              <a:spLocks noChangeArrowheads="1"/>
            </p:cNvSpPr>
            <p:nvPr/>
          </p:nvSpPr>
          <p:spPr bwMode="auto">
            <a:xfrm>
              <a:off x="642" y="1008"/>
              <a:ext cx="1008" cy="740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400" b="1" dirty="0">
                  <a:latin typeface="Tahoma" pitchFamily="34" charset="0"/>
                </a:rPr>
                <a:t>Contiene l’indirizzo in memoria dell’istruzione in esecuzione</a:t>
              </a:r>
            </a:p>
          </p:txBody>
        </p:sp>
        <p:sp>
          <p:nvSpPr>
            <p:cNvPr id="64" name="AutoShape 297"/>
            <p:cNvSpPr>
              <a:spLocks noChangeArrowheads="1"/>
            </p:cNvSpPr>
            <p:nvPr/>
          </p:nvSpPr>
          <p:spPr bwMode="auto">
            <a:xfrm rot="5414147">
              <a:off x="1698" y="1296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3000" b="1" dirty="0">
                <a:solidFill>
                  <a:schemeClr val="hlink"/>
                </a:solidFill>
                <a:latin typeface="Tahoma" pitchFamily="34" charset="0"/>
              </a:endParaRPr>
            </a:p>
          </p:txBody>
        </p:sp>
      </p:grpSp>
      <p:grpSp>
        <p:nvGrpSpPr>
          <p:cNvPr id="62" name="Group 302"/>
          <p:cNvGrpSpPr>
            <a:grpSpLocks/>
          </p:cNvGrpSpPr>
          <p:nvPr/>
        </p:nvGrpSpPr>
        <p:grpSpPr bwMode="auto">
          <a:xfrm>
            <a:off x="6856388" y="1214422"/>
            <a:ext cx="2135188" cy="1812925"/>
            <a:chOff x="4127" y="864"/>
            <a:chExt cx="1345" cy="1142"/>
          </a:xfrm>
        </p:grpSpPr>
        <p:sp>
          <p:nvSpPr>
            <p:cNvPr id="66" name="Text Box 303"/>
            <p:cNvSpPr txBox="1">
              <a:spLocks noChangeArrowheads="1"/>
            </p:cNvSpPr>
            <p:nvPr/>
          </p:nvSpPr>
          <p:spPr bwMode="auto">
            <a:xfrm>
              <a:off x="4320" y="864"/>
              <a:ext cx="1152" cy="114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400" b="1" dirty="0">
                  <a:latin typeface="Tahoma" pitchFamily="34" charset="0"/>
                </a:rPr>
                <a:t>Registro contenente l’indirizzo della locazione interessata dalla prossima operazione di lettura/scrittura</a:t>
              </a:r>
            </a:p>
          </p:txBody>
        </p:sp>
        <p:sp>
          <p:nvSpPr>
            <p:cNvPr id="67" name="AutoShape 304"/>
            <p:cNvSpPr>
              <a:spLocks noChangeArrowheads="1"/>
            </p:cNvSpPr>
            <p:nvPr/>
          </p:nvSpPr>
          <p:spPr bwMode="auto">
            <a:xfrm rot="-5448018">
              <a:off x="4175" y="1439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3000" b="1" dirty="0">
                <a:solidFill>
                  <a:schemeClr val="hlink"/>
                </a:solidFill>
                <a:latin typeface="Tahoma" pitchFamily="34" charset="0"/>
              </a:endParaRPr>
            </a:p>
          </p:txBody>
        </p:sp>
      </p:grpSp>
      <p:grpSp>
        <p:nvGrpSpPr>
          <p:cNvPr id="65" name="Group 305"/>
          <p:cNvGrpSpPr>
            <a:grpSpLocks/>
          </p:cNvGrpSpPr>
          <p:nvPr/>
        </p:nvGrpSpPr>
        <p:grpSpPr bwMode="auto">
          <a:xfrm>
            <a:off x="3352776" y="3043222"/>
            <a:ext cx="2743200" cy="2025650"/>
            <a:chOff x="1920" y="2016"/>
            <a:chExt cx="1728" cy="1276"/>
          </a:xfrm>
        </p:grpSpPr>
        <p:sp>
          <p:nvSpPr>
            <p:cNvPr id="69" name="Text Box 306"/>
            <p:cNvSpPr txBox="1">
              <a:spLocks noChangeArrowheads="1"/>
            </p:cNvSpPr>
            <p:nvPr/>
          </p:nvSpPr>
          <p:spPr bwMode="auto">
            <a:xfrm>
              <a:off x="1920" y="2016"/>
              <a:ext cx="1488" cy="1276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400" b="1" dirty="0">
                  <a:latin typeface="Tahoma" pitchFamily="34" charset="0"/>
                </a:rPr>
                <a:t>Memorizza:</a:t>
              </a:r>
            </a:p>
            <a:p>
              <a:pPr marL="476250" lvl="1" indent="-285750">
                <a:buFontTx/>
                <a:buAutoNum type="arabicPeriod"/>
              </a:pPr>
              <a:r>
                <a:rPr lang="it-IT" sz="1400" b="1" dirty="0">
                  <a:latin typeface="Tahoma" pitchFamily="34" charset="0"/>
                </a:rPr>
                <a:t>Il risultato di una elaborazione da parte della ALU</a:t>
              </a:r>
            </a:p>
            <a:p>
              <a:pPr marL="476250" lvl="1" indent="-285750">
                <a:buFontTx/>
                <a:buAutoNum type="arabicPeriod"/>
              </a:pPr>
              <a:r>
                <a:rPr lang="it-IT" sz="1400" b="1" dirty="0">
                  <a:latin typeface="Tahoma" pitchFamily="34" charset="0"/>
                </a:rPr>
                <a:t>Il risultato di un’operazione di lettura</a:t>
              </a:r>
            </a:p>
            <a:p>
              <a:pPr marL="476250" lvl="1" indent="-285750">
                <a:buFontTx/>
                <a:buAutoNum type="arabicPeriod"/>
              </a:pPr>
              <a:r>
                <a:rPr lang="it-IT" sz="1400" b="1" dirty="0">
                  <a:latin typeface="Tahoma" pitchFamily="34" charset="0"/>
                </a:rPr>
                <a:t>Un dato da memorizzare</a:t>
              </a:r>
            </a:p>
          </p:txBody>
        </p:sp>
        <p:sp>
          <p:nvSpPr>
            <p:cNvPr id="70" name="AutoShape 307"/>
            <p:cNvSpPr>
              <a:spLocks noChangeArrowheads="1"/>
            </p:cNvSpPr>
            <p:nvPr/>
          </p:nvSpPr>
          <p:spPr bwMode="auto">
            <a:xfrm rot="5495138">
              <a:off x="3480" y="2088"/>
              <a:ext cx="96" cy="24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3000" b="1" dirty="0">
                <a:solidFill>
                  <a:schemeClr val="hlink"/>
                </a:solidFill>
                <a:latin typeface="Tahoma" pitchFamily="34" charset="0"/>
              </a:endParaRPr>
            </a:p>
          </p:txBody>
        </p:sp>
      </p:grpSp>
      <p:grpSp>
        <p:nvGrpSpPr>
          <p:cNvPr id="68" name="Group 308"/>
          <p:cNvGrpSpPr>
            <a:grpSpLocks/>
          </p:cNvGrpSpPr>
          <p:nvPr/>
        </p:nvGrpSpPr>
        <p:grpSpPr bwMode="auto">
          <a:xfrm>
            <a:off x="1752576" y="3881422"/>
            <a:ext cx="3276600" cy="917575"/>
            <a:chOff x="912" y="2544"/>
            <a:chExt cx="2064" cy="578"/>
          </a:xfrm>
        </p:grpSpPr>
        <p:sp>
          <p:nvSpPr>
            <p:cNvPr id="72" name="Text Box 309"/>
            <p:cNvSpPr txBox="1">
              <a:spLocks noChangeArrowheads="1"/>
            </p:cNvSpPr>
            <p:nvPr/>
          </p:nvSpPr>
          <p:spPr bwMode="auto">
            <a:xfrm>
              <a:off x="912" y="2784"/>
              <a:ext cx="2064" cy="338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400" b="1" dirty="0">
                  <a:latin typeface="Tahoma" pitchFamily="34" charset="0"/>
                </a:rPr>
                <a:t>Contiene il codice operativo dell’istruzione in esecuzione</a:t>
              </a:r>
            </a:p>
          </p:txBody>
        </p:sp>
        <p:sp>
          <p:nvSpPr>
            <p:cNvPr id="73" name="AutoShape 310"/>
            <p:cNvSpPr>
              <a:spLocks noChangeArrowheads="1"/>
            </p:cNvSpPr>
            <p:nvPr/>
          </p:nvSpPr>
          <p:spPr bwMode="auto">
            <a:xfrm>
              <a:off x="1776" y="2544"/>
              <a:ext cx="96" cy="24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3000" b="1" dirty="0">
                <a:solidFill>
                  <a:schemeClr val="hlink"/>
                </a:solidFill>
                <a:latin typeface="Tahoma" pitchFamily="34" charset="0"/>
              </a:endParaRPr>
            </a:p>
          </p:txBody>
        </p:sp>
      </p:grpSp>
      <p:grpSp>
        <p:nvGrpSpPr>
          <p:cNvPr id="71" name="Group 311"/>
          <p:cNvGrpSpPr>
            <a:grpSpLocks/>
          </p:cNvGrpSpPr>
          <p:nvPr/>
        </p:nvGrpSpPr>
        <p:grpSpPr bwMode="auto">
          <a:xfrm>
            <a:off x="2666976" y="2738422"/>
            <a:ext cx="1905000" cy="1174750"/>
            <a:chOff x="1488" y="1824"/>
            <a:chExt cx="1200" cy="740"/>
          </a:xfrm>
        </p:grpSpPr>
        <p:sp>
          <p:nvSpPr>
            <p:cNvPr id="75" name="Text Box 312"/>
            <p:cNvSpPr txBox="1">
              <a:spLocks noChangeArrowheads="1"/>
            </p:cNvSpPr>
            <p:nvPr/>
          </p:nvSpPr>
          <p:spPr bwMode="auto">
            <a:xfrm>
              <a:off x="1488" y="1824"/>
              <a:ext cx="960" cy="740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400" b="1" dirty="0">
                  <a:latin typeface="Tahoma" pitchFamily="34" charset="0"/>
                </a:rPr>
                <a:t>Memorizzano dati o indirizzi durante le operazioni interne</a:t>
              </a:r>
            </a:p>
          </p:txBody>
        </p:sp>
        <p:sp>
          <p:nvSpPr>
            <p:cNvPr id="76" name="AutoShape 313"/>
            <p:cNvSpPr>
              <a:spLocks noChangeArrowheads="1"/>
            </p:cNvSpPr>
            <p:nvPr/>
          </p:nvSpPr>
          <p:spPr bwMode="auto">
            <a:xfrm rot="5495138">
              <a:off x="2520" y="1944"/>
              <a:ext cx="96" cy="24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3000" b="1" dirty="0">
                <a:solidFill>
                  <a:schemeClr val="hlink"/>
                </a:solidFill>
                <a:latin typeface="Tahoma" pitchFamily="34" charset="0"/>
              </a:endParaRPr>
            </a:p>
          </p:txBody>
        </p:sp>
        <p:sp>
          <p:nvSpPr>
            <p:cNvPr id="77" name="AutoShape 314"/>
            <p:cNvSpPr>
              <a:spLocks noChangeArrowheads="1"/>
            </p:cNvSpPr>
            <p:nvPr/>
          </p:nvSpPr>
          <p:spPr bwMode="auto">
            <a:xfrm rot="5495138">
              <a:off x="2520" y="2136"/>
              <a:ext cx="96" cy="24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3000" b="1" dirty="0">
                <a:solidFill>
                  <a:schemeClr val="hlink"/>
                </a:solidFill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TTIL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TTIL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TTIL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TTIL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TTIL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pPr marL="514350" indent="-514350"/>
            <a:r>
              <a:rPr lang="it-IT" smtClean="0"/>
              <a:t>Linking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9320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compilatore e le sue opzioni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357290" y="2935286"/>
            <a:ext cx="7572428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lang="it-IT" sz="2800" b="1" smtClean="0">
                <a:solidFill>
                  <a:srgbClr val="FF0000"/>
                </a:solidFill>
              </a:rPr>
              <a:t>L</a:t>
            </a: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inker:</a:t>
            </a:r>
          </a:p>
          <a:p>
            <a:pPr marL="790575" lvl="1" indent="-514350">
              <a:spcBef>
                <a:spcPts val="550"/>
              </a:spcBef>
            </a:pPr>
            <a:r>
              <a:rPr lang="it-IT" sz="2400" b="1" smtClean="0">
                <a:solidFill>
                  <a:srgbClr val="002060"/>
                </a:solidFill>
              </a:rPr>
              <a:t>	</a:t>
            </a:r>
            <a:r>
              <a:rPr lang="en-US" sz="2400" b="1" smtClean="0">
                <a:solidFill>
                  <a:srgbClr val="002060"/>
                </a:solidFill>
              </a:rPr>
              <a:t>programma che combina uno o più moduli oggetto generati durante la fase di compilazione in un unico file eseguibile</a:t>
            </a:r>
            <a:endParaRPr lang="it-IT" sz="2400" b="1" smtClean="0">
              <a:solidFill>
                <a:srgbClr val="002060"/>
              </a:solidFill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357290" y="1071546"/>
            <a:ext cx="7572428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Problema:</a:t>
            </a:r>
          </a:p>
          <a:p>
            <a:pPr marL="790575" marR="0" lvl="1" indent="-51435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esistenza all’interno dei moduli oggetto di riferimenti ad altri moduli (chiamate di funzioni, salti, variabili,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  <p:bldP spid="8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10275</TotalTime>
  <Words>579</Words>
  <Application>Microsoft Office PowerPoint</Application>
  <PresentationFormat>Presentazione su schermo (4:3)</PresentationFormat>
  <Paragraphs>157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8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Generazione dell’eseguibile</vt:lpstr>
      <vt:lpstr>Il preprocessing</vt:lpstr>
      <vt:lpstr>Compilazione</vt:lpstr>
      <vt:lpstr>Compilazione</vt:lpstr>
      <vt:lpstr>Compilazione</vt:lpstr>
      <vt:lpstr>Compilazione</vt:lpstr>
      <vt:lpstr>CPU: l’architettura</vt:lpstr>
      <vt:lpstr>Linking</vt:lpstr>
      <vt:lpstr>Riconoscere i file</vt:lpstr>
      <vt:lpstr>Opzioni del compilatore</vt:lpstr>
      <vt:lpstr>Opzioni del compilatore</vt:lpstr>
      <vt:lpstr>Opzioni del compilatore</vt:lpstr>
      <vt:lpstr>Opzioni del compilatore</vt:lpstr>
      <vt:lpstr>Opzioni del compilatore</vt:lpstr>
      <vt:lpstr>Messaggi del compilatore</vt:lpstr>
      <vt:lpstr>Messaggi di errore</vt:lpstr>
      <vt:lpstr>Warning</vt:lpstr>
      <vt:lpstr>Warning</vt:lpstr>
      <vt:lpstr>Warning</vt:lpstr>
      <vt:lpstr>Warning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1078</cp:revision>
  <cp:lastPrinted>2016-10-12T13:33:27Z</cp:lastPrinted>
  <dcterms:created xsi:type="dcterms:W3CDTF">2007-12-10T14:15:35Z</dcterms:created>
  <dcterms:modified xsi:type="dcterms:W3CDTF">2016-10-12T15:10:43Z</dcterms:modified>
</cp:coreProperties>
</file>