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94" r:id="rId3"/>
    <p:sldId id="402" r:id="rId4"/>
    <p:sldId id="395" r:id="rId5"/>
    <p:sldId id="396" r:id="rId6"/>
    <p:sldId id="400" r:id="rId7"/>
    <p:sldId id="397" r:id="rId8"/>
    <p:sldId id="403" r:id="rId9"/>
    <p:sldId id="399" r:id="rId10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3333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>
        <p:scale>
          <a:sx n="30" d="100"/>
          <a:sy n="30" d="100"/>
        </p:scale>
        <p:origin x="331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10/10/2016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10/10/2016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tica.uniroma2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I</a:t>
            </a:r>
          </a:p>
          <a:p>
            <a:r>
              <a:rPr lang="it-IT" dirty="0" smtClean="0"/>
              <a:t>Un primo programma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284034"/>
            <a:ext cx="530180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</a:t>
            </a:r>
            <a:r>
              <a:rPr lang="it-IT" dirty="0" smtClean="0"/>
              <a:t>Un primo programma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Prima di iniziare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357025"/>
            <a:ext cx="7712394" cy="335476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it-IT" b="1" dirty="0" smtClean="0">
                <a:solidFill>
                  <a:srgbClr val="FF0000"/>
                </a:solidFill>
              </a:rPr>
              <a:t>Assicurati:</a:t>
            </a: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avere il compilatore C correttamente istallato e funzionante</a:t>
            </a:r>
            <a:endParaRPr lang="it-IT" b="1" dirty="0" smtClean="0">
              <a:solidFill>
                <a:srgbClr val="3333FF"/>
              </a:solidFill>
            </a:endParaRP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aver correttamente appreso i rudimenti del file </a:t>
            </a:r>
            <a:r>
              <a:rPr lang="it-IT" b="1" dirty="0" err="1" smtClean="0"/>
              <a:t>system</a:t>
            </a:r>
            <a:r>
              <a:rPr lang="it-IT" b="1" dirty="0" smtClean="0"/>
              <a:t> del vostro sistema operativo</a:t>
            </a:r>
            <a:endParaRPr lang="it-IT" b="1" dirty="0" smtClean="0">
              <a:solidFill>
                <a:srgbClr val="3333FF"/>
              </a:solidFill>
              <a:hlinkClick r:id="rId2"/>
            </a:endParaRP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disporre e saper utilizzare un editor di file di testo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843808" y="6280344"/>
            <a:ext cx="5139460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/>
              <a:t>Lavorare con file e directory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- </a:t>
            </a:r>
            <a:r>
              <a:rPr lang="it-IT" dirty="0" smtClean="0"/>
              <a:t>Un primo programma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462460" y="1478661"/>
            <a:ext cx="7283766" cy="4124206"/>
          </a:xfrm>
        </p:spPr>
        <p:txBody>
          <a:bodyPr/>
          <a:lstStyle/>
          <a:p>
            <a:pPr marL="1165225" indent="-1165225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cd:	cambia </a:t>
            </a:r>
            <a:r>
              <a:rPr lang="it-IT" sz="2400" b="1" dirty="0">
                <a:solidFill>
                  <a:srgbClr val="FF0000"/>
                </a:solidFill>
              </a:rPr>
              <a:t>la directory </a:t>
            </a:r>
            <a:r>
              <a:rPr lang="it-IT" sz="2400" b="1" dirty="0" smtClean="0">
                <a:solidFill>
                  <a:srgbClr val="FF0000"/>
                </a:solidFill>
              </a:rPr>
              <a:t>corrente</a:t>
            </a:r>
            <a:endParaRPr lang="it-IT" sz="2400" b="1" dirty="0">
              <a:solidFill>
                <a:srgbClr val="FF0000"/>
              </a:solidFill>
            </a:endParaRPr>
          </a:p>
          <a:p>
            <a:pPr marL="1165225" indent="-1165225">
              <a:buNone/>
            </a:pPr>
            <a:r>
              <a:rPr lang="it-IT" sz="2400" b="1" dirty="0" err="1" smtClean="0">
                <a:solidFill>
                  <a:srgbClr val="FF0000"/>
                </a:solidFill>
              </a:rPr>
              <a:t>ls</a:t>
            </a:r>
            <a:r>
              <a:rPr lang="it-IT" sz="2400" b="1" dirty="0" smtClean="0">
                <a:solidFill>
                  <a:srgbClr val="FF0000"/>
                </a:solidFill>
              </a:rPr>
              <a:t>:</a:t>
            </a:r>
            <a:r>
              <a:rPr lang="it-IT" sz="2400" b="1" dirty="0">
                <a:solidFill>
                  <a:srgbClr val="FF0000"/>
                </a:solidFill>
              </a:rPr>
              <a:t>	mostra il contenuto di una </a:t>
            </a:r>
            <a:r>
              <a:rPr lang="it-IT" sz="2400" b="1" dirty="0" smtClean="0">
                <a:solidFill>
                  <a:srgbClr val="FF0000"/>
                </a:solidFill>
              </a:rPr>
              <a:t>directory</a:t>
            </a:r>
            <a:endParaRPr lang="it-IT" sz="2400" b="1" dirty="0">
              <a:solidFill>
                <a:srgbClr val="FF0000"/>
              </a:solidFill>
            </a:endParaRPr>
          </a:p>
          <a:p>
            <a:pPr marL="1165225" indent="-1165225">
              <a:buNone/>
            </a:pPr>
            <a:r>
              <a:rPr lang="it-IT" sz="2400" b="1" dirty="0" err="1">
                <a:solidFill>
                  <a:srgbClr val="FF0000"/>
                </a:solidFill>
              </a:rPr>
              <a:t>cp</a:t>
            </a:r>
            <a:r>
              <a:rPr lang="it-IT" sz="2400" b="1" dirty="0">
                <a:solidFill>
                  <a:srgbClr val="FF0000"/>
                </a:solidFill>
              </a:rPr>
              <a:t>:	copia file e </a:t>
            </a:r>
            <a:r>
              <a:rPr lang="it-IT" sz="2400" b="1" dirty="0" smtClean="0">
                <a:solidFill>
                  <a:srgbClr val="FF0000"/>
                </a:solidFill>
              </a:rPr>
              <a:t>directory</a:t>
            </a:r>
            <a:endParaRPr lang="it-IT" sz="2400" b="1" dirty="0">
              <a:solidFill>
                <a:srgbClr val="FF0000"/>
              </a:solidFill>
            </a:endParaRPr>
          </a:p>
          <a:p>
            <a:pPr marL="1165225" indent="-1165225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mv:</a:t>
            </a:r>
            <a:r>
              <a:rPr lang="it-IT" sz="2400" b="1" dirty="0">
                <a:solidFill>
                  <a:srgbClr val="FF0000"/>
                </a:solidFill>
              </a:rPr>
              <a:t>	muove o rinomina un file o una </a:t>
            </a:r>
            <a:r>
              <a:rPr lang="it-IT" sz="2400" b="1" dirty="0" smtClean="0">
                <a:solidFill>
                  <a:srgbClr val="FF0000"/>
                </a:solidFill>
              </a:rPr>
              <a:t>directory</a:t>
            </a:r>
            <a:endParaRPr lang="it-IT" sz="2400" b="1" dirty="0">
              <a:solidFill>
                <a:srgbClr val="FF0000"/>
              </a:solidFill>
            </a:endParaRPr>
          </a:p>
          <a:p>
            <a:pPr marL="1165225" indent="-1165225">
              <a:buNone/>
            </a:pPr>
            <a:r>
              <a:rPr lang="it-IT" sz="2400" b="1" dirty="0" err="1" smtClean="0">
                <a:solidFill>
                  <a:srgbClr val="FF0000"/>
                </a:solidFill>
              </a:rPr>
              <a:t>rm</a:t>
            </a:r>
            <a:r>
              <a:rPr lang="it-IT" sz="2400" b="1" dirty="0" smtClean="0">
                <a:solidFill>
                  <a:srgbClr val="FF0000"/>
                </a:solidFill>
              </a:rPr>
              <a:t>:</a:t>
            </a:r>
            <a:r>
              <a:rPr lang="it-IT" sz="2400" b="1" dirty="0">
                <a:solidFill>
                  <a:srgbClr val="FF0000"/>
                </a:solidFill>
              </a:rPr>
              <a:t>	cancella file e </a:t>
            </a:r>
            <a:r>
              <a:rPr lang="it-IT" sz="2400" b="1" dirty="0" smtClean="0">
                <a:solidFill>
                  <a:srgbClr val="FF0000"/>
                </a:solidFill>
              </a:rPr>
              <a:t>directory</a:t>
            </a:r>
            <a:endParaRPr lang="it-IT" sz="2400" b="1" dirty="0">
              <a:solidFill>
                <a:srgbClr val="FF0000"/>
              </a:solidFill>
            </a:endParaRPr>
          </a:p>
          <a:p>
            <a:pPr marL="1165225" indent="-1165225">
              <a:buNone/>
            </a:pPr>
            <a:r>
              <a:rPr lang="it-IT" sz="2400" b="1" dirty="0" err="1" smtClean="0">
                <a:solidFill>
                  <a:srgbClr val="FF0000"/>
                </a:solidFill>
              </a:rPr>
              <a:t>mkdir</a:t>
            </a:r>
            <a:r>
              <a:rPr lang="it-IT" sz="2400" b="1" dirty="0" smtClean="0">
                <a:solidFill>
                  <a:srgbClr val="FF0000"/>
                </a:solidFill>
              </a:rPr>
              <a:t>:	crea una directory</a:t>
            </a:r>
          </a:p>
          <a:p>
            <a:pPr marL="1165225" indent="-1165225">
              <a:buNone/>
            </a:pPr>
            <a:r>
              <a:rPr lang="it-IT" sz="2400" b="1" dirty="0" err="1">
                <a:solidFill>
                  <a:srgbClr val="FF0000"/>
                </a:solidFill>
              </a:rPr>
              <a:t>pwd</a:t>
            </a:r>
            <a:r>
              <a:rPr lang="it-IT" sz="2400" b="1" dirty="0">
                <a:solidFill>
                  <a:srgbClr val="FF0000"/>
                </a:solidFill>
              </a:rPr>
              <a:t>:	mostra la directory </a:t>
            </a:r>
            <a:r>
              <a:rPr lang="it-IT" sz="2400" b="1" dirty="0" smtClean="0">
                <a:solidFill>
                  <a:srgbClr val="FF0000"/>
                </a:solidFill>
              </a:rPr>
              <a:t>corrente</a:t>
            </a:r>
            <a:endParaRPr lang="it-IT" sz="2400" b="1" dirty="0">
              <a:solidFill>
                <a:srgbClr val="FF0000"/>
              </a:solidFill>
            </a:endParaRPr>
          </a:p>
          <a:p>
            <a:pPr marL="1165225" indent="-1165225">
              <a:buNone/>
            </a:pPr>
            <a:r>
              <a:rPr lang="it-IT" sz="2400" b="1" dirty="0" err="1">
                <a:solidFill>
                  <a:srgbClr val="FF0000"/>
                </a:solidFill>
              </a:rPr>
              <a:t>cat</a:t>
            </a:r>
            <a:r>
              <a:rPr lang="it-IT" sz="2400" b="1" dirty="0">
                <a:solidFill>
                  <a:srgbClr val="FF0000"/>
                </a:solidFill>
              </a:rPr>
              <a:t>:	mostra il contenuto di un file</a:t>
            </a:r>
            <a:r>
              <a:rPr lang="it-IT" sz="2400" b="1" dirty="0" smtClean="0">
                <a:solidFill>
                  <a:srgbClr val="FF0000"/>
                </a:solidFill>
              </a:rPr>
              <a:t>.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Iniziamo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6706" y="1014402"/>
            <a:ext cx="7283766" cy="486287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Effettua il login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Nella directory corrente crea una nuova directory con il tuo nome e cognome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Spostati nella nuova directory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Mostra la directory corrente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Nella directory corrente crea una nuova directory </a:t>
            </a:r>
            <a:r>
              <a:rPr lang="it-IT" sz="2400" b="1" dirty="0" smtClean="0">
                <a:solidFill>
                  <a:srgbClr val="FF0000"/>
                </a:solidFill>
              </a:rPr>
              <a:t>con nome </a:t>
            </a:r>
            <a:r>
              <a:rPr lang="it-IT" sz="2400" b="1" i="1" dirty="0" err="1" smtClean="0">
                <a:solidFill>
                  <a:srgbClr val="FF0000"/>
                </a:solidFill>
              </a:rPr>
              <a:t>EserciziC</a:t>
            </a:r>
            <a:endParaRPr lang="it-IT" sz="2400" b="1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Spostati </a:t>
            </a:r>
            <a:r>
              <a:rPr lang="it-IT" sz="2400" b="1" dirty="0">
                <a:solidFill>
                  <a:srgbClr val="FF0000"/>
                </a:solidFill>
              </a:rPr>
              <a:t>nella directory appena </a:t>
            </a:r>
            <a:r>
              <a:rPr lang="it-IT" sz="2400" b="1" dirty="0" smtClean="0">
                <a:solidFill>
                  <a:srgbClr val="FF0000"/>
                </a:solidFill>
              </a:rPr>
              <a:t>creata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Mostra la directory corrente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Apri il tuo editor di testi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291102"/>
            <a:ext cx="506745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Il programma ….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284034"/>
            <a:ext cx="499544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369724" y="1071546"/>
            <a:ext cx="7283766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2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Digita il programma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9937" y="1837505"/>
            <a:ext cx="3134271" cy="439980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programma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59832" y="6305550"/>
            <a:ext cx="492343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14414" y="1071546"/>
            <a:ext cx="7283766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3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Salva il contenuto del file nella directory corrente con nome </a:t>
            </a:r>
            <a:r>
              <a:rPr kumimoji="0" lang="it-IT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primo.c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it-IT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’estensione 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 </a:t>
            </a:r>
            <a:r>
              <a:rPr lang="it-IT" sz="2400" b="1" dirty="0">
                <a:solidFill>
                  <a:srgbClr val="FF0000"/>
                </a:solidFill>
              </a:rPr>
              <a:t>è obbligatoria</a:t>
            </a:r>
            <a:r>
              <a:rPr lang="it-IT" sz="2400" b="1" dirty="0" smtClean="0">
                <a:solidFill>
                  <a:srgbClr val="FF0000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Lista il contenuto della directory corrente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compilazione ….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294094"/>
            <a:ext cx="499544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egnaposto contenuto 2"/>
          <p:cNvSpPr txBox="1">
            <a:spLocks/>
          </p:cNvSpPr>
          <p:nvPr/>
        </p:nvSpPr>
        <p:spPr>
          <a:xfrm>
            <a:off x="1510394" y="1272823"/>
            <a:ext cx="7283766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Esegui </a:t>
            </a:r>
            <a:r>
              <a:rPr lang="it-IT" sz="2400" b="1" dirty="0">
                <a:solidFill>
                  <a:srgbClr val="FF0000"/>
                </a:solidFill>
              </a:rPr>
              <a:t>il comando </a:t>
            </a:r>
            <a:r>
              <a:rPr lang="it-IT" sz="2400" b="1" dirty="0" err="1">
                <a:solidFill>
                  <a:srgbClr val="FF0000"/>
                </a:solidFill>
              </a:rPr>
              <a:t>gcc</a:t>
            </a:r>
            <a:r>
              <a:rPr lang="it-IT" sz="2400" b="1" dirty="0">
                <a:solidFill>
                  <a:srgbClr val="FF0000"/>
                </a:solidFill>
              </a:rPr>
              <a:t> –o primo </a:t>
            </a:r>
            <a:r>
              <a:rPr lang="it-IT" sz="2400" b="1" dirty="0" err="1" smtClean="0">
                <a:solidFill>
                  <a:srgbClr val="FF0000"/>
                </a:solidFill>
              </a:rPr>
              <a:t>primo.c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Lista il contenuto della directory corrente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Lancia il comando ./primo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L’esecuzione ….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87824" y="6294094"/>
            <a:ext cx="499544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egnaposto contenuto 2"/>
          <p:cNvSpPr txBox="1">
            <a:spLocks/>
          </p:cNvSpPr>
          <p:nvPr/>
        </p:nvSpPr>
        <p:spPr>
          <a:xfrm>
            <a:off x="1510394" y="1272823"/>
            <a:ext cx="7283766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Lancia il comando ./primo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24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egnaposto contenuto 2"/>
          <p:cNvSpPr txBox="1">
            <a:spLocks/>
          </p:cNvSpPr>
          <p:nvPr/>
        </p:nvSpPr>
        <p:spPr>
          <a:xfrm>
            <a:off x="3000364" y="1534041"/>
            <a:ext cx="4714908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// un primo programma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/*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** un primo programma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*/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#include &lt;stdio.h&gt;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it-IT" sz="2800" b="1" smtClean="0">
                <a:solidFill>
                  <a:srgbClr val="FF0000"/>
                </a:solidFill>
              </a:rPr>
              <a:t>i</a:t>
            </a: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 main ()</a:t>
            </a:r>
            <a:b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b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printf("Hello World!");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it-IT" sz="2800" b="1" smtClean="0">
                <a:solidFill>
                  <a:srgbClr val="FF0000"/>
                </a:solidFill>
              </a:rPr>
              <a:t>	return(0);</a:t>
            </a: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Considerazioni introduttive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dirty="0" smtClean="0"/>
              <a:t>Programmazione di Calcolatori - Un primo programma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grpSp>
        <p:nvGrpSpPr>
          <p:cNvPr id="20" name="Gruppo 19"/>
          <p:cNvGrpSpPr/>
          <p:nvPr/>
        </p:nvGrpSpPr>
        <p:grpSpPr>
          <a:xfrm>
            <a:off x="1214414" y="4383805"/>
            <a:ext cx="2128148" cy="1453338"/>
            <a:chOff x="1285852" y="3148612"/>
            <a:chExt cx="2128148" cy="1453338"/>
          </a:xfrm>
        </p:grpSpPr>
        <p:cxnSp>
          <p:nvCxnSpPr>
            <p:cNvPr id="9" name="Connettore 4 8"/>
            <p:cNvCxnSpPr/>
            <p:nvPr/>
          </p:nvCxnSpPr>
          <p:spPr>
            <a:xfrm>
              <a:off x="2801043" y="3214686"/>
              <a:ext cx="571504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4 9"/>
            <p:cNvCxnSpPr>
              <a:stCxn id="11" idx="2"/>
            </p:cNvCxnSpPr>
            <p:nvPr/>
          </p:nvCxnSpPr>
          <p:spPr>
            <a:xfrm rot="16200000" flipH="1">
              <a:off x="2459971" y="3647922"/>
              <a:ext cx="530009" cy="1378048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>
              <a:off x="1285852" y="3148612"/>
              <a:ext cx="1500198" cy="923330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3333FF"/>
                  </a:solidFill>
                </a:rPr>
                <a:t>delimitano un blocco di istruzioni 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3000364" y="3143248"/>
            <a:ext cx="5643602" cy="646331"/>
            <a:chOff x="3286116" y="1628228"/>
            <a:chExt cx="5643602" cy="646331"/>
          </a:xfrm>
        </p:grpSpPr>
        <p:sp>
          <p:nvSpPr>
            <p:cNvPr id="6" name="CasellaDiTesto 5"/>
            <p:cNvSpPr txBox="1"/>
            <p:nvPr/>
          </p:nvSpPr>
          <p:spPr>
            <a:xfrm>
              <a:off x="6929454" y="1628228"/>
              <a:ext cx="2000264" cy="646331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smtClean="0">
                  <a:solidFill>
                    <a:srgbClr val="3333FF"/>
                  </a:solidFill>
                </a:rPr>
                <a:t>direttiva per il pre-processore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3286116" y="1643050"/>
              <a:ext cx="3143272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4" name="Connettore 4 13"/>
            <p:cNvCxnSpPr>
              <a:stCxn id="6" idx="1"/>
              <a:endCxn id="12" idx="3"/>
            </p:cNvCxnSpPr>
            <p:nvPr/>
          </p:nvCxnSpPr>
          <p:spPr>
            <a:xfrm rot="10800000">
              <a:off x="6429388" y="1857364"/>
              <a:ext cx="500066" cy="94030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o 52"/>
          <p:cNvGrpSpPr/>
          <p:nvPr/>
        </p:nvGrpSpPr>
        <p:grpSpPr>
          <a:xfrm>
            <a:off x="3555539" y="3773521"/>
            <a:ext cx="5132248" cy="804200"/>
            <a:chOff x="3297404" y="3740863"/>
            <a:chExt cx="5132248" cy="804200"/>
          </a:xfrm>
        </p:grpSpPr>
        <p:sp>
          <p:nvSpPr>
            <p:cNvPr id="7" name="CasellaDiTesto 6"/>
            <p:cNvSpPr txBox="1"/>
            <p:nvPr/>
          </p:nvSpPr>
          <p:spPr>
            <a:xfrm>
              <a:off x="5072066" y="3898732"/>
              <a:ext cx="3357586" cy="646331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smtClean="0">
                  <a:solidFill>
                    <a:srgbClr val="3333FF"/>
                  </a:solidFill>
                </a:rPr>
                <a:t>funzione dalla quale ha inizio l’esecuzione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3297404" y="3740863"/>
              <a:ext cx="1346033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3" name="Connettore 4 13"/>
            <p:cNvCxnSpPr>
              <a:stCxn id="7" idx="1"/>
              <a:endCxn id="19" idx="3"/>
            </p:cNvCxnSpPr>
            <p:nvPr/>
          </p:nvCxnSpPr>
          <p:spPr>
            <a:xfrm rot="10800000">
              <a:off x="4643438" y="3955178"/>
              <a:ext cx="428629" cy="26672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po 38"/>
          <p:cNvGrpSpPr/>
          <p:nvPr/>
        </p:nvGrpSpPr>
        <p:grpSpPr>
          <a:xfrm>
            <a:off x="6367474" y="4620868"/>
            <a:ext cx="2357454" cy="1240413"/>
            <a:chOff x="6500826" y="548902"/>
            <a:chExt cx="2357454" cy="1240413"/>
          </a:xfrm>
        </p:grpSpPr>
        <p:sp>
          <p:nvSpPr>
            <p:cNvPr id="40" name="CasellaDiTesto 39"/>
            <p:cNvSpPr txBox="1"/>
            <p:nvPr/>
          </p:nvSpPr>
          <p:spPr>
            <a:xfrm>
              <a:off x="6500826" y="1142984"/>
              <a:ext cx="2357454" cy="646331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3333FF"/>
                  </a:solidFill>
                </a:rPr>
                <a:t>delimitatore di comando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7339034" y="548902"/>
              <a:ext cx="152400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2" name="Connettore 4 41"/>
            <p:cNvCxnSpPr>
              <a:stCxn id="40" idx="0"/>
              <a:endCxn id="41" idx="3"/>
            </p:cNvCxnSpPr>
            <p:nvPr/>
          </p:nvCxnSpPr>
          <p:spPr>
            <a:xfrm rot="16200000" flipV="1">
              <a:off x="7395610" y="859040"/>
              <a:ext cx="379768" cy="188119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uppo 51"/>
          <p:cNvGrpSpPr/>
          <p:nvPr/>
        </p:nvGrpSpPr>
        <p:grpSpPr>
          <a:xfrm>
            <a:off x="1142976" y="1586434"/>
            <a:ext cx="6072230" cy="1548766"/>
            <a:chOff x="1428728" y="1586434"/>
            <a:chExt cx="6072230" cy="1548766"/>
          </a:xfrm>
        </p:grpSpPr>
        <p:sp>
          <p:nvSpPr>
            <p:cNvPr id="27" name="CasellaDiTesto 26"/>
            <p:cNvSpPr txBox="1"/>
            <p:nvPr/>
          </p:nvSpPr>
          <p:spPr>
            <a:xfrm>
              <a:off x="1428728" y="1657872"/>
              <a:ext cx="1285884" cy="1477328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3333FF"/>
                  </a:solidFill>
                </a:rPr>
                <a:t>due diversi modi di inserire commenti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  <p:sp>
          <p:nvSpPr>
            <p:cNvPr id="28" name="Rettangolo 27"/>
            <p:cNvSpPr/>
            <p:nvPr/>
          </p:nvSpPr>
          <p:spPr>
            <a:xfrm>
              <a:off x="3286116" y="1586434"/>
              <a:ext cx="4071966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9" name="Connettore 4 13"/>
            <p:cNvCxnSpPr>
              <a:stCxn id="27" idx="0"/>
              <a:endCxn id="28" idx="0"/>
            </p:cNvCxnSpPr>
            <p:nvPr/>
          </p:nvCxnSpPr>
          <p:spPr>
            <a:xfrm rot="5400000" flipH="1" flipV="1">
              <a:off x="3661165" y="-3061"/>
              <a:ext cx="71438" cy="3250429"/>
            </a:xfrm>
            <a:prstGeom prst="bentConnector3">
              <a:avLst>
                <a:gd name="adj1" fmla="val 419998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ttangolo 35"/>
            <p:cNvSpPr/>
            <p:nvPr/>
          </p:nvSpPr>
          <p:spPr>
            <a:xfrm>
              <a:off x="3286116" y="2116663"/>
              <a:ext cx="4214842" cy="857256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8" name="Connettore 4 13"/>
            <p:cNvCxnSpPr/>
            <p:nvPr/>
          </p:nvCxnSpPr>
          <p:spPr>
            <a:xfrm>
              <a:off x="2714612" y="2500306"/>
              <a:ext cx="571504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9573</TotalTime>
  <Words>301</Words>
  <Application>Microsoft Office PowerPoint</Application>
  <PresentationFormat>Presentazione su schermo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Prima di iniziare</vt:lpstr>
      <vt:lpstr>Lavorare con file e directory</vt:lpstr>
      <vt:lpstr>Iniziamo …</vt:lpstr>
      <vt:lpstr>Il programma ….</vt:lpstr>
      <vt:lpstr>Il programma …</vt:lpstr>
      <vt:lpstr>La compilazione ….</vt:lpstr>
      <vt:lpstr>L’esecuzione ….</vt:lpstr>
      <vt:lpstr>Considerazioni introduttive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1009</cp:revision>
  <dcterms:created xsi:type="dcterms:W3CDTF">2007-12-10T14:15:35Z</dcterms:created>
  <dcterms:modified xsi:type="dcterms:W3CDTF">2016-10-10T18:24:53Z</dcterms:modified>
</cp:coreProperties>
</file>