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2"/>
  </p:notesMasterIdLst>
  <p:handoutMasterIdLst>
    <p:handoutMasterId r:id="rId43"/>
  </p:handoutMasterIdLst>
  <p:sldIdLst>
    <p:sldId id="256" r:id="rId2"/>
    <p:sldId id="335" r:id="rId3"/>
    <p:sldId id="336" r:id="rId4"/>
    <p:sldId id="337" r:id="rId5"/>
    <p:sldId id="374" r:id="rId6"/>
    <p:sldId id="341" r:id="rId7"/>
    <p:sldId id="347" r:id="rId8"/>
    <p:sldId id="375" r:id="rId9"/>
    <p:sldId id="348" r:id="rId10"/>
    <p:sldId id="356" r:id="rId11"/>
    <p:sldId id="402" r:id="rId12"/>
    <p:sldId id="357" r:id="rId13"/>
    <p:sldId id="358" r:id="rId14"/>
    <p:sldId id="359" r:id="rId15"/>
    <p:sldId id="360" r:id="rId16"/>
    <p:sldId id="361" r:id="rId17"/>
    <p:sldId id="363" r:id="rId18"/>
    <p:sldId id="376" r:id="rId19"/>
    <p:sldId id="377" r:id="rId20"/>
    <p:sldId id="378" r:id="rId21"/>
    <p:sldId id="393" r:id="rId22"/>
    <p:sldId id="403" r:id="rId23"/>
    <p:sldId id="384" r:id="rId24"/>
    <p:sldId id="386" r:id="rId25"/>
    <p:sldId id="391" r:id="rId26"/>
    <p:sldId id="392" r:id="rId27"/>
    <p:sldId id="394" r:id="rId28"/>
    <p:sldId id="383" r:id="rId29"/>
    <p:sldId id="371" r:id="rId30"/>
    <p:sldId id="381" r:id="rId31"/>
    <p:sldId id="397" r:id="rId32"/>
    <p:sldId id="387" r:id="rId33"/>
    <p:sldId id="388" r:id="rId34"/>
    <p:sldId id="389" r:id="rId35"/>
    <p:sldId id="395" r:id="rId36"/>
    <p:sldId id="396" r:id="rId37"/>
    <p:sldId id="398" r:id="rId38"/>
    <p:sldId id="399" r:id="rId39"/>
    <p:sldId id="400" r:id="rId40"/>
    <p:sldId id="401" r:id="rId4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79" d="100"/>
          <a:sy n="79" d="100"/>
        </p:scale>
        <p:origin x="48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18/10/2016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18/10/2016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smtClean="0"/>
              <a:t>Carlo Gaibisso</a:t>
            </a:r>
            <a:endParaRPr lang="it-IT" sz="800" b="1" baseline="0" dirty="0" smtClean="0"/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III</a:t>
            </a:r>
          </a:p>
          <a:p>
            <a:r>
              <a:rPr lang="it-IT" dirty="0" smtClean="0"/>
              <a:t>I diagrammi di flusso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31840" y="6305550"/>
            <a:ext cx="479774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I diagrammi di flusso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286000" y="2697163"/>
            <a:ext cx="4605338" cy="2789237"/>
            <a:chOff x="1440" y="1699"/>
            <a:chExt cx="2901" cy="1757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659" y="1699"/>
              <a:ext cx="1050" cy="1757"/>
              <a:chOff x="2709" y="960"/>
              <a:chExt cx="1050" cy="1757"/>
            </a:xfrm>
          </p:grpSpPr>
          <p:grpSp>
            <p:nvGrpSpPr>
              <p:cNvPr id="3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33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" name="Text Box 20"/>
            <p:cNvSpPr txBox="1">
              <a:spLocks noChangeArrowheads="1"/>
            </p:cNvSpPr>
            <p:nvPr/>
          </p:nvSpPr>
          <p:spPr bwMode="auto">
            <a:xfrm>
              <a:off x="1440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1440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3291" y="1699"/>
              <a:ext cx="1050" cy="1757"/>
              <a:chOff x="2709" y="960"/>
              <a:chExt cx="1050" cy="1757"/>
            </a:xfrm>
          </p:grpSpPr>
          <p:grpSp>
            <p:nvGrpSpPr>
              <p:cNvPr id="17" name="Group 23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19" name="Rectangle 24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0" name="Line 25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1" name="Line 26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2" name="Line 27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3" name="Line 28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1440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1440" y="174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3072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072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3072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3072" y="1747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1549400"/>
            <a:ext cx="6427791" cy="3632200"/>
            <a:chOff x="1314" y="976"/>
            <a:chExt cx="4049" cy="2288"/>
          </a:xfrm>
        </p:grpSpPr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3792" y="976"/>
              <a:ext cx="1571" cy="485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4400" dirty="0" smtClean="0">
                  <a:solidFill>
                    <a:schemeClr val="bg1"/>
                  </a:solidFill>
                </a:rPr>
                <a:t>Non lo so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67063" y="6294917"/>
            <a:ext cx="481620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19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E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C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0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89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65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6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603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2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78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39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2214557" y="1549400"/>
            <a:ext cx="4621205" cy="3479800"/>
            <a:chOff x="1395" y="976"/>
            <a:chExt cx="2911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395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2970" y="976"/>
              <a:ext cx="1336" cy="2192"/>
              <a:chOff x="2970" y="976"/>
              <a:chExt cx="1336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938" y="976"/>
                <a:ext cx="368" cy="485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400" dirty="0" smtClean="0">
                    <a:solidFill>
                      <a:schemeClr val="bg1"/>
                    </a:solidFill>
                  </a:rPr>
                  <a:t>SI</a:t>
                </a:r>
                <a:endParaRPr lang="en-GB" sz="4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2970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7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305550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2590800"/>
            <a:ext cx="3290888" cy="2590800"/>
            <a:chOff x="1314" y="1632"/>
            <a:chExt cx="2073" cy="1632"/>
          </a:xfrm>
        </p:grpSpPr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06" name="Gruppo 105"/>
          <p:cNvGrpSpPr/>
          <p:nvPr/>
        </p:nvGrpSpPr>
        <p:grpSpPr>
          <a:xfrm>
            <a:off x="2286001" y="2697163"/>
            <a:ext cx="4605341" cy="2789237"/>
            <a:chOff x="2286001" y="2697163"/>
            <a:chExt cx="4605341" cy="2789237"/>
          </a:xfrm>
        </p:grpSpPr>
        <p:sp>
          <p:nvSpPr>
            <p:cNvPr id="107" name="Text Box 63"/>
            <p:cNvSpPr txBox="1">
              <a:spLocks noChangeArrowheads="1"/>
            </p:cNvSpPr>
            <p:nvPr/>
          </p:nvSpPr>
          <p:spPr bwMode="auto">
            <a:xfrm>
              <a:off x="5622550" y="4006551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8" name="Group 44"/>
            <p:cNvGrpSpPr>
              <a:grpSpLocks/>
            </p:cNvGrpSpPr>
            <p:nvPr/>
          </p:nvGrpSpPr>
          <p:grpSpPr bwMode="auto">
            <a:xfrm>
              <a:off x="2286001" y="2697163"/>
              <a:ext cx="4605341" cy="2789237"/>
              <a:chOff x="1440" y="1699"/>
              <a:chExt cx="2901" cy="1757"/>
            </a:xfrm>
          </p:grpSpPr>
          <p:grpSp>
            <p:nvGrpSpPr>
              <p:cNvPr id="116" name="Group 4"/>
              <p:cNvGrpSpPr>
                <a:grpSpLocks/>
              </p:cNvGrpSpPr>
              <p:nvPr/>
            </p:nvGrpSpPr>
            <p:grpSpPr bwMode="auto">
              <a:xfrm>
                <a:off x="1659" y="1699"/>
                <a:ext cx="1050" cy="1757"/>
                <a:chOff x="2709" y="960"/>
                <a:chExt cx="1050" cy="1757"/>
              </a:xfrm>
            </p:grpSpPr>
            <p:grpSp>
              <p:nvGrpSpPr>
                <p:cNvPr id="140" name="Group 5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4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1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2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4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1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17" name="Text Box 20"/>
              <p:cNvSpPr txBox="1">
                <a:spLocks noChangeArrowheads="1"/>
              </p:cNvSpPr>
              <p:nvPr/>
            </p:nvSpPr>
            <p:spPr bwMode="auto">
              <a:xfrm>
                <a:off x="1440" y="2140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18" name="Text Box 21"/>
              <p:cNvSpPr txBox="1">
                <a:spLocks noChangeArrowheads="1"/>
              </p:cNvSpPr>
              <p:nvPr/>
            </p:nvSpPr>
            <p:spPr bwMode="auto">
              <a:xfrm>
                <a:off x="1440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9" name="Group 22"/>
              <p:cNvGrpSpPr>
                <a:grpSpLocks/>
              </p:cNvGrpSpPr>
              <p:nvPr/>
            </p:nvGrpSpPr>
            <p:grpSpPr bwMode="auto">
              <a:xfrm>
                <a:off x="3291" y="1699"/>
                <a:ext cx="1050" cy="1757"/>
                <a:chOff x="2709" y="960"/>
                <a:chExt cx="1050" cy="1757"/>
              </a:xfrm>
            </p:grpSpPr>
            <p:grpSp>
              <p:nvGrpSpPr>
                <p:cNvPr id="126" name="Group 23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2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5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6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7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9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2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2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20" name="Text Box 37"/>
              <p:cNvSpPr txBox="1">
                <a:spLocks noChangeArrowheads="1"/>
              </p:cNvSpPr>
              <p:nvPr/>
            </p:nvSpPr>
            <p:spPr bwMode="auto">
              <a:xfrm>
                <a:off x="1440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ext Box 38"/>
              <p:cNvSpPr txBox="1">
                <a:spLocks noChangeArrowheads="1"/>
              </p:cNvSpPr>
              <p:nvPr/>
            </p:nvSpPr>
            <p:spPr bwMode="auto">
              <a:xfrm>
                <a:off x="1440" y="1747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Text Box 39"/>
              <p:cNvSpPr txBox="1">
                <a:spLocks noChangeArrowheads="1"/>
              </p:cNvSpPr>
              <p:nvPr/>
            </p:nvSpPr>
            <p:spPr bwMode="auto">
              <a:xfrm>
                <a:off x="3072" y="2140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3" name="Text Box 40"/>
              <p:cNvSpPr txBox="1">
                <a:spLocks noChangeArrowheads="1"/>
              </p:cNvSpPr>
              <p:nvPr/>
            </p:nvSpPr>
            <p:spPr bwMode="auto">
              <a:xfrm>
                <a:off x="3072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Text Box 41"/>
              <p:cNvSpPr txBox="1">
                <a:spLocks noChangeArrowheads="1"/>
              </p:cNvSpPr>
              <p:nvPr/>
            </p:nvSpPr>
            <p:spPr bwMode="auto">
              <a:xfrm>
                <a:off x="3072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Text Box 42"/>
              <p:cNvSpPr txBox="1">
                <a:spLocks noChangeArrowheads="1"/>
              </p:cNvSpPr>
              <p:nvPr/>
            </p:nvSpPr>
            <p:spPr bwMode="auto">
              <a:xfrm>
                <a:off x="3072" y="1747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9" name="Text Box 62"/>
            <p:cNvSpPr txBox="1">
              <a:spLocks noChangeArrowheads="1"/>
            </p:cNvSpPr>
            <p:nvPr/>
          </p:nvSpPr>
          <p:spPr bwMode="auto">
            <a:xfrm>
              <a:off x="3167063" y="3381995"/>
              <a:ext cx="4127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0" name="Text Box 63"/>
            <p:cNvSpPr txBox="1">
              <a:spLocks noChangeArrowheads="1"/>
            </p:cNvSpPr>
            <p:nvPr/>
          </p:nvSpPr>
          <p:spPr bwMode="auto">
            <a:xfrm>
              <a:off x="3081338" y="4006273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1" name="Text Box 64"/>
            <p:cNvSpPr txBox="1">
              <a:spLocks noChangeArrowheads="1"/>
            </p:cNvSpPr>
            <p:nvPr/>
          </p:nvSpPr>
          <p:spPr bwMode="auto">
            <a:xfrm>
              <a:off x="315595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2" name="Text Box 65"/>
            <p:cNvSpPr txBox="1">
              <a:spLocks noChangeArrowheads="1"/>
            </p:cNvSpPr>
            <p:nvPr/>
          </p:nvSpPr>
          <p:spPr bwMode="auto">
            <a:xfrm>
              <a:off x="3211513" y="2757717"/>
              <a:ext cx="2984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3" name="Text Box 62"/>
            <p:cNvSpPr txBox="1">
              <a:spLocks noChangeArrowheads="1"/>
            </p:cNvSpPr>
            <p:nvPr/>
          </p:nvSpPr>
          <p:spPr bwMode="auto">
            <a:xfrm>
              <a:off x="5770026" y="3382134"/>
              <a:ext cx="29848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4" name="Text Box 64"/>
            <p:cNvSpPr txBox="1">
              <a:spLocks noChangeArrowheads="1"/>
            </p:cNvSpPr>
            <p:nvPr/>
          </p:nvSpPr>
          <p:spPr bwMode="auto">
            <a:xfrm>
              <a:off x="571051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5" name="Text Box 65"/>
            <p:cNvSpPr txBox="1">
              <a:spLocks noChangeArrowheads="1"/>
            </p:cNvSpPr>
            <p:nvPr/>
          </p:nvSpPr>
          <p:spPr bwMode="auto">
            <a:xfrm>
              <a:off x="5713120" y="2757717"/>
              <a:ext cx="41229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155" name="Group 48"/>
          <p:cNvGrpSpPr>
            <a:grpSpLocks/>
          </p:cNvGrpSpPr>
          <p:nvPr/>
        </p:nvGrpSpPr>
        <p:grpSpPr bwMode="auto">
          <a:xfrm>
            <a:off x="3000364" y="1561102"/>
            <a:ext cx="4518026" cy="3632200"/>
            <a:chOff x="1314" y="976"/>
            <a:chExt cx="2846" cy="2288"/>
          </a:xfrm>
        </p:grpSpPr>
        <p:sp>
          <p:nvSpPr>
            <p:cNvPr id="156" name="Text Box 45"/>
            <p:cNvSpPr txBox="1">
              <a:spLocks noChangeArrowheads="1"/>
            </p:cNvSpPr>
            <p:nvPr/>
          </p:nvSpPr>
          <p:spPr bwMode="auto">
            <a:xfrm>
              <a:off x="3792" y="976"/>
              <a:ext cx="368" cy="485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4400" smtClean="0">
                  <a:solidFill>
                    <a:schemeClr val="bg1"/>
                  </a:solidFill>
                </a:rPr>
                <a:t>SI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15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7880" y="6305550"/>
            <a:ext cx="476538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187467" y="1830373"/>
            <a:ext cx="5967413" cy="4189413"/>
            <a:chOff x="448" y="1102"/>
            <a:chExt cx="3759" cy="2639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1727" y="1102"/>
              <a:ext cx="2144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/>
                <a:t>	</a:t>
              </a:r>
              <a:r>
                <a:rPr lang="it-IT" sz="1400" b="1"/>
                <a:t>Nome:	SommaN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/>
                <a:t>	</a:t>
              </a:r>
              <a:r>
                <a:rPr lang="it-IT" sz="1400" b="1"/>
                <a:t>Variabili:	</a:t>
              </a:r>
              <a:r>
                <a:rPr lang="it-IT" sz="1400" b="1" smtClean="0"/>
                <a:t>int </a:t>
              </a:r>
              <a:r>
                <a:rPr lang="it-IT" sz="1400" b="1"/>
                <a:t>	N, somma, cont</a:t>
              </a:r>
              <a:endParaRPr lang="en-GB" sz="1400" b="1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684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420" y="2215"/>
              <a:ext cx="745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222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flipH="1">
              <a:off x="3699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448" y="3023"/>
              <a:ext cx="136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2" name="AutoShape 13"/>
            <p:cNvCxnSpPr>
              <a:cxnSpLocks noChangeShapeType="1"/>
              <a:stCxn id="6" idx="2"/>
              <a:endCxn id="7" idx="0"/>
            </p:cNvCxnSpPr>
            <p:nvPr/>
          </p:nvCxnSpPr>
          <p:spPr bwMode="auto">
            <a:xfrm rot="5400000">
              <a:off x="2707" y="1704"/>
              <a:ext cx="180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4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2706" y="2127"/>
              <a:ext cx="17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2746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5" name="AutoShape 16"/>
            <p:cNvCxnSpPr>
              <a:cxnSpLocks noChangeShapeType="1"/>
              <a:stCxn id="8" idx="2"/>
              <a:endCxn id="14" idx="0"/>
            </p:cNvCxnSpPr>
            <p:nvPr/>
          </p:nvCxnSpPr>
          <p:spPr bwMode="auto">
            <a:xfrm rot="16200000" flipH="1">
              <a:off x="2698" y="2640"/>
              <a:ext cx="191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7"/>
            <p:cNvCxnSpPr>
              <a:cxnSpLocks noChangeShapeType="1"/>
              <a:stCxn id="14" idx="4"/>
              <a:endCxn id="9" idx="0"/>
            </p:cNvCxnSpPr>
            <p:nvPr/>
          </p:nvCxnSpPr>
          <p:spPr bwMode="auto">
            <a:xfrm rot="5400000">
              <a:off x="2713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8"/>
            <p:cNvCxnSpPr>
              <a:cxnSpLocks noChangeShapeType="1"/>
              <a:stCxn id="9" idx="3"/>
              <a:endCxn id="10" idx="3"/>
            </p:cNvCxnSpPr>
            <p:nvPr/>
          </p:nvCxnSpPr>
          <p:spPr bwMode="auto">
            <a:xfrm>
              <a:off x="3366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3785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9" name="AutoShape 20"/>
            <p:cNvCxnSpPr>
              <a:cxnSpLocks noChangeShapeType="1"/>
              <a:stCxn id="10" idx="2"/>
              <a:endCxn id="18" idx="0"/>
            </p:cNvCxnSpPr>
            <p:nvPr/>
          </p:nvCxnSpPr>
          <p:spPr bwMode="auto">
            <a:xfrm rot="16200000" flipH="1">
              <a:off x="3846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9" idx="1"/>
              <a:endCxn id="11" idx="3"/>
            </p:cNvCxnSpPr>
            <p:nvPr/>
          </p:nvCxnSpPr>
          <p:spPr bwMode="auto">
            <a:xfrm rot="10800000" flipV="1">
              <a:off x="1814" y="3188"/>
              <a:ext cx="408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2"/>
            <p:cNvCxnSpPr>
              <a:cxnSpLocks noChangeShapeType="1"/>
              <a:stCxn id="11" idx="0"/>
              <a:endCxn id="14" idx="2"/>
            </p:cNvCxnSpPr>
            <p:nvPr/>
          </p:nvCxnSpPr>
          <p:spPr bwMode="auto">
            <a:xfrm rot="5400000" flipH="1" flipV="1">
              <a:off x="1819" y="2096"/>
              <a:ext cx="239" cy="16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1860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43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24" name="Group 36"/>
          <p:cNvGrpSpPr>
            <a:grpSpLocks/>
          </p:cNvGrpSpPr>
          <p:nvPr/>
        </p:nvGrpSpPr>
        <p:grpSpPr bwMode="auto">
          <a:xfrm>
            <a:off x="4605390" y="2201847"/>
            <a:ext cx="3586175" cy="4025901"/>
            <a:chOff x="2703" y="1528"/>
            <a:chExt cx="2259" cy="2536"/>
          </a:xfrm>
        </p:grpSpPr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122" y="1528"/>
              <a:ext cx="840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>
                  <a:solidFill>
                    <a:schemeClr val="bg1"/>
                  </a:solidFill>
                </a:rPr>
                <a:t>Inizio </a:t>
              </a:r>
              <a:r>
                <a:rPr lang="it-IT" sz="1600" b="1" smtClean="0">
                  <a:solidFill>
                    <a:schemeClr val="bg1"/>
                  </a:solidFill>
                </a:rPr>
                <a:t>del diagramma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03" y="3696"/>
              <a:ext cx="110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Termine </a:t>
              </a:r>
              <a:r>
                <a:rPr lang="it-IT" sz="1600" b="1" dirty="0" smtClean="0">
                  <a:solidFill>
                    <a:schemeClr val="bg1"/>
                  </a:solidFill>
                </a:rPr>
                <a:t>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295424" y="971536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Blocchi di </a:t>
            </a:r>
            <a:r>
              <a:rPr lang="it-IT" sz="2400" b="1">
                <a:solidFill>
                  <a:srgbClr val="FF0000"/>
                </a:solidFill>
              </a:rPr>
              <a:t>inizio e 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28" name="Group 39"/>
          <p:cNvGrpSpPr>
            <a:grpSpLocks/>
          </p:cNvGrpSpPr>
          <p:nvPr/>
        </p:nvGrpSpPr>
        <p:grpSpPr bwMode="auto">
          <a:xfrm>
            <a:off x="2987699" y="2741597"/>
            <a:ext cx="5508642" cy="3402014"/>
            <a:chOff x="1582" y="1868"/>
            <a:chExt cx="3470" cy="2143"/>
          </a:xfrm>
        </p:grpSpPr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3850" y="1868"/>
              <a:ext cx="1202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dirty="0" smtClean="0">
                  <a:solidFill>
                    <a:srgbClr val="6600CC"/>
                  </a:solidFill>
                </a:rPr>
                <a:t>esattamente 1</a:t>
              </a:r>
              <a:endParaRPr lang="en-GB" sz="2000" b="1" dirty="0">
                <a:solidFill>
                  <a:srgbClr val="6600CC"/>
                </a:solidFill>
              </a:endParaRP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1582" y="3720"/>
              <a:ext cx="95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 dirty="0" smtClean="0">
                  <a:solidFill>
                    <a:srgbClr val="6600CC"/>
                  </a:solidFill>
                </a:rPr>
                <a:t>almeno 1</a:t>
              </a:r>
              <a:endParaRPr lang="en-GB" sz="2400" b="1" dirty="0">
                <a:solidFill>
                  <a:srgbClr val="6600CC"/>
                </a:solidFill>
              </a:endParaRPr>
            </a:p>
          </p:txBody>
        </p:sp>
      </p:grpSp>
      <p:grpSp>
        <p:nvGrpSpPr>
          <p:cNvPr id="31" name="Group 99"/>
          <p:cNvGrpSpPr>
            <a:grpSpLocks/>
          </p:cNvGrpSpPr>
          <p:nvPr/>
        </p:nvGrpSpPr>
        <p:grpSpPr bwMode="auto">
          <a:xfrm>
            <a:off x="3524264" y="1481123"/>
            <a:ext cx="3724292" cy="885825"/>
            <a:chOff x="2064" y="1134"/>
            <a:chExt cx="2166" cy="558"/>
          </a:xfrm>
        </p:grpSpPr>
        <p:sp>
          <p:nvSpPr>
            <p:cNvPr id="32" name="Text Box 41"/>
            <p:cNvSpPr txBox="1">
              <a:spLocks noChangeArrowheads="1"/>
            </p:cNvSpPr>
            <p:nvPr/>
          </p:nvSpPr>
          <p:spPr bwMode="auto">
            <a:xfrm>
              <a:off x="3446" y="1134"/>
              <a:ext cx="78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Nome 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AutoShape 52"/>
            <p:cNvSpPr>
              <a:spLocks noChangeArrowheads="1"/>
            </p:cNvSpPr>
            <p:nvPr/>
          </p:nvSpPr>
          <p:spPr bwMode="auto">
            <a:xfrm>
              <a:off x="2064" y="1536"/>
              <a:ext cx="1152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4" name="AutoShape 53"/>
            <p:cNvCxnSpPr>
              <a:cxnSpLocks noChangeShapeType="1"/>
              <a:stCxn id="33" idx="0"/>
              <a:endCxn id="32" idx="1"/>
            </p:cNvCxnSpPr>
            <p:nvPr/>
          </p:nvCxnSpPr>
          <p:spPr bwMode="auto">
            <a:xfrm rot="5400000" flipH="1" flipV="1">
              <a:off x="2934" y="1024"/>
              <a:ext cx="218" cy="80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5" name="Group 88"/>
          <p:cNvGrpSpPr>
            <a:grpSpLocks/>
          </p:cNvGrpSpPr>
          <p:nvPr/>
        </p:nvGrpSpPr>
        <p:grpSpPr bwMode="auto">
          <a:xfrm>
            <a:off x="5124464" y="2347899"/>
            <a:ext cx="2457450" cy="1201738"/>
            <a:chOff x="3072" y="1680"/>
            <a:chExt cx="1548" cy="757"/>
          </a:xfrm>
        </p:grpSpPr>
        <p:sp>
          <p:nvSpPr>
            <p:cNvPr id="36" name="Text Box 49"/>
            <p:cNvSpPr txBox="1">
              <a:spLocks noChangeArrowheads="1"/>
            </p:cNvSpPr>
            <p:nvPr/>
          </p:nvSpPr>
          <p:spPr bwMode="auto">
            <a:xfrm>
              <a:off x="3132" y="2225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Nome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37" name="AutoShape 50"/>
            <p:cNvSpPr>
              <a:spLocks noChangeArrowheads="1"/>
            </p:cNvSpPr>
            <p:nvPr/>
          </p:nvSpPr>
          <p:spPr bwMode="auto">
            <a:xfrm>
              <a:off x="3072" y="1680"/>
              <a:ext cx="960" cy="14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8" name="AutoShape 55"/>
            <p:cNvCxnSpPr>
              <a:cxnSpLocks noChangeShapeType="1"/>
              <a:stCxn id="37" idx="2"/>
              <a:endCxn id="36" idx="0"/>
            </p:cNvCxnSpPr>
            <p:nvPr/>
          </p:nvCxnSpPr>
          <p:spPr bwMode="auto">
            <a:xfrm rot="16200000" flipH="1">
              <a:off x="3514" y="1862"/>
              <a:ext cx="401" cy="324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9" name="Group 101"/>
          <p:cNvGrpSpPr>
            <a:grpSpLocks/>
          </p:cNvGrpSpPr>
          <p:nvPr/>
        </p:nvGrpSpPr>
        <p:grpSpPr bwMode="auto">
          <a:xfrm>
            <a:off x="1285890" y="2347899"/>
            <a:ext cx="3762376" cy="1839913"/>
            <a:chOff x="654" y="1680"/>
            <a:chExt cx="2370" cy="1159"/>
          </a:xfrm>
        </p:grpSpPr>
        <p:sp>
          <p:nvSpPr>
            <p:cNvPr id="40" name="AutoShape 85"/>
            <p:cNvSpPr>
              <a:spLocks noChangeArrowheads="1"/>
            </p:cNvSpPr>
            <p:nvPr/>
          </p:nvSpPr>
          <p:spPr bwMode="auto">
            <a:xfrm>
              <a:off x="2640" y="1680"/>
              <a:ext cx="384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Text Box 84"/>
            <p:cNvSpPr txBox="1">
              <a:spLocks noChangeArrowheads="1"/>
            </p:cNvSpPr>
            <p:nvPr/>
          </p:nvSpPr>
          <p:spPr bwMode="auto">
            <a:xfrm>
              <a:off x="654" y="2046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Tipo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cxnSp>
          <p:nvCxnSpPr>
            <p:cNvPr id="42" name="AutoShape 86"/>
            <p:cNvCxnSpPr>
              <a:cxnSpLocks noChangeShapeType="1"/>
              <a:stCxn id="40" idx="1"/>
              <a:endCxn id="41" idx="0"/>
            </p:cNvCxnSpPr>
            <p:nvPr/>
          </p:nvCxnSpPr>
          <p:spPr bwMode="auto">
            <a:xfrm rot="10800000" flipV="1">
              <a:off x="1398" y="1758"/>
              <a:ext cx="1242" cy="2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43" name="Text Box 93"/>
            <p:cNvSpPr txBox="1">
              <a:spLocks noChangeArrowheads="1"/>
            </p:cNvSpPr>
            <p:nvPr/>
          </p:nvSpPr>
          <p:spPr bwMode="auto">
            <a:xfrm>
              <a:off x="657" y="2316"/>
              <a:ext cx="1679" cy="523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intero:</a:t>
              </a:r>
              <a:r>
                <a:rPr lang="it-IT" sz="1600" b="1">
                  <a:solidFill>
                    <a:schemeClr val="bg1"/>
                  </a:solidFill>
                </a:rPr>
                <a:t>	</a:t>
              </a:r>
              <a:r>
                <a:rPr lang="it-IT" sz="1600" b="1" smtClean="0">
                  <a:solidFill>
                    <a:schemeClr val="bg1"/>
                  </a:solidFill>
                </a:rPr>
                <a:t>-2, -1, 0, 1, 2 </a:t>
              </a:r>
              <a:r>
                <a:rPr lang="it-IT" sz="1600" b="1">
                  <a:solidFill>
                    <a:schemeClr val="bg1"/>
                  </a:solidFill>
                </a:rPr>
                <a:t>….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carattere:</a:t>
              </a:r>
              <a:r>
                <a:rPr lang="it-IT" sz="1600" b="1">
                  <a:solidFill>
                    <a:schemeClr val="bg1"/>
                  </a:solidFill>
                </a:rPr>
                <a:t>	‘c</a:t>
              </a:r>
              <a:r>
                <a:rPr lang="it-IT" sz="1600" b="1" smtClean="0">
                  <a:solidFill>
                    <a:schemeClr val="bg1"/>
                  </a:solidFill>
                </a:rPr>
                <a:t>’, ‘</a:t>
              </a:r>
              <a:r>
                <a:rPr lang="it-IT" sz="1600" b="1">
                  <a:solidFill>
                    <a:schemeClr val="bg1"/>
                  </a:solidFill>
                </a:rPr>
                <a:t>2</a:t>
              </a:r>
              <a:r>
                <a:rPr lang="it-IT" sz="1600" b="1" smtClean="0">
                  <a:solidFill>
                    <a:schemeClr val="bg1"/>
                  </a:solidFill>
                </a:rPr>
                <a:t>’, ‘!’ …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booleano:	true, false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98"/>
          <p:cNvGrpSpPr>
            <a:grpSpLocks/>
          </p:cNvGrpSpPr>
          <p:nvPr/>
        </p:nvGrpSpPr>
        <p:grpSpPr bwMode="auto">
          <a:xfrm>
            <a:off x="1143014" y="1966898"/>
            <a:ext cx="5581651" cy="628650"/>
            <a:chOff x="564" y="1440"/>
            <a:chExt cx="3516" cy="396"/>
          </a:xfrm>
        </p:grpSpPr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564" y="1440"/>
              <a:ext cx="1260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smtClean="0">
                  <a:solidFill>
                    <a:schemeClr val="bg1"/>
                  </a:solidFill>
                </a:rPr>
                <a:t>Definizione </a:t>
              </a:r>
              <a:r>
                <a:rPr lang="it-IT" sz="1600" b="1">
                  <a:solidFill>
                    <a:schemeClr val="bg1"/>
                  </a:solidFill>
                </a:rPr>
                <a:t>delle variabili utilizzate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46" name="AutoShape 96"/>
            <p:cNvSpPr>
              <a:spLocks noChangeArrowheads="1"/>
            </p:cNvSpPr>
            <p:nvPr/>
          </p:nvSpPr>
          <p:spPr bwMode="auto">
            <a:xfrm>
              <a:off x="2064" y="1680"/>
              <a:ext cx="2016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47" name="AutoShape 97"/>
            <p:cNvCxnSpPr>
              <a:cxnSpLocks noChangeShapeType="1"/>
              <a:stCxn id="45" idx="3"/>
              <a:endCxn id="46" idx="1"/>
            </p:cNvCxnSpPr>
            <p:nvPr/>
          </p:nvCxnSpPr>
          <p:spPr bwMode="auto">
            <a:xfrm>
              <a:off x="1824" y="1623"/>
              <a:ext cx="240" cy="1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7650165" y="4146533"/>
            <a:ext cx="512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Font typeface="Wingdings" pitchFamily="2" charset="2"/>
              <a:buChar char="ü"/>
            </a:pPr>
            <a:r>
              <a:rPr lang="it-IT" sz="2400"/>
              <a:t> </a:t>
            </a:r>
            <a:endParaRPr lang="en-GB" sz="2400"/>
          </a:p>
        </p:txBody>
      </p:sp>
      <p:sp>
        <p:nvSpPr>
          <p:cNvPr id="7" name="AutoShape 44"/>
          <p:cNvSpPr>
            <a:spLocks noChangeArrowheads="1"/>
          </p:cNvSpPr>
          <p:nvPr/>
        </p:nvSpPr>
        <p:spPr bwMode="auto">
          <a:xfrm>
            <a:off x="8129590" y="423067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357818" y="4194619"/>
            <a:ext cx="1771651" cy="1858962"/>
            <a:chOff x="3150" y="2681"/>
            <a:chExt cx="1116" cy="1171"/>
          </a:xfrm>
        </p:grpSpPr>
        <p:sp>
          <p:nvSpPr>
            <p:cNvPr id="9" name="Text Box 46"/>
            <p:cNvSpPr txBox="1">
              <a:spLocks noChangeArrowheads="1"/>
            </p:cNvSpPr>
            <p:nvPr/>
          </p:nvSpPr>
          <p:spPr bwMode="auto">
            <a:xfrm>
              <a:off x="3642" y="2681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chemeClr val="hlink"/>
                  </a:solidFill>
                </a:rPr>
                <a:t>N</a:t>
              </a:r>
              <a:endParaRPr lang="en-GB" sz="1600" b="1">
                <a:solidFill>
                  <a:schemeClr val="hlink"/>
                </a:solidFill>
              </a:endParaRPr>
            </a:p>
          </p:txBody>
        </p:sp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3150" y="3600"/>
              <a:ext cx="573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rgbClr val="FF0000"/>
                  </a:solidFill>
                </a:rPr>
                <a:t>intero</a:t>
              </a:r>
              <a:endParaRPr lang="en-GB" sz="20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3690" y="2797"/>
              <a:ext cx="576" cy="89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1423990" y="1000110"/>
            <a:ext cx="6934200" cy="5289553"/>
            <a:chOff x="672" y="653"/>
            <a:chExt cx="4368" cy="3332"/>
          </a:xfrm>
        </p:grpSpPr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3648" y="2227"/>
              <a:ext cx="1269" cy="1757"/>
              <a:chOff x="3963" y="2227"/>
              <a:chExt cx="1269" cy="1757"/>
            </a:xfrm>
          </p:grpSpPr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27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04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F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4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4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4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672" y="2251"/>
              <a:ext cx="1281" cy="1734"/>
              <a:chOff x="672" y="2251"/>
              <a:chExt cx="1281" cy="1734"/>
            </a:xfrm>
          </p:grpSpPr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6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0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7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I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672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31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72" y="653"/>
              <a:ext cx="436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inizio</a:t>
              </a:r>
            </a:p>
          </p:txBody>
        </p:sp>
        <p:sp>
          <p:nvSpPr>
            <p:cNvPr id="16" name="AutoShape 50"/>
            <p:cNvSpPr>
              <a:spLocks noChangeArrowheads="1"/>
            </p:cNvSpPr>
            <p:nvPr/>
          </p:nvSpPr>
          <p:spPr bwMode="auto">
            <a:xfrm>
              <a:off x="2019" y="2533"/>
              <a:ext cx="1581" cy="8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</a:t>
              </a:r>
              <a:r>
                <a:rPr lang="it-IT" sz="1400" b="1"/>
                <a:t>	N,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somma,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cont</a:t>
              </a:r>
              <a:endParaRPr lang="en-GB" sz="1400" b="1"/>
            </a:p>
          </p:txBody>
        </p:sp>
      </p:grp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1810542" y="2068288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b="1" smtClean="0"/>
              <a:t>si </a:t>
            </a:r>
            <a:r>
              <a:rPr lang="it-IT" sz="2000" b="1"/>
              <a:t>individua una locazione di memoria </a:t>
            </a:r>
            <a:r>
              <a:rPr lang="it-IT" sz="2000" b="1" smtClean="0"/>
              <a:t>disponibile</a:t>
            </a: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1810542" y="2405713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</a:pPr>
            <a:r>
              <a:rPr lang="it-IT" sz="2000" b="1" smtClean="0"/>
              <a:t>si riserva tale locazione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810542" y="2743138"/>
            <a:ext cx="7358114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3"/>
            </a:pPr>
            <a:r>
              <a:rPr lang="it-IT" sz="2000" b="1" smtClean="0"/>
              <a:t>si associano a tale locazione il </a:t>
            </a:r>
            <a:r>
              <a:rPr lang="it-IT" sz="2000" b="1" smtClean="0">
                <a:solidFill>
                  <a:srgbClr val="FF0000"/>
                </a:solidFill>
              </a:rPr>
              <a:t>nome</a:t>
            </a:r>
            <a:r>
              <a:rPr lang="it-IT" sz="2000" b="1" smtClean="0"/>
              <a:t> e il </a:t>
            </a:r>
            <a:r>
              <a:rPr lang="it-IT" sz="2000" b="1" smtClean="0">
                <a:solidFill>
                  <a:srgbClr val="FF0000"/>
                </a:solidFill>
              </a:rPr>
              <a:t>tipo</a:t>
            </a:r>
            <a:r>
              <a:rPr lang="it-IT" sz="2000" b="1" smtClean="0"/>
              <a:t> specificati</a:t>
            </a:r>
            <a:endParaRPr lang="it-IT" sz="2000" b="1" smtClean="0">
              <a:solidFill>
                <a:schemeClr val="folHlink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1654102" y="1600130"/>
            <a:ext cx="6626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/>
              <a:t>Per ognuna delle variabili elencate nel blocco</a:t>
            </a:r>
            <a:endParaRPr lang="it-IT" sz="2400"/>
          </a:p>
        </p:txBody>
      </p:sp>
      <p:sp>
        <p:nvSpPr>
          <p:cNvPr id="53" name="AutoShape 52"/>
          <p:cNvSpPr>
            <a:spLocks noChangeArrowheads="1"/>
          </p:cNvSpPr>
          <p:nvPr/>
        </p:nvSpPr>
        <p:spPr bwMode="auto">
          <a:xfrm>
            <a:off x="4644008" y="4509120"/>
            <a:ext cx="864096" cy="216024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/>
      <p:bldP spid="47" grpId="0" autoUpdateAnimBg="0"/>
      <p:bldP spid="48" grpId="0" autoUpdateAnimBg="0"/>
      <p:bldP spid="49" grpId="0" autoUpdateAnimBg="0"/>
      <p:bldP spid="50" grpId="0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9738" y="6279844"/>
            <a:ext cx="480353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1357290" y="1537555"/>
            <a:ext cx="6934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</a:pPr>
            <a:r>
              <a:rPr lang="it-IT" b="1" smtClean="0"/>
              <a:t>	</a:t>
            </a:r>
            <a:r>
              <a:rPr lang="it-IT" sz="2000" b="1" smtClean="0"/>
              <a:t>si rilascia la memoria allocata ad ognuna delle variabili elencate nel blocco “Start”</a:t>
            </a:r>
          </a:p>
        </p:txBody>
      </p:sp>
      <p:grpSp>
        <p:nvGrpSpPr>
          <p:cNvPr id="109" name="Gruppo 108"/>
          <p:cNvGrpSpPr/>
          <p:nvPr/>
        </p:nvGrpSpPr>
        <p:grpSpPr>
          <a:xfrm>
            <a:off x="1285852" y="1000108"/>
            <a:ext cx="7419975" cy="4429154"/>
            <a:chOff x="1285852" y="1000108"/>
            <a:chExt cx="7419975" cy="4429154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285852" y="1000108"/>
              <a:ext cx="6934200" cy="4619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termine:</a:t>
              </a:r>
            </a:p>
          </p:txBody>
        </p:sp>
        <p:grpSp>
          <p:nvGrpSpPr>
            <p:cNvPr id="68" name="Gruppo 67"/>
            <p:cNvGrpSpPr/>
            <p:nvPr/>
          </p:nvGrpSpPr>
          <p:grpSpPr>
            <a:xfrm>
              <a:off x="1285852" y="2676536"/>
              <a:ext cx="7419975" cy="2752726"/>
              <a:chOff x="1285852" y="2676536"/>
              <a:chExt cx="7419975" cy="2752726"/>
            </a:xfrm>
          </p:grpSpPr>
          <p:grpSp>
            <p:nvGrpSpPr>
              <p:cNvPr id="69" name="Group 67"/>
              <p:cNvGrpSpPr>
                <a:grpSpLocks/>
              </p:cNvGrpSpPr>
              <p:nvPr/>
            </p:nvGrpSpPr>
            <p:grpSpPr bwMode="auto">
              <a:xfrm>
                <a:off x="1285852" y="2676536"/>
                <a:ext cx="7419970" cy="2752726"/>
                <a:chOff x="270" y="1627"/>
                <a:chExt cx="4674" cy="1734"/>
              </a:xfrm>
            </p:grpSpPr>
            <p:sp>
              <p:nvSpPr>
                <p:cNvPr id="82" name="AutoShape 48"/>
                <p:cNvSpPr>
                  <a:spLocks noChangeArrowheads="1"/>
                </p:cNvSpPr>
                <p:nvPr/>
              </p:nvSpPr>
              <p:spPr bwMode="auto">
                <a:xfrm>
                  <a:off x="2409" y="2229"/>
                  <a:ext cx="493" cy="322"/>
                </a:xfrm>
                <a:prstGeom prst="flowChartAlternateProcess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tabLst>
                      <a:tab pos="190500" algn="l"/>
                      <a:tab pos="952500" algn="l"/>
                      <a:tab pos="1524000" algn="l"/>
                    </a:tabLst>
                  </a:pPr>
                  <a:r>
                    <a:rPr lang="it-IT" sz="2400" b="1"/>
                    <a:t>End</a:t>
                  </a:r>
                  <a:endParaRPr lang="en-GB" sz="2400" b="1"/>
                </a:p>
              </p:txBody>
            </p:sp>
            <p:grpSp>
              <p:nvGrpSpPr>
                <p:cNvPr id="83" name="Group 63"/>
                <p:cNvGrpSpPr>
                  <a:grpSpLocks/>
                </p:cNvGrpSpPr>
                <p:nvPr/>
              </p:nvGrpSpPr>
              <p:grpSpPr bwMode="auto">
                <a:xfrm>
                  <a:off x="270" y="1627"/>
                  <a:ext cx="1706" cy="1734"/>
                  <a:chOff x="243" y="1627"/>
                  <a:chExt cx="1706" cy="1734"/>
                </a:xfrm>
              </p:grpSpPr>
              <p:sp>
                <p:nvSpPr>
                  <p:cNvPr id="91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891" y="1651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830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638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43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03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8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18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9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162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0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40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1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9" y="3109"/>
                    <a:ext cx="564" cy="252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I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2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3" y="2437"/>
                    <a:ext cx="62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somma</a:t>
                    </a:r>
                    <a:endParaRPr lang="en-GB" b="1"/>
                  </a:p>
                </p:txBody>
              </p:sp>
              <p:sp>
                <p:nvSpPr>
                  <p:cNvPr id="103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" y="1639"/>
                    <a:ext cx="419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cont</a:t>
                    </a:r>
                    <a:endParaRPr lang="en-GB" b="1"/>
                  </a:p>
                </p:txBody>
              </p:sp>
              <p:sp>
                <p:nvSpPr>
                  <p:cNvPr id="104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60" y="2437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  <p:sp>
                <p:nvSpPr>
                  <p:cNvPr id="105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1651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  <p:sp>
                <p:nvSpPr>
                  <p:cNvPr id="106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6" y="2028"/>
                    <a:ext cx="24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N</a:t>
                    </a:r>
                    <a:endParaRPr lang="en-GB" b="1"/>
                  </a:p>
                </p:txBody>
              </p:sp>
              <p:sp>
                <p:nvSpPr>
                  <p:cNvPr id="107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01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8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2044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</p:grpSp>
            <p:grpSp>
              <p:nvGrpSpPr>
                <p:cNvPr id="84" name="Group 66"/>
                <p:cNvGrpSpPr>
                  <a:grpSpLocks/>
                </p:cNvGrpSpPr>
                <p:nvPr/>
              </p:nvGrpSpPr>
              <p:grpSpPr bwMode="auto">
                <a:xfrm>
                  <a:off x="3894" y="1651"/>
                  <a:ext cx="1050" cy="1709"/>
                  <a:chOff x="3867" y="1651"/>
                  <a:chExt cx="1050" cy="1709"/>
                </a:xfrm>
              </p:grpSpPr>
              <p:sp>
                <p:nvSpPr>
                  <p:cNvPr id="85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011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635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867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8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419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5" y="3110"/>
                    <a:ext cx="604" cy="250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F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90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36" y="2428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</p:grpSp>
          </p:grpSp>
          <p:sp>
            <p:nvSpPr>
              <p:cNvPr id="70" name="Rectangle 14"/>
              <p:cNvSpPr>
                <a:spLocks noChangeArrowheads="1"/>
              </p:cNvSpPr>
              <p:nvPr/>
            </p:nvSpPr>
            <p:spPr bwMode="auto">
              <a:xfrm>
                <a:off x="7038952" y="2714639"/>
                <a:ext cx="1524000" cy="220980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1" name="Line 16"/>
              <p:cNvSpPr>
                <a:spLocks noChangeShapeType="1"/>
              </p:cNvSpPr>
              <p:nvPr/>
            </p:nvSpPr>
            <p:spPr bwMode="auto">
              <a:xfrm>
                <a:off x="7038952" y="45863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2" name="Line 17"/>
              <p:cNvSpPr>
                <a:spLocks noChangeShapeType="1"/>
              </p:cNvSpPr>
              <p:nvPr/>
            </p:nvSpPr>
            <p:spPr bwMode="auto">
              <a:xfrm>
                <a:off x="7038952" y="42815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3" name="Line 18"/>
              <p:cNvSpPr>
                <a:spLocks noChangeShapeType="1"/>
              </p:cNvSpPr>
              <p:nvPr/>
            </p:nvSpPr>
            <p:spPr bwMode="auto">
              <a:xfrm>
                <a:off x="7038952" y="3954919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20"/>
              <p:cNvSpPr>
                <a:spLocks noChangeShapeType="1"/>
              </p:cNvSpPr>
              <p:nvPr/>
            </p:nvSpPr>
            <p:spPr bwMode="auto">
              <a:xfrm>
                <a:off x="7038952" y="3316744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21"/>
              <p:cNvSpPr>
                <a:spLocks noChangeShapeType="1"/>
              </p:cNvSpPr>
              <p:nvPr/>
            </p:nvSpPr>
            <p:spPr bwMode="auto">
              <a:xfrm>
                <a:off x="7038952" y="3049601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8193065" y="2684476"/>
                <a:ext cx="512762" cy="45720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7" name="Text Box 51"/>
              <p:cNvSpPr txBox="1">
                <a:spLocks noChangeArrowheads="1"/>
              </p:cNvSpPr>
              <p:nvPr/>
            </p:nvSpPr>
            <p:spPr bwMode="auto">
              <a:xfrm>
                <a:off x="6072165" y="3948126"/>
                <a:ext cx="984565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somma</a:t>
                </a:r>
                <a:endParaRPr lang="en-GB" b="1"/>
              </a:p>
            </p:txBody>
          </p:sp>
          <p:sp>
            <p:nvSpPr>
              <p:cNvPr id="78" name="Text Box 52"/>
              <p:cNvSpPr txBox="1">
                <a:spLocks noChangeArrowheads="1"/>
              </p:cNvSpPr>
              <p:nvPr/>
            </p:nvSpPr>
            <p:spPr bwMode="auto">
              <a:xfrm>
                <a:off x="6218215" y="2681301"/>
                <a:ext cx="665567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cont</a:t>
                </a:r>
                <a:endParaRPr lang="en-GB" b="1"/>
              </a:p>
            </p:txBody>
          </p:sp>
          <p:sp>
            <p:nvSpPr>
              <p:cNvPr id="79" name="Text Box 53"/>
              <p:cNvSpPr txBox="1">
                <a:spLocks noChangeArrowheads="1"/>
              </p:cNvSpPr>
              <p:nvPr/>
            </p:nvSpPr>
            <p:spPr bwMode="auto">
              <a:xfrm>
                <a:off x="6362677" y="3298839"/>
                <a:ext cx="380232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N</a:t>
                </a:r>
                <a:endParaRPr lang="en-GB" b="1"/>
              </a:p>
            </p:txBody>
          </p:sp>
          <p:sp>
            <p:nvSpPr>
              <p:cNvPr id="80" name="Text Box 56"/>
              <p:cNvSpPr txBox="1">
                <a:spLocks noChangeArrowheads="1"/>
              </p:cNvSpPr>
              <p:nvPr/>
            </p:nvSpPr>
            <p:spPr bwMode="auto">
              <a:xfrm>
                <a:off x="7531077" y="270035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  <p:sp>
            <p:nvSpPr>
              <p:cNvPr id="81" name="Text Box 57"/>
              <p:cNvSpPr txBox="1">
                <a:spLocks noChangeArrowheads="1"/>
              </p:cNvSpPr>
              <p:nvPr/>
            </p:nvSpPr>
            <p:spPr bwMode="auto">
              <a:xfrm>
                <a:off x="7531077" y="3324239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</p:grpSp>
      </p:grpSp>
      <p:grpSp>
        <p:nvGrpSpPr>
          <p:cNvPr id="110" name="Group 68"/>
          <p:cNvGrpSpPr>
            <a:grpSpLocks/>
          </p:cNvGrpSpPr>
          <p:nvPr/>
        </p:nvGrpSpPr>
        <p:grpSpPr bwMode="auto">
          <a:xfrm>
            <a:off x="8279232" y="2726406"/>
            <a:ext cx="266700" cy="1536700"/>
            <a:chOff x="4680" y="1657"/>
            <a:chExt cx="168" cy="968"/>
          </a:xfrm>
        </p:grpSpPr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4680" y="2441"/>
              <a:ext cx="168" cy="184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4686" y="2040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3" name="Oval 61"/>
            <p:cNvSpPr>
              <a:spLocks noChangeArrowheads="1"/>
            </p:cNvSpPr>
            <p:nvPr/>
          </p:nvSpPr>
          <p:spPr bwMode="auto">
            <a:xfrm>
              <a:off x="4686" y="1657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419756" y="3114665"/>
            <a:ext cx="2052654" cy="33655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acquisizione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7477156" y="5051415"/>
            <a:ext cx="1524000" cy="58102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restituzione</a:t>
            </a:r>
            <a:endParaRPr lang="en-GB" sz="1600">
              <a:solidFill>
                <a:schemeClr val="bg1"/>
              </a:solidFill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1066800" y="1219200"/>
            <a:ext cx="7315200" cy="4970453"/>
            <a:chOff x="1066800" y="1219200"/>
            <a:chExt cx="7315200" cy="497045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330356" y="2000240"/>
              <a:ext cx="5967413" cy="4189413"/>
              <a:chOff x="496" y="1102"/>
              <a:chExt cx="3759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68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somma, cont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 </a:t>
                </a:r>
                <a:r>
                  <a:rPr lang="it-IT" sz="1400" b="1" smtClean="0"/>
                  <a:t>0</a:t>
                </a:r>
                <a:endParaRPr lang="it-IT" sz="1400" b="1"/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496" y="3023"/>
                <a:ext cx="136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16200000" flipH="1">
                <a:off x="2751" y="1705"/>
                <a:ext cx="180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1862" y="3188"/>
                <a:ext cx="408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867" y="2096"/>
                <a:ext cx="239" cy="1615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1908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91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066800" y="1219200"/>
              <a:ext cx="73152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Blocchi di acquisizione e di restituzione dati </a:t>
              </a:r>
            </a:p>
          </p:txBody>
        </p:sp>
      </p:grpSp>
      <p:grpSp>
        <p:nvGrpSpPr>
          <p:cNvPr id="27" name="Group 55"/>
          <p:cNvGrpSpPr>
            <a:grpSpLocks/>
          </p:cNvGrpSpPr>
          <p:nvPr/>
        </p:nvGrpSpPr>
        <p:grpSpPr bwMode="auto">
          <a:xfrm>
            <a:off x="6105556" y="4017954"/>
            <a:ext cx="2895600" cy="1033463"/>
            <a:chOff x="3504" y="2565"/>
            <a:chExt cx="1824" cy="651"/>
          </a:xfrm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3504" y="2565"/>
              <a:ext cx="1824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Restituisce il contenuto della variabile somma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 flipH="1">
              <a:off x="3984" y="2928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30" name="Group 53"/>
          <p:cNvGrpSpPr>
            <a:grpSpLocks/>
          </p:cNvGrpSpPr>
          <p:nvPr/>
        </p:nvGrpSpPr>
        <p:grpSpPr bwMode="auto">
          <a:xfrm>
            <a:off x="1757394" y="3022590"/>
            <a:ext cx="3052763" cy="581025"/>
            <a:chOff x="765" y="1920"/>
            <a:chExt cx="1923" cy="366"/>
          </a:xfrm>
        </p:grpSpPr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00" y="2074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Text Box 52"/>
            <p:cNvSpPr txBox="1">
              <a:spLocks noChangeArrowheads="1"/>
            </p:cNvSpPr>
            <p:nvPr/>
          </p:nvSpPr>
          <p:spPr bwMode="auto">
            <a:xfrm>
              <a:off x="765" y="1920"/>
              <a:ext cx="1731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Il dato acquisito è memorizzato nella variabile N</a:t>
              </a:r>
              <a:endParaRPr lang="en-GB" sz="16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 autoUpdateAnimBg="0"/>
      <p:bldP spid="2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249340" y="1982787"/>
              <a:ext cx="5653088" cy="4189413"/>
              <a:chOff x="694" y="1102"/>
              <a:chExt cx="3561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2070" y="3188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27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elaborazione 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024546" y="3929066"/>
            <a:ext cx="2895600" cy="1477328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</a:rPr>
              <a:t>Le operazioni di assegnamento vengono considerate nell’ordine in cui compaiono nel </a:t>
            </a:r>
            <a:r>
              <a:rPr lang="it-IT" smtClean="0">
                <a:solidFill>
                  <a:schemeClr val="bg1"/>
                </a:solidFill>
              </a:rPr>
              <a:t>blocco </a:t>
            </a:r>
            <a:r>
              <a:rPr lang="it-IT">
                <a:solidFill>
                  <a:schemeClr val="bg1"/>
                </a:solidFill>
              </a:rPr>
              <a:t>dall’alto verso il basso</a:t>
            </a:r>
            <a:endParaRPr lang="en-GB">
              <a:solidFill>
                <a:schemeClr val="bg1"/>
              </a:solidFill>
            </a:endParaRPr>
          </a:p>
        </p:txBody>
      </p:sp>
      <p:grpSp>
        <p:nvGrpSpPr>
          <p:cNvPr id="26" name="Group 37"/>
          <p:cNvGrpSpPr>
            <a:grpSpLocks/>
          </p:cNvGrpSpPr>
          <p:nvPr/>
        </p:nvGrpSpPr>
        <p:grpSpPr bwMode="auto">
          <a:xfrm>
            <a:off x="1214414" y="3890963"/>
            <a:ext cx="3048000" cy="2243138"/>
            <a:chOff x="672" y="2496"/>
            <a:chExt cx="1920" cy="1413"/>
          </a:xfrm>
        </p:grpSpPr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672" y="2496"/>
              <a:ext cx="1680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864" y="3676"/>
              <a:ext cx="1728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6210272" y="1571612"/>
            <a:ext cx="2524148" cy="923330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</a:rPr>
              <a:t>Contiene una sequenza di operazioni di assegnamento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5934060" y="2714620"/>
            <a:ext cx="3076572" cy="978729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>
                <a:solidFill>
                  <a:schemeClr val="bg1"/>
                </a:solidFill>
              </a:rPr>
              <a:t>Formato di un’operazione di assegnamento:</a:t>
            </a:r>
          </a:p>
          <a:p>
            <a:pPr algn="ctr">
              <a:spcBef>
                <a:spcPct val="20000"/>
              </a:spcBef>
            </a:pPr>
            <a:r>
              <a:rPr lang="it-IT" smtClean="0">
                <a:solidFill>
                  <a:schemeClr val="bg1"/>
                </a:solidFill>
              </a:rPr>
              <a:t>nome </a:t>
            </a:r>
            <a:r>
              <a:rPr lang="it-IT" b="1" smtClean="0">
                <a:solidFill>
                  <a:schemeClr val="bg1"/>
                </a:solidFill>
                <a:sym typeface="Symbol"/>
              </a:rPr>
              <a:t></a:t>
            </a:r>
            <a:r>
              <a:rPr lang="it-IT" smtClean="0">
                <a:solidFill>
                  <a:schemeClr val="bg1"/>
                </a:solidFill>
              </a:rPr>
              <a:t> </a:t>
            </a:r>
            <a:r>
              <a:rPr lang="it-IT">
                <a:solidFill>
                  <a:schemeClr val="bg1"/>
                </a:solidFill>
              </a:rPr>
              <a:t>espressione</a:t>
            </a:r>
            <a:endParaRPr lang="en-GB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  <p:bldP spid="29" grpId="0" animBg="1" autoUpdateAnimBg="0"/>
      <p:bldP spid="3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Operazioni di assegnamento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47880" y="1688991"/>
            <a:ext cx="670560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1800" b="1" dirty="0"/>
              <a:t>Si valuta il valore di </a:t>
            </a:r>
            <a:r>
              <a:rPr lang="it-IT" sz="1800" b="1" dirty="0" smtClean="0">
                <a:solidFill>
                  <a:srgbClr val="FF0000"/>
                </a:solidFill>
              </a:rPr>
              <a:t>espressione </a:t>
            </a:r>
            <a:r>
              <a:rPr lang="it-IT" b="1" dirty="0"/>
              <a:t>nello stato attuale della memoria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47880" y="2330450"/>
            <a:ext cx="670560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 startAt="2"/>
            </a:pPr>
            <a:r>
              <a:rPr lang="it-IT" sz="1800" b="1" dirty="0"/>
              <a:t>Si aggiorna con tale valore il contenuto della variabile identificata da </a:t>
            </a:r>
            <a:r>
              <a:rPr lang="it-IT" sz="1800" b="1" dirty="0">
                <a:solidFill>
                  <a:srgbClr val="FF0000"/>
                </a:solidFill>
              </a:rPr>
              <a:t>nome</a:t>
            </a:r>
          </a:p>
        </p:txBody>
      </p: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1214468" y="1233488"/>
            <a:ext cx="7643813" cy="4940301"/>
            <a:chOff x="417" y="777"/>
            <a:chExt cx="4815" cy="3112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35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17" y="777"/>
              <a:ext cx="3360" cy="291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nome </a:t>
              </a:r>
              <a:r>
                <a:rPr lang="it-IT" sz="2400" b="1" smtClean="0">
                  <a:solidFill>
                    <a:srgbClr val="FF0000"/>
                  </a:solidFill>
                  <a:sym typeface="Symbol"/>
                </a:rPr>
                <a:t></a:t>
              </a:r>
              <a:r>
                <a:rPr lang="it-IT" sz="2400" b="1" smtClean="0">
                  <a:solidFill>
                    <a:srgbClr val="FF0000"/>
                  </a:solidFill>
                </a:rPr>
                <a:t> espressione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803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5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035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035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035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035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035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62" y="2155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762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203" y="3637"/>
              <a:ext cx="564" cy="25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I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524" y="2965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432" y="2179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338" y="2965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351" y="217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/>
                <a:t>3</a:t>
              </a:r>
              <a:endParaRPr lang="en-GB" sz="1600" b="1"/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615" y="2572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1344" y="257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26" name="Text Box 43"/>
            <p:cNvSpPr txBox="1">
              <a:spLocks noChangeArrowheads="1"/>
            </p:cNvSpPr>
            <p:nvPr/>
          </p:nvSpPr>
          <p:spPr bwMode="auto">
            <a:xfrm>
              <a:off x="1762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182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4950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182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182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182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182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182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4182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4909" y="2160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4909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4909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4350" y="3638"/>
              <a:ext cx="6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F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3687" y="2956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3594" y="2170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41" name="Text Box 58"/>
            <p:cNvSpPr txBox="1">
              <a:spLocks noChangeArrowheads="1"/>
            </p:cNvSpPr>
            <p:nvPr/>
          </p:nvSpPr>
          <p:spPr bwMode="auto">
            <a:xfrm>
              <a:off x="4458" y="2956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2" name="Text Box 59"/>
            <p:cNvSpPr txBox="1">
              <a:spLocks noChangeArrowheads="1"/>
            </p:cNvSpPr>
            <p:nvPr/>
          </p:nvSpPr>
          <p:spPr bwMode="auto">
            <a:xfrm>
              <a:off x="4471" y="2170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3" name="Text Box 60"/>
            <p:cNvSpPr txBox="1">
              <a:spLocks noChangeArrowheads="1"/>
            </p:cNvSpPr>
            <p:nvPr/>
          </p:nvSpPr>
          <p:spPr bwMode="auto">
            <a:xfrm>
              <a:off x="3778" y="2563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4464" y="2563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45" name="AutoShape 90"/>
            <p:cNvSpPr>
              <a:spLocks noChangeArrowheads="1"/>
            </p:cNvSpPr>
            <p:nvPr/>
          </p:nvSpPr>
          <p:spPr bwMode="auto">
            <a:xfrm>
              <a:off x="2213" y="2676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</p:grpSp>
      <p:sp>
        <p:nvSpPr>
          <p:cNvPr id="46" name="Text Box 104"/>
          <p:cNvSpPr txBox="1">
            <a:spLocks noChangeArrowheads="1"/>
          </p:cNvSpPr>
          <p:nvPr/>
        </p:nvSpPr>
        <p:spPr bwMode="auto">
          <a:xfrm>
            <a:off x="7653368" y="4714884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7" name="Text Box 105"/>
          <p:cNvSpPr txBox="1">
            <a:spLocks noChangeArrowheads="1"/>
          </p:cNvSpPr>
          <p:nvPr/>
        </p:nvSpPr>
        <p:spPr bwMode="auto">
          <a:xfrm>
            <a:off x="7653368" y="344964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8" name="Text Box 109"/>
          <p:cNvSpPr txBox="1">
            <a:spLocks noChangeArrowheads="1"/>
          </p:cNvSpPr>
          <p:nvPr/>
        </p:nvSpPr>
        <p:spPr bwMode="auto">
          <a:xfrm>
            <a:off x="5353080" y="3949706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9" name="Text Box 110"/>
          <p:cNvSpPr txBox="1">
            <a:spLocks noChangeArrowheads="1"/>
          </p:cNvSpPr>
          <p:nvPr/>
        </p:nvSpPr>
        <p:spPr bwMode="auto">
          <a:xfrm>
            <a:off x="5353080" y="472440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46" grpId="0" animBg="1" autoUpdateAnimBg="0"/>
      <p:bldP spid="47" grpId="0" animBg="1" autoUpdateAnimBg="0"/>
      <p:bldP spid="48" grpId="0" animBg="1" autoUpdateAnimBg="0"/>
      <p:bldP spid="4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49340" y="1982788"/>
              <a:ext cx="5653088" cy="4189415"/>
              <a:chOff x="694" y="1102"/>
              <a:chExt cx="3561" cy="2639"/>
            </a:xfrm>
          </p:grpSpPr>
          <p:sp>
            <p:nvSpPr>
              <p:cNvPr id="8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10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3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4" name="AutoShape 10"/>
              <p:cNvCxnSpPr>
                <a:cxnSpLocks noChangeShapeType="1"/>
                <a:stCxn id="8" idx="2"/>
                <a:endCxn id="9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" name="AutoShape 11"/>
              <p:cNvCxnSpPr>
                <a:cxnSpLocks noChangeShapeType="1"/>
                <a:stCxn id="9" idx="2"/>
                <a:endCxn id="10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7" name="AutoShape 13"/>
              <p:cNvCxnSpPr>
                <a:cxnSpLocks noChangeShapeType="1"/>
                <a:stCxn id="10" idx="2"/>
                <a:endCxn id="16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8" name="AutoShape 14"/>
              <p:cNvCxnSpPr>
                <a:cxnSpLocks noChangeShapeType="1"/>
                <a:stCxn id="16" idx="4"/>
                <a:endCxn id="11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9" name="AutoShape 15"/>
              <p:cNvCxnSpPr>
                <a:cxnSpLocks noChangeShapeType="1"/>
                <a:stCxn id="11" idx="3"/>
                <a:endCxn id="12" idx="3"/>
              </p:cNvCxnSpPr>
              <p:nvPr/>
            </p:nvCxnSpPr>
            <p:spPr bwMode="auto">
              <a:xfrm>
                <a:off x="3414" y="3187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21" name="AutoShape 17"/>
              <p:cNvCxnSpPr>
                <a:cxnSpLocks noChangeShapeType="1"/>
                <a:stCxn id="12" idx="2"/>
                <a:endCxn id="20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2" name="AutoShape 18"/>
              <p:cNvCxnSpPr>
                <a:cxnSpLocks noChangeShapeType="1"/>
                <a:stCxn id="11" idx="1"/>
                <a:endCxn id="13" idx="3"/>
              </p:cNvCxnSpPr>
              <p:nvPr/>
            </p:nvCxnSpPr>
            <p:spPr bwMode="auto">
              <a:xfrm rot="10800000" flipV="1">
                <a:off x="2070" y="3187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" name="AutoShape 19"/>
              <p:cNvCxnSpPr>
                <a:cxnSpLocks noChangeShapeType="1"/>
                <a:stCxn id="13" idx="0"/>
                <a:endCxn id="16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4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3327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decisione </a:t>
              </a:r>
            </a:p>
          </p:txBody>
        </p:sp>
      </p:grp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3754822" y="5715000"/>
            <a:ext cx="1838330" cy="33655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decisione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7" name="Oval 31"/>
          <p:cNvSpPr>
            <a:spLocks noChangeArrowheads="1"/>
          </p:cNvSpPr>
          <p:nvPr/>
        </p:nvSpPr>
        <p:spPr bwMode="auto">
          <a:xfrm>
            <a:off x="4633909" y="513988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5504494" y="3333312"/>
            <a:ext cx="3200400" cy="5847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Confronta due o più espressioni secondo diverse modalità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515004" y="4032260"/>
            <a:ext cx="3200400" cy="82550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Sulla base del risultato del </a:t>
            </a:r>
            <a:r>
              <a:rPr lang="it-IT" sz="1600" smtClean="0">
                <a:solidFill>
                  <a:schemeClr val="bg1"/>
                </a:solidFill>
              </a:rPr>
              <a:t>confronto </a:t>
            </a:r>
            <a:r>
              <a:rPr lang="it-IT" sz="1600">
                <a:solidFill>
                  <a:schemeClr val="bg1"/>
                </a:solidFill>
              </a:rPr>
              <a:t>individua il prossimo </a:t>
            </a:r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del flusso</a:t>
            </a:r>
            <a:endParaRPr lang="en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27" grpId="0" animBg="1"/>
      <p:bldP spid="28" grpId="0" animBg="1" autoUpdateAnimBg="0"/>
      <p:bldP spid="2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7" name="Gruppo 6"/>
          <p:cNvGrpSpPr/>
          <p:nvPr/>
        </p:nvGrpSpPr>
        <p:grpSpPr>
          <a:xfrm>
            <a:off x="1524016" y="1143311"/>
            <a:ext cx="7405702" cy="4487165"/>
            <a:chOff x="1524016" y="1143311"/>
            <a:chExt cx="7405702" cy="4487165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1524016" y="1143311"/>
              <a:ext cx="6048380" cy="5232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800" b="1">
                  <a:solidFill>
                    <a:srgbClr val="FF0000"/>
                  </a:solidFill>
                </a:rPr>
                <a:t>Nozione intuitiva di algoritmo</a:t>
              </a:r>
            </a:p>
          </p:txBody>
        </p:sp>
        <p:sp>
          <p:nvSpPr>
            <p:cNvPr id="12" name="Text Box 73"/>
            <p:cNvSpPr txBox="1">
              <a:spLocks noChangeArrowheads="1"/>
            </p:cNvSpPr>
            <p:nvPr/>
          </p:nvSpPr>
          <p:spPr bwMode="auto">
            <a:xfrm>
              <a:off x="1952652" y="1844824"/>
              <a:ext cx="6977066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/>
                <a:t>è una sequenza finita di </a:t>
              </a:r>
              <a:r>
                <a:rPr lang="it-IT" sz="2400" b="1" dirty="0" smtClean="0"/>
                <a:t>istruzioni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ogni istruzione è una stringa di lunghezza finita costruita a partire da un alfabeto di dimensione finita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deve </a:t>
              </a:r>
              <a:r>
                <a:rPr lang="it-IT" sz="2400" b="1" dirty="0"/>
                <a:t>esistere un agente di calcolo </a:t>
              </a: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capace di eseguire le istruzioni dell’algoritmo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deve avere capacità di memorizzazione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 smtClean="0"/>
                <a:t>…..</a:t>
              </a:r>
              <a:endParaRPr lang="it-IT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023145" y="3774334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flipH="1">
            <a:off x="6023145" y="4527179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1066800" y="3743325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acquisizione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1071538" y="447199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restituzione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inizio</a:t>
            </a:r>
          </a:p>
        </p:txBody>
      </p:sp>
      <p:sp>
        <p:nvSpPr>
          <p:cNvPr id="10" name="AutoShape 41"/>
          <p:cNvSpPr>
            <a:spLocks noChangeArrowheads="1"/>
          </p:cNvSpPr>
          <p:nvPr/>
        </p:nvSpPr>
        <p:spPr bwMode="auto">
          <a:xfrm>
            <a:off x="3857625" y="1082715"/>
            <a:ext cx="4502267" cy="1736646"/>
          </a:xfrm>
          <a:prstGeom prst="flowChartAlternateProcess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2400" b="1">
                <a:solidFill>
                  <a:srgbClr val="FF0000"/>
                </a:solidFill>
              </a:rPr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Nome:		nome del diagramma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Variabili:	tipo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</a:t>
            </a:r>
            <a:r>
              <a:rPr lang="it-IT" sz="1800" b="1" smtClean="0">
                <a:solidFill>
                  <a:srgbClr val="FF0000"/>
                </a:solidFill>
              </a:rPr>
              <a:t>	tipo</a:t>
            </a:r>
            <a:r>
              <a:rPr lang="it-IT" sz="1800" b="1" baseline="-25000" smtClean="0">
                <a:solidFill>
                  <a:srgbClr val="FF0000"/>
                </a:solidFill>
              </a:rPr>
              <a:t>2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	</a:t>
            </a:r>
            <a:r>
              <a:rPr lang="it-IT" b="1" smtClean="0">
                <a:solidFill>
                  <a:srgbClr val="FF0000"/>
                </a:solidFill>
              </a:rPr>
              <a:t>     </a:t>
            </a:r>
            <a:r>
              <a:rPr lang="it-IT" sz="1800" b="1" smtClean="0">
                <a:solidFill>
                  <a:srgbClr val="FF0000"/>
                </a:solidFill>
              </a:rPr>
              <a:t>……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066800" y="30480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12" name="AutoShape 62"/>
          <p:cNvSpPr>
            <a:spLocks noChangeArrowheads="1"/>
          </p:cNvSpPr>
          <p:nvPr/>
        </p:nvSpPr>
        <p:spPr bwMode="auto">
          <a:xfrm>
            <a:off x="6722444" y="3071495"/>
            <a:ext cx="634651" cy="408623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End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066800" y="51816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elaborazione</a:t>
            </a:r>
          </a:p>
        </p:txBody>
      </p:sp>
      <p:sp>
        <p:nvSpPr>
          <p:cNvPr id="14" name="AutoShape 72"/>
          <p:cNvSpPr>
            <a:spLocks noChangeArrowheads="1"/>
          </p:cNvSpPr>
          <p:nvPr/>
        </p:nvSpPr>
        <p:spPr bwMode="auto">
          <a:xfrm>
            <a:off x="5621338" y="5280025"/>
            <a:ext cx="2836862" cy="1044575"/>
          </a:xfrm>
          <a:prstGeom prst="flowChart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it-IT" sz="1800" baseline="-25000">
                <a:solidFill>
                  <a:schemeClr val="hlink"/>
                </a:solidFill>
              </a:rPr>
              <a:t> </a:t>
            </a:r>
            <a:r>
              <a:rPr lang="it-IT" sz="1800" b="1" baseline="-25000">
                <a:solidFill>
                  <a:srgbClr val="FF0000"/>
                </a:solidFill>
              </a:rPr>
              <a:t>……</a:t>
            </a:r>
          </a:p>
          <a:p>
            <a:pPr algn="ctr"/>
            <a:endParaRPr lang="it-IT" sz="1800" baseline="-25000">
              <a:solidFill>
                <a:schemeClr val="hlink"/>
              </a:solidFill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700002" y="1928802"/>
            <a:ext cx="3086444" cy="923330"/>
            <a:chOff x="5057456" y="3071810"/>
            <a:chExt cx="3086444" cy="923330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5057456" y="3071810"/>
              <a:ext cx="65755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FF0000"/>
                  </a:solidFill>
                </a:rPr>
                <a:t>int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bool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char</a:t>
              </a:r>
              <a:endParaRPr lang="it-IT" b="1">
                <a:solidFill>
                  <a:srgbClr val="FF0000"/>
                </a:solidFill>
              </a:endParaRPr>
            </a:p>
          </p:txBody>
        </p:sp>
        <p:cxnSp>
          <p:nvCxnSpPr>
            <p:cNvPr id="17" name="Connettore 1 16"/>
            <p:cNvCxnSpPr/>
            <p:nvPr/>
          </p:nvCxnSpPr>
          <p:spPr>
            <a:xfrm flipV="1">
              <a:off x="5786446" y="3429000"/>
              <a:ext cx="2357454" cy="14287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/>
      <p:bldP spid="8" grpId="0"/>
      <p:bldP spid="9" grpId="0"/>
      <p:bldP spid="10" grpId="0" animBg="1" autoUpdateAnimBg="0"/>
      <p:bldP spid="11" grpId="0"/>
      <p:bldP spid="12" grpId="0" animBg="1" autoUpdateAnimBg="0"/>
      <p:bldP spid="13" grpId="0"/>
      <p:bldP spid="1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decisione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4500562" y="1714488"/>
            <a:ext cx="4214842" cy="1039356"/>
            <a:chOff x="4357686" y="1389512"/>
            <a:chExt cx="4214842" cy="1039356"/>
          </a:xfrm>
        </p:grpSpPr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4978832" y="1389512"/>
              <a:ext cx="3028144" cy="1039356"/>
            </a:xfrm>
            <a:prstGeom prst="flowChartDecision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espressione a</a:t>
              </a:r>
            </a:p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valore booleano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cxnSp>
          <p:nvCxnSpPr>
            <p:cNvPr id="19" name="AutoShape 18"/>
            <p:cNvCxnSpPr>
              <a:cxnSpLocks noChangeShapeType="1"/>
              <a:stCxn id="18" idx="3"/>
            </p:cNvCxnSpPr>
            <p:nvPr/>
          </p:nvCxnSpPr>
          <p:spPr bwMode="auto">
            <a:xfrm flipV="1">
              <a:off x="8006976" y="1906454"/>
              <a:ext cx="565552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357686" y="1906454"/>
              <a:ext cx="621146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460878" y="1598479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true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7786710" y="2000240"/>
              <a:ext cx="55880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false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Condizioni di validità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59632" y="1052736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Esiste un solo blocco di inizio e almeno un blocco di termine;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il blocco di inizio ha un solo arco uscente e non ha archi entranti;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ogni blocco di uscita ha un solo arco entrante e non ha archi uscenti;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elaborazione, di acquisizione, e di restituzione ha un solo arco entrante e un solo arco uscente;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decisione ha un solo arco entrante e due uscenti;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arco entra in un blocco o si innesta su un altro arco;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è raggiungibile dal blocco iniziale;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da qualsiasi blocco è possibile raggiungere almeno uno dei blocchi di termine.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9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917658"/>
            <a:ext cx="6705600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aritmetici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+ : int x int</a:t>
            </a:r>
            <a:r>
              <a:rPr lang="it-IT" sz="2000" b="1" smtClean="0">
                <a:sym typeface="Symbol"/>
              </a:rPr>
              <a:t>  int		somma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- : int x int</a:t>
            </a:r>
            <a:r>
              <a:rPr lang="it-IT" sz="2000" b="1" smtClean="0">
                <a:sym typeface="Symbol"/>
              </a:rPr>
              <a:t>  int		differenza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* : int x int</a:t>
            </a:r>
            <a:r>
              <a:rPr lang="it-IT" sz="2000" b="1" smtClean="0">
                <a:sym typeface="Symbol"/>
              </a:rPr>
              <a:t>  int		prodotto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/ : int x int</a:t>
            </a:r>
            <a:r>
              <a:rPr lang="it-IT" sz="2000" b="1" smtClean="0">
                <a:sym typeface="Symbol"/>
              </a:rPr>
              <a:t>  int		divisione intera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% : int x int</a:t>
            </a:r>
            <a:r>
              <a:rPr lang="it-IT" sz="2000" b="1" smtClean="0">
                <a:sym typeface="Symbol"/>
              </a:rPr>
              <a:t>  int		resto della divisione 			intera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652614" y="4000504"/>
            <a:ext cx="6705600" cy="18466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logici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3941763" algn="l"/>
              </a:tabLst>
            </a:pPr>
            <a:r>
              <a:rPr lang="it-IT" sz="2000" b="1" smtClean="0"/>
              <a:t>not : bool </a:t>
            </a:r>
            <a:r>
              <a:rPr lang="it-IT" sz="2000" b="1" smtClean="0">
                <a:sym typeface="Symbol"/>
              </a:rPr>
              <a:t> bool		negazione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and : bool x bool</a:t>
            </a:r>
            <a:r>
              <a:rPr lang="it-IT" sz="2000" b="1" smtClean="0">
                <a:sym typeface="Symbol"/>
              </a:rPr>
              <a:t>  b</a:t>
            </a:r>
            <a:r>
              <a:rPr lang="it-IT" sz="2000" b="1" smtClean="0"/>
              <a:t>ool </a:t>
            </a:r>
            <a:r>
              <a:rPr lang="it-IT" sz="2000" b="1" smtClean="0">
                <a:sym typeface="Symbol"/>
              </a:rPr>
              <a:t>		and logico	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or : bool x bool </a:t>
            </a:r>
            <a:r>
              <a:rPr lang="it-IT" sz="2000" b="1" smtClean="0">
                <a:sym typeface="Symbol"/>
              </a:rPr>
              <a:t> b</a:t>
            </a:r>
            <a:r>
              <a:rPr lang="it-IT" sz="2000" b="1" smtClean="0"/>
              <a:t>ool </a:t>
            </a:r>
            <a:r>
              <a:rPr lang="it-IT" sz="2000" b="1" smtClean="0">
                <a:sym typeface="Symbol"/>
              </a:rPr>
              <a:t>		or logico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  <p:bldP spid="15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1373391"/>
            <a:ext cx="7134228" cy="27699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di confronto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= : int x int</a:t>
            </a:r>
            <a:r>
              <a:rPr lang="it-IT" sz="2000" b="1" smtClean="0">
                <a:sym typeface="Symbol"/>
              </a:rPr>
              <a:t>  bool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&gt; : int x int</a:t>
            </a:r>
            <a:r>
              <a:rPr lang="it-IT" sz="2000" b="1" smtClean="0">
                <a:sym typeface="Symbol"/>
              </a:rPr>
              <a:t>  bool	strettamente maggiore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≥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maggiore o uguale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&lt; : int x int</a:t>
            </a:r>
            <a:r>
              <a:rPr lang="it-IT" sz="2000" b="1" smtClean="0">
                <a:sym typeface="Symbol"/>
              </a:rPr>
              <a:t>  bool	strettamente minore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≤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minore uguale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Ordinamento lessicografico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142976" y="1049522"/>
            <a:ext cx="7858180" cy="33855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di confronto tra caratteri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= : char x char</a:t>
            </a:r>
            <a:r>
              <a:rPr lang="it-IT" sz="2000" b="1" smtClean="0">
                <a:sym typeface="Symbol"/>
              </a:rPr>
              <a:t> bool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&lt; : char x char</a:t>
            </a:r>
            <a:r>
              <a:rPr lang="it-IT" sz="2000" b="1" smtClean="0">
                <a:sym typeface="Symbol"/>
              </a:rPr>
              <a:t>  bool	precede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≤</a:t>
            </a:r>
            <a:r>
              <a:rPr lang="it-IT" sz="2000" b="1" smtClean="0"/>
              <a:t> : char x char </a:t>
            </a:r>
            <a:r>
              <a:rPr lang="it-IT" sz="2000" b="1" smtClean="0">
                <a:sym typeface="Symbol"/>
              </a:rPr>
              <a:t> bool	uguale o precede 					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&gt; : char x char </a:t>
            </a:r>
            <a:r>
              <a:rPr lang="it-IT" sz="2000" b="1" smtClean="0">
                <a:sym typeface="Symbol"/>
              </a:rPr>
              <a:t> bool	segue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≥</a:t>
            </a:r>
            <a:r>
              <a:rPr lang="it-IT" sz="2000" b="1" smtClean="0"/>
              <a:t> : char x char </a:t>
            </a:r>
            <a:r>
              <a:rPr lang="it-IT" sz="2000" b="1" smtClean="0">
                <a:sym typeface="Symbol"/>
              </a:rPr>
              <a:t> bool	uguale o segue						lessicograficamente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498080" cy="646331"/>
          </a:xfrm>
        </p:spPr>
        <p:txBody>
          <a:bodyPr/>
          <a:lstStyle/>
          <a:p>
            <a:r>
              <a:rPr lang="it-IT" smtClean="0"/>
              <a:t>Un semplice 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0435" y="6284091"/>
            <a:ext cx="4812833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140258" y="1436583"/>
            <a:ext cx="2071702" cy="1200329"/>
          </a:xfrm>
          <a:prstGeom prst="rect">
            <a:avLst/>
          </a:prstGeom>
          <a:solidFill>
            <a:srgbClr val="3333FF"/>
          </a:solidFill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mtClean="0">
                <a:solidFill>
                  <a:schemeClr val="bg1"/>
                </a:solidFill>
              </a:rPr>
              <a:t>Calcolare il massimo di una sequenza di N≥1</a:t>
            </a:r>
            <a:r>
              <a:rPr lang="it-IT" b="1" cap="small" smtClean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it-IT" smtClean="0">
                <a:solidFill>
                  <a:schemeClr val="bg1"/>
                </a:solidFill>
              </a:rPr>
              <a:t>numeri interi</a:t>
            </a:r>
          </a:p>
        </p:txBody>
      </p:sp>
      <p:sp>
        <p:nvSpPr>
          <p:cNvPr id="77" name="AutoShape 4"/>
          <p:cNvSpPr>
            <a:spLocks noChangeArrowheads="1"/>
          </p:cNvSpPr>
          <p:nvPr/>
        </p:nvSpPr>
        <p:spPr bwMode="auto">
          <a:xfrm>
            <a:off x="5205941" y="1151962"/>
            <a:ext cx="322248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MaxTraN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</a:t>
            </a:r>
            <a:r>
              <a:rPr lang="it-IT" sz="1400" b="1"/>
              <a:t> </a:t>
            </a:r>
            <a:r>
              <a:rPr lang="it-IT" sz="1400" b="1" smtClean="0"/>
              <a:t>N, count, max, val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count</a:t>
            </a:r>
            <a:endParaRPr lang="en-GB" sz="1400" b="1"/>
          </a:p>
        </p:txBody>
      </p:sp>
      <p:grpSp>
        <p:nvGrpSpPr>
          <p:cNvPr id="49" name="Gruppo 48"/>
          <p:cNvGrpSpPr/>
          <p:nvPr/>
        </p:nvGrpSpPr>
        <p:grpSpPr>
          <a:xfrm>
            <a:off x="7576968" y="4223796"/>
            <a:ext cx="1138436" cy="537731"/>
            <a:chOff x="7576968" y="4223796"/>
            <a:chExt cx="1138436" cy="537731"/>
          </a:xfrm>
        </p:grpSpPr>
        <p:cxnSp>
          <p:nvCxnSpPr>
            <p:cNvPr id="80" name="AutoShape 15"/>
            <p:cNvCxnSpPr>
              <a:cxnSpLocks noChangeShapeType="1"/>
              <a:stCxn id="79" idx="3"/>
              <a:endCxn id="86" idx="3"/>
            </p:cNvCxnSpPr>
            <p:nvPr/>
          </p:nvCxnSpPr>
          <p:spPr bwMode="auto">
            <a:xfrm flipV="1">
              <a:off x="7818369" y="4570432"/>
              <a:ext cx="346884" cy="472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/>
            </a:ln>
          </p:spPr>
        </p:cxn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7576968" y="422379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86" name="AutoShape 8"/>
            <p:cNvSpPr>
              <a:spLocks noChangeArrowheads="1"/>
            </p:cNvSpPr>
            <p:nvPr/>
          </p:nvSpPr>
          <p:spPr bwMode="auto">
            <a:xfrm flipH="1">
              <a:off x="8165253" y="437933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6485668" y="2207569"/>
            <a:ext cx="650820" cy="623757"/>
            <a:chOff x="6485668" y="2207569"/>
            <a:chExt cx="650820" cy="623757"/>
          </a:xfrm>
        </p:grpSpPr>
        <p:sp>
          <p:nvSpPr>
            <p:cNvPr id="85" name="AutoShape 5"/>
            <p:cNvSpPr>
              <a:spLocks noChangeArrowheads="1"/>
            </p:cNvSpPr>
            <p:nvPr/>
          </p:nvSpPr>
          <p:spPr bwMode="auto">
            <a:xfrm>
              <a:off x="6485668" y="2449135"/>
              <a:ext cx="6508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N, val</a:t>
              </a:r>
              <a:endParaRPr lang="en-GB" sz="1400" b="1"/>
            </a:p>
          </p:txBody>
        </p:sp>
        <p:cxnSp>
          <p:nvCxnSpPr>
            <p:cNvPr id="88" name="AutoShape 13"/>
            <p:cNvCxnSpPr>
              <a:cxnSpLocks noChangeShapeType="1"/>
              <a:stCxn id="77" idx="2"/>
              <a:endCxn id="85" idx="0"/>
            </p:cNvCxnSpPr>
            <p:nvPr/>
          </p:nvCxnSpPr>
          <p:spPr bwMode="auto">
            <a:xfrm rot="5400000">
              <a:off x="6693349" y="2325299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6268083" y="2817614"/>
            <a:ext cx="1088761" cy="800811"/>
            <a:chOff x="6268083" y="2817614"/>
            <a:chExt cx="1088761" cy="800811"/>
          </a:xfrm>
        </p:grpSpPr>
        <p:sp>
          <p:nvSpPr>
            <p:cNvPr id="78" name="AutoShape 6"/>
            <p:cNvSpPr>
              <a:spLocks noChangeArrowheads="1"/>
            </p:cNvSpPr>
            <p:nvPr/>
          </p:nvSpPr>
          <p:spPr bwMode="auto">
            <a:xfrm>
              <a:off x="6268083" y="3095205"/>
              <a:ext cx="1088761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val</a:t>
              </a:r>
            </a:p>
            <a:p>
              <a:pPr algn="ctr"/>
              <a:r>
                <a:rPr lang="it-IT" sz="1400" b="1" smtClean="0"/>
                <a:t>count </a:t>
              </a:r>
              <a:r>
                <a:rPr lang="it-IT" sz="1400" b="1" smtClean="0">
                  <a:sym typeface="Symbol"/>
                </a:rPr>
                <a:t> 1</a:t>
              </a:r>
              <a:r>
                <a:rPr lang="it-IT" sz="1400" b="1" smtClean="0"/>
                <a:t> </a:t>
              </a:r>
              <a:endParaRPr lang="it-IT" sz="1400" b="1"/>
            </a:p>
          </p:txBody>
        </p:sp>
        <p:cxnSp>
          <p:nvCxnSpPr>
            <p:cNvPr id="91" name="AutoShape 13"/>
            <p:cNvCxnSpPr>
              <a:cxnSpLocks noChangeShapeType="1"/>
            </p:cNvCxnSpPr>
            <p:nvPr/>
          </p:nvCxnSpPr>
          <p:spPr bwMode="auto">
            <a:xfrm rot="5400000">
              <a:off x="6690201" y="2935344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4" name="Gruppo 33"/>
          <p:cNvGrpSpPr/>
          <p:nvPr/>
        </p:nvGrpSpPr>
        <p:grpSpPr>
          <a:xfrm>
            <a:off x="5795701" y="3603433"/>
            <a:ext cx="2022668" cy="1277413"/>
            <a:chOff x="5795701" y="3603433"/>
            <a:chExt cx="2022668" cy="1277413"/>
          </a:xfrm>
        </p:grpSpPr>
        <p:sp>
          <p:nvSpPr>
            <p:cNvPr id="79" name="AutoShape 7"/>
            <p:cNvSpPr>
              <a:spLocks noChangeArrowheads="1"/>
            </p:cNvSpPr>
            <p:nvPr/>
          </p:nvSpPr>
          <p:spPr bwMode="auto">
            <a:xfrm>
              <a:off x="5795701" y="4269460"/>
              <a:ext cx="202266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= N</a:t>
              </a:r>
              <a:endParaRPr lang="en-GB" sz="1400" b="1"/>
            </a:p>
          </p:txBody>
        </p:sp>
        <p:cxnSp>
          <p:nvCxnSpPr>
            <p:cNvPr id="92" name="AutoShape 13"/>
            <p:cNvCxnSpPr>
              <a:cxnSpLocks noChangeShapeType="1"/>
              <a:endCxn id="79" idx="0"/>
            </p:cNvCxnSpPr>
            <p:nvPr/>
          </p:nvCxnSpPr>
          <p:spPr bwMode="auto">
            <a:xfrm rot="5400000">
              <a:off x="6477524" y="3932945"/>
              <a:ext cx="666027" cy="700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5" name="Gruppo 34"/>
          <p:cNvGrpSpPr/>
          <p:nvPr/>
        </p:nvGrpSpPr>
        <p:grpSpPr>
          <a:xfrm>
            <a:off x="5981619" y="4817878"/>
            <a:ext cx="1620957" cy="646093"/>
            <a:chOff x="5981619" y="4817878"/>
            <a:chExt cx="1620957" cy="646093"/>
          </a:xfrm>
        </p:grpSpPr>
        <p:sp>
          <p:nvSpPr>
            <p:cNvPr id="84" name="Text Box 20"/>
            <p:cNvSpPr txBox="1">
              <a:spLocks noChangeArrowheads="1"/>
            </p:cNvSpPr>
            <p:nvPr/>
          </p:nvSpPr>
          <p:spPr bwMode="auto">
            <a:xfrm>
              <a:off x="6879369" y="481787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  <p:sp>
          <p:nvSpPr>
            <p:cNvPr id="89" name="AutoShape 6"/>
            <p:cNvSpPr>
              <a:spLocks noChangeArrowheads="1"/>
            </p:cNvSpPr>
            <p:nvPr/>
          </p:nvSpPr>
          <p:spPr bwMode="auto">
            <a:xfrm>
              <a:off x="5981619" y="5156194"/>
              <a:ext cx="162095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count+1</a:t>
              </a:r>
            </a:p>
          </p:txBody>
        </p:sp>
        <p:cxnSp>
          <p:nvCxnSpPr>
            <p:cNvPr id="93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002372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6" name="Gruppo 35"/>
          <p:cNvGrpSpPr/>
          <p:nvPr/>
        </p:nvGrpSpPr>
        <p:grpSpPr>
          <a:xfrm>
            <a:off x="6600666" y="5456146"/>
            <a:ext cx="418704" cy="638750"/>
            <a:chOff x="6600666" y="5456146"/>
            <a:chExt cx="418704" cy="638750"/>
          </a:xfrm>
        </p:grpSpPr>
        <p:cxnSp>
          <p:nvCxnSpPr>
            <p:cNvPr id="94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573876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5" name="AutoShape 5"/>
            <p:cNvSpPr>
              <a:spLocks noChangeArrowheads="1"/>
            </p:cNvSpPr>
            <p:nvPr/>
          </p:nvSpPr>
          <p:spPr bwMode="auto">
            <a:xfrm>
              <a:off x="6600666" y="5712705"/>
              <a:ext cx="418704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val</a:t>
              </a:r>
              <a:endParaRPr lang="en-GB" sz="1400" b="1" dirty="0"/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4214975" y="5603696"/>
            <a:ext cx="2385692" cy="611386"/>
            <a:chOff x="4214975" y="5603696"/>
            <a:chExt cx="2385692" cy="611386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214975" y="5603696"/>
              <a:ext cx="1962166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val &gt; max</a:t>
              </a:r>
              <a:endParaRPr lang="en-GB" sz="1400" b="1"/>
            </a:p>
          </p:txBody>
        </p:sp>
        <p:cxnSp>
          <p:nvCxnSpPr>
            <p:cNvPr id="96" name="AutoShape 13"/>
            <p:cNvCxnSpPr>
              <a:cxnSpLocks noChangeShapeType="1"/>
              <a:stCxn id="95" idx="1"/>
              <a:endCxn id="90" idx="3"/>
            </p:cNvCxnSpPr>
            <p:nvPr/>
          </p:nvCxnSpPr>
          <p:spPr bwMode="auto">
            <a:xfrm rot="10800000" flipV="1">
              <a:off x="6177142" y="5903801"/>
              <a:ext cx="423525" cy="5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7" name="Gruppo 46"/>
          <p:cNvGrpSpPr/>
          <p:nvPr/>
        </p:nvGrpSpPr>
        <p:grpSpPr>
          <a:xfrm>
            <a:off x="2664527" y="5559093"/>
            <a:ext cx="1630370" cy="506545"/>
            <a:chOff x="2664527" y="5559093"/>
            <a:chExt cx="1630370" cy="506545"/>
          </a:xfrm>
        </p:grpSpPr>
        <p:cxnSp>
          <p:nvCxnSpPr>
            <p:cNvPr id="76" name="AutoShape 13"/>
            <p:cNvCxnSpPr>
              <a:cxnSpLocks noChangeShapeType="1"/>
              <a:stCxn id="90" idx="1"/>
            </p:cNvCxnSpPr>
            <p:nvPr/>
          </p:nvCxnSpPr>
          <p:spPr bwMode="auto">
            <a:xfrm rot="10800000" flipV="1">
              <a:off x="3676343" y="5909389"/>
              <a:ext cx="538633" cy="23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" name="AutoShape 9"/>
            <p:cNvSpPr>
              <a:spLocks noChangeArrowheads="1"/>
            </p:cNvSpPr>
            <p:nvPr/>
          </p:nvSpPr>
          <p:spPr bwMode="auto">
            <a:xfrm>
              <a:off x="2664527" y="5757861"/>
              <a:ext cx="101181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val</a:t>
              </a:r>
              <a:endParaRPr lang="en-GB" sz="1400" b="1"/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auto">
            <a:xfrm>
              <a:off x="3736097" y="5559093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cxnSp>
        <p:nvCxnSpPr>
          <p:cNvPr id="98" name="Forma 97"/>
          <p:cNvCxnSpPr>
            <a:stCxn id="82" idx="0"/>
          </p:cNvCxnSpPr>
          <p:nvPr/>
        </p:nvCxnSpPr>
        <p:spPr>
          <a:xfrm rot="5400000" flipH="1" flipV="1">
            <a:off x="4079275" y="3029205"/>
            <a:ext cx="1819817" cy="3637496"/>
          </a:xfrm>
          <a:prstGeom prst="bent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8" name="Gruppo 47"/>
          <p:cNvGrpSpPr/>
          <p:nvPr/>
        </p:nvGrpSpPr>
        <p:grpSpPr>
          <a:xfrm>
            <a:off x="5177643" y="3954483"/>
            <a:ext cx="688890" cy="1649213"/>
            <a:chOff x="5177643" y="3954483"/>
            <a:chExt cx="688890" cy="1649213"/>
          </a:xfrm>
        </p:grpSpPr>
        <p:cxnSp>
          <p:nvCxnSpPr>
            <p:cNvPr id="83" name="AutoShape 15"/>
            <p:cNvCxnSpPr>
              <a:cxnSpLocks noChangeShapeType="1"/>
            </p:cNvCxnSpPr>
            <p:nvPr/>
          </p:nvCxnSpPr>
          <p:spPr bwMode="auto">
            <a:xfrm rot="16200000" flipV="1">
              <a:off x="4356307" y="4775819"/>
              <a:ext cx="1649213" cy="65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9" name="Text Box 21"/>
            <p:cNvSpPr txBox="1">
              <a:spLocks noChangeArrowheads="1"/>
            </p:cNvSpPr>
            <p:nvPr/>
          </p:nvSpPr>
          <p:spPr bwMode="auto">
            <a:xfrm>
              <a:off x="5307733" y="5223928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8176542" y="4761526"/>
            <a:ext cx="536575" cy="660839"/>
            <a:chOff x="8176542" y="4761526"/>
            <a:chExt cx="536575" cy="660839"/>
          </a:xfrm>
        </p:grpSpPr>
        <p:sp>
          <p:nvSpPr>
            <p:cNvPr id="87" name="AutoShape 16"/>
            <p:cNvSpPr>
              <a:spLocks noChangeArrowheads="1"/>
            </p:cNvSpPr>
            <p:nvPr/>
          </p:nvSpPr>
          <p:spPr bwMode="auto">
            <a:xfrm>
              <a:off x="8176542" y="5081052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00" name="AutoShape 13"/>
            <p:cNvCxnSpPr>
              <a:cxnSpLocks noChangeShapeType="1"/>
              <a:stCxn id="86" idx="2"/>
              <a:endCxn id="87" idx="0"/>
            </p:cNvCxnSpPr>
            <p:nvPr/>
          </p:nvCxnSpPr>
          <p:spPr bwMode="auto">
            <a:xfrm rot="16200000" flipH="1">
              <a:off x="8282817" y="4919038"/>
              <a:ext cx="319525" cy="450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00108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40491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insieme omogeneo di n elementi e l’insieme di interi {0, </a:t>
            </a:r>
            <a:r>
              <a:rPr lang="it-IT" sz="2000" b="1" dirty="0"/>
              <a:t>1</a:t>
            </a:r>
            <a:r>
              <a:rPr lang="it-IT" sz="2000" b="1" dirty="0" smtClean="0"/>
              <a:t>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699030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3305197" y="2770469"/>
            <a:ext cx="4410075" cy="1560513"/>
            <a:chOff x="1776" y="2188"/>
            <a:chExt cx="2778" cy="98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8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0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7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1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6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60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3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5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76" y="2543"/>
              <a:ext cx="1468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91"/>
              <a:ext cx="1105" cy="967"/>
              <a:chOff x="3449" y="2191"/>
              <a:chExt cx="1105" cy="967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91"/>
                <a:ext cx="812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sz="1600" dirty="0" smtClean="0"/>
                  <a:t>	 </a:t>
                </a:r>
                <a:r>
                  <a:rPr lang="it-IT" sz="1600" b="1" dirty="0"/>
                  <a:t>5</a:t>
                </a:r>
                <a:endParaRPr lang="it-IT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83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 smtClean="0"/>
                <a:t>	 </a:t>
              </a:r>
              <a:r>
                <a:rPr lang="it-IT" sz="1600" b="1" dirty="0"/>
                <a:t>-</a:t>
              </a:r>
              <a:r>
                <a:rPr lang="it-IT" sz="1600" b="1" dirty="0" smtClean="0"/>
                <a:t>1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6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32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67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-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5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27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707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5380339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tipo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[dim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6643702" y="4699294"/>
            <a:ext cx="1994457" cy="857256"/>
            <a:chOff x="6286512" y="928670"/>
            <a:chExt cx="1994457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6286512" y="928670"/>
              <a:ext cx="19944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57515" y="6305550"/>
            <a:ext cx="4825753" cy="476250"/>
          </a:xfrm>
        </p:spPr>
        <p:txBody>
          <a:bodyPr/>
          <a:lstStyle/>
          <a:p>
            <a:r>
              <a:rPr lang="it-IT"/>
              <a:t>Programmazione e Laboratorio di Programmazione -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grpSp>
        <p:nvGrpSpPr>
          <p:cNvPr id="95" name="Gruppo 94"/>
          <p:cNvGrpSpPr/>
          <p:nvPr/>
        </p:nvGrpSpPr>
        <p:grpSpPr>
          <a:xfrm>
            <a:off x="7505696" y="2189933"/>
            <a:ext cx="545378" cy="1084228"/>
            <a:chOff x="7643834" y="3899668"/>
            <a:chExt cx="545378" cy="1084228"/>
          </a:xfrm>
        </p:grpSpPr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7650165" y="421481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7643834" y="389966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7676449" y="4526696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7932192" y="2237967"/>
            <a:ext cx="896009" cy="943972"/>
            <a:chOff x="8070330" y="3947702"/>
            <a:chExt cx="896009" cy="943972"/>
          </a:xfrm>
        </p:grpSpPr>
        <p:sp>
          <p:nvSpPr>
            <p:cNvPr id="51" name="Text Box 40"/>
            <p:cNvSpPr txBox="1">
              <a:spLocks noChangeArrowheads="1"/>
            </p:cNvSpPr>
            <p:nvPr/>
          </p:nvSpPr>
          <p:spPr bwMode="auto">
            <a:xfrm>
              <a:off x="8080840" y="3947702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[0]</a:t>
              </a:r>
              <a:endParaRPr lang="en-GB" sz="1600" b="1" dirty="0"/>
            </a:p>
          </p:txBody>
        </p:sp>
        <p:sp>
          <p:nvSpPr>
            <p:cNvPr id="52" name="Text Box 40"/>
            <p:cNvSpPr txBox="1">
              <a:spLocks noChangeArrowheads="1"/>
            </p:cNvSpPr>
            <p:nvPr/>
          </p:nvSpPr>
          <p:spPr bwMode="auto">
            <a:xfrm>
              <a:off x="8080840" y="4256858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[1]</a:t>
              </a:r>
              <a:endParaRPr lang="en-GB" sz="1600" b="1" dirty="0"/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8070330" y="4553120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[2]</a:t>
              </a:r>
              <a:endParaRPr lang="en-GB" sz="1600" b="1" dirty="0"/>
            </a:p>
          </p:txBody>
        </p:sp>
      </p:grp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1142976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Effetto</a:t>
            </a:r>
          </a:p>
        </p:txBody>
      </p:sp>
      <p:grpSp>
        <p:nvGrpSpPr>
          <p:cNvPr id="94" name="Gruppo 93"/>
          <p:cNvGrpSpPr/>
          <p:nvPr/>
        </p:nvGrpSpPr>
        <p:grpSpPr>
          <a:xfrm>
            <a:off x="1285852" y="1571612"/>
            <a:ext cx="6738938" cy="2752726"/>
            <a:chOff x="1423990" y="3281347"/>
            <a:chExt cx="6738938" cy="2752726"/>
          </a:xfrm>
        </p:grpSpPr>
        <p:grpSp>
          <p:nvGrpSpPr>
            <p:cNvPr id="61" name="Group 28"/>
            <p:cNvGrpSpPr>
              <a:grpSpLocks/>
            </p:cNvGrpSpPr>
            <p:nvPr/>
          </p:nvGrpSpPr>
          <p:grpSpPr bwMode="auto">
            <a:xfrm>
              <a:off x="6148390" y="3284521"/>
              <a:ext cx="2014538" cy="2747963"/>
              <a:chOff x="3963" y="2253"/>
              <a:chExt cx="1269" cy="1731"/>
            </a:xfrm>
          </p:grpSpPr>
          <p:sp>
            <p:nvSpPr>
              <p:cNvPr id="6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5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4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F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7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469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7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469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7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77" name="Group 68"/>
            <p:cNvGrpSpPr>
              <a:grpSpLocks/>
            </p:cNvGrpSpPr>
            <p:nvPr/>
          </p:nvGrpSpPr>
          <p:grpSpPr bwMode="auto">
            <a:xfrm>
              <a:off x="1423990" y="3281347"/>
              <a:ext cx="2033588" cy="2752726"/>
              <a:chOff x="672" y="2251"/>
              <a:chExt cx="1281" cy="1734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0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4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5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7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425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8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I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89" name="Text Box 21"/>
              <p:cNvSpPr txBox="1">
                <a:spLocks noChangeArrowheads="1"/>
              </p:cNvSpPr>
              <p:nvPr/>
            </p:nvSpPr>
            <p:spPr bwMode="auto">
              <a:xfrm>
                <a:off x="672" y="3455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90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91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455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92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93" name="AutoShape 50"/>
            <p:cNvSpPr>
              <a:spLocks noChangeArrowheads="1"/>
            </p:cNvSpPr>
            <p:nvPr/>
          </p:nvSpPr>
          <p:spPr bwMode="auto">
            <a:xfrm>
              <a:off x="3597278" y="3643456"/>
              <a:ext cx="2134882" cy="81724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</a:t>
              </a:r>
              <a:r>
                <a:rPr lang="it-IT" sz="1400" b="1" smtClean="0"/>
                <a:t>…</a:t>
              </a:r>
              <a:endParaRPr lang="it-IT" sz="1400" b="1"/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Vett[3]</a:t>
              </a:r>
              <a:endParaRPr lang="it-IT" sz="1400" b="1"/>
            </a:p>
          </p:txBody>
        </p:sp>
      </p:grpSp>
      <p:grpSp>
        <p:nvGrpSpPr>
          <p:cNvPr id="97" name="Gruppo 96"/>
          <p:cNvGrpSpPr/>
          <p:nvPr/>
        </p:nvGrpSpPr>
        <p:grpSpPr>
          <a:xfrm>
            <a:off x="5314927" y="2362207"/>
            <a:ext cx="1690702" cy="1122342"/>
            <a:chOff x="5453065" y="4071942"/>
            <a:chExt cx="1690702" cy="1122342"/>
          </a:xfrm>
        </p:grpSpPr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5453065" y="4857734"/>
              <a:ext cx="795338" cy="3365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intero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6215065" y="4403709"/>
              <a:ext cx="914400" cy="52546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 flipH="1">
              <a:off x="6286512" y="4714884"/>
              <a:ext cx="785818" cy="28575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Line 48"/>
            <p:cNvSpPr>
              <a:spLocks noChangeShapeType="1"/>
            </p:cNvSpPr>
            <p:nvPr/>
          </p:nvSpPr>
          <p:spPr bwMode="auto">
            <a:xfrm flipH="1">
              <a:off x="6143635" y="4071942"/>
              <a:ext cx="1000132" cy="81124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4500570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 vettore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2428884" y="5895995"/>
            <a:ext cx="4786322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[indice]</a:t>
            </a:r>
          </a:p>
        </p:txBody>
      </p:sp>
      <p:grpSp>
        <p:nvGrpSpPr>
          <p:cNvPr id="104" name="Gruppo 103"/>
          <p:cNvGrpSpPr/>
          <p:nvPr/>
        </p:nvGrpSpPr>
        <p:grpSpPr>
          <a:xfrm>
            <a:off x="2928926" y="5143512"/>
            <a:ext cx="5379678" cy="752483"/>
            <a:chOff x="4929190" y="285728"/>
            <a:chExt cx="5379678" cy="752483"/>
          </a:xfrm>
        </p:grpSpPr>
        <p:sp>
          <p:nvSpPr>
            <p:cNvPr id="105" name="CasellaDiTesto 104"/>
            <p:cNvSpPr txBox="1"/>
            <p:nvPr/>
          </p:nvSpPr>
          <p:spPr>
            <a:xfrm>
              <a:off x="4929190" y="285728"/>
              <a:ext cx="5379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Vettore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106" name="Connettore 1 105"/>
            <p:cNvCxnSpPr>
              <a:stCxn id="105" idx="2"/>
              <a:endCxn id="103" idx="0"/>
            </p:cNvCxnSpPr>
            <p:nvPr/>
          </p:nvCxnSpPr>
          <p:spPr>
            <a:xfrm flipH="1">
              <a:off x="6822309" y="685838"/>
              <a:ext cx="796720" cy="352373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02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 diagrammi di flusso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2038376" y="1857364"/>
            <a:ext cx="6248400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/>
              <a:t>un formalismo </a:t>
            </a:r>
            <a:r>
              <a:rPr lang="it-IT" sz="2400" b="1" dirty="0" smtClean="0"/>
              <a:t>grafico per </a:t>
            </a:r>
            <a:r>
              <a:rPr lang="it-IT" sz="2400" b="1" dirty="0"/>
              <a:t>la descrizione di algoritmi  </a:t>
            </a:r>
            <a:endParaRPr lang="it-IT" sz="2400" b="1" dirty="0" smtClean="0"/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un particolare simbolo grafico detto blocco è associato ad ogni tipo di operazione</a:t>
            </a:r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i blocchi sono collegati tra loro da archi che definiscono l’ordine di esecuzione delle istruzioni</a:t>
            </a:r>
            <a:endParaRPr lang="it-IT" sz="2400" b="1" dirty="0"/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1381140" y="1108387"/>
            <a:ext cx="53340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Diagrammi di Flusso: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81556" y="6284091"/>
            <a:ext cx="480171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&lt;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9" y="4158981"/>
            <a:ext cx="1088351" cy="501491"/>
            <a:chOff x="6055417" y="4795846"/>
            <a:chExt cx="1088351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7" y="479584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066800" y="1214422"/>
            <a:ext cx="6705600" cy="1637710"/>
            <a:chOff x="1066800" y="2378889"/>
            <a:chExt cx="6705600" cy="1637710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091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6435" y="1052736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Nome:	</a:t>
            </a:r>
            <a:r>
              <a:rPr lang="it-IT" sz="1400" b="1" dirty="0" err="1" smtClean="0"/>
              <a:t>MaxVett</a:t>
            </a:r>
            <a:endParaRPr lang="it-IT" sz="1400" b="1" dirty="0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Variabili: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index</a:t>
            </a:r>
            <a:r>
              <a:rPr lang="it-IT" sz="1400" b="1" dirty="0" smtClean="0"/>
              <a:t>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 smtClean="0"/>
              <a:t>	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vett</a:t>
            </a:r>
            <a:r>
              <a:rPr lang="it-IT" sz="1400" b="1" dirty="0" smtClean="0"/>
              <a:t>[</a:t>
            </a:r>
            <a:r>
              <a:rPr lang="it-IT" sz="1600" b="1" cap="small" dirty="0" smtClean="0">
                <a:latin typeface="Script MT Bold" pitchFamily="66" charset="0"/>
              </a:rPr>
              <a:t>K</a:t>
            </a:r>
            <a:r>
              <a:rPr lang="it-IT" sz="1400" b="1" dirty="0" smtClean="0"/>
              <a:t>]</a:t>
            </a:r>
            <a:endParaRPr lang="en-GB" sz="1400" b="1" dirty="0"/>
          </a:p>
        </p:txBody>
      </p:sp>
      <p:grpSp>
        <p:nvGrpSpPr>
          <p:cNvPr id="5" name="Gruppo 35"/>
          <p:cNvGrpSpPr/>
          <p:nvPr/>
        </p:nvGrpSpPr>
        <p:grpSpPr>
          <a:xfrm>
            <a:off x="5943392" y="2142395"/>
            <a:ext cx="1415387" cy="852928"/>
            <a:chOff x="4583220" y="3469612"/>
            <a:chExt cx="1415387" cy="85292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583220" y="3799320"/>
              <a:ext cx="1415387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[0]</a:t>
              </a:r>
            </a:p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1 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124383" y="3632788"/>
              <a:ext cx="329707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637630" y="2995324"/>
            <a:ext cx="2016045" cy="1245362"/>
            <a:chOff x="4277458" y="4222503"/>
            <a:chExt cx="2016045" cy="1245362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/>
                <a:t>=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150571" y="4360227"/>
              <a:ext cx="278068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8056756" y="4098446"/>
            <a:ext cx="536575" cy="593721"/>
            <a:chOff x="6583443" y="4399422"/>
            <a:chExt cx="536575" cy="593721"/>
          </a:xfrm>
        </p:grpSpPr>
        <p:cxnSp>
          <p:nvCxnSpPr>
            <p:cNvPr id="19" name="AutoShape 15"/>
            <p:cNvCxnSpPr>
              <a:cxnSpLocks noChangeShapeType="1"/>
              <a:stCxn id="35" idx="2"/>
              <a:endCxn id="20" idx="0"/>
            </p:cNvCxnSpPr>
            <p:nvPr/>
          </p:nvCxnSpPr>
          <p:spPr bwMode="auto">
            <a:xfrm rot="5400000">
              <a:off x="6727692" y="4523462"/>
              <a:ext cx="252407" cy="43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583443" y="4651830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21" name="Gruppo 37"/>
          <p:cNvGrpSpPr/>
          <p:nvPr/>
        </p:nvGrpSpPr>
        <p:grpSpPr>
          <a:xfrm>
            <a:off x="1034752" y="1214422"/>
            <a:ext cx="6705600" cy="1902739"/>
            <a:chOff x="1066800" y="2378889"/>
            <a:chExt cx="6705600" cy="1902739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083768" y="3081299"/>
              <a:ext cx="2071702" cy="1200329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Gruppo 73"/>
          <p:cNvGrpSpPr/>
          <p:nvPr/>
        </p:nvGrpSpPr>
        <p:grpSpPr>
          <a:xfrm>
            <a:off x="7466012" y="3553356"/>
            <a:ext cx="1138436" cy="545091"/>
            <a:chOff x="7105972" y="3193316"/>
            <a:chExt cx="1138436" cy="545091"/>
          </a:xfrm>
        </p:grpSpPr>
        <p:cxnSp>
          <p:nvCxnSpPr>
            <p:cNvPr id="32" name="AutoShape 15"/>
            <p:cNvCxnSpPr>
              <a:cxnSpLocks noChangeShapeType="1"/>
              <a:stCxn id="11" idx="3"/>
              <a:endCxn id="35" idx="3"/>
            </p:cNvCxnSpPr>
            <p:nvPr/>
          </p:nvCxnSpPr>
          <p:spPr bwMode="auto">
            <a:xfrm>
              <a:off x="7293635" y="3544384"/>
              <a:ext cx="400622" cy="2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7105972" y="319331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35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45" name="Gruppo 38"/>
          <p:cNvGrpSpPr/>
          <p:nvPr/>
        </p:nvGrpSpPr>
        <p:grpSpPr>
          <a:xfrm>
            <a:off x="4969045" y="4229829"/>
            <a:ext cx="3368608" cy="1214794"/>
            <a:chOff x="3601179" y="4222501"/>
            <a:chExt cx="3368608" cy="1214794"/>
          </a:xfrm>
        </p:grpSpPr>
        <p:sp>
          <p:nvSpPr>
            <p:cNvPr id="46" name="AutoShape 7"/>
            <p:cNvSpPr>
              <a:spLocks noChangeArrowheads="1"/>
            </p:cNvSpPr>
            <p:nvPr/>
          </p:nvSpPr>
          <p:spPr bwMode="auto">
            <a:xfrm>
              <a:off x="3601179" y="4825909"/>
              <a:ext cx="336860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vett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index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  <p:cxnSp>
          <p:nvCxnSpPr>
            <p:cNvPr id="48" name="AutoShape 13"/>
            <p:cNvCxnSpPr>
              <a:cxnSpLocks noChangeShapeType="1"/>
              <a:endCxn id="46" idx="0"/>
            </p:cNvCxnSpPr>
            <p:nvPr/>
          </p:nvCxnSpPr>
          <p:spPr bwMode="auto">
            <a:xfrm rot="5400000">
              <a:off x="4986496" y="4521489"/>
              <a:ext cx="603407" cy="543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7" name="Gruppo 76"/>
          <p:cNvGrpSpPr/>
          <p:nvPr/>
        </p:nvGrpSpPr>
        <p:grpSpPr>
          <a:xfrm>
            <a:off x="3541596" y="3349592"/>
            <a:ext cx="3030671" cy="1879608"/>
            <a:chOff x="3181556" y="2989552"/>
            <a:chExt cx="3030671" cy="1879608"/>
          </a:xfrm>
        </p:grpSpPr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4889176" y="2068238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181556" y="3391288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59" name="Forma 58"/>
            <p:cNvCxnSpPr>
              <a:stCxn id="62" idx="0"/>
              <a:endCxn id="13" idx="2"/>
            </p:cNvCxnSpPr>
            <p:nvPr/>
          </p:nvCxnSpPr>
          <p:spPr>
            <a:xfrm rot="16200000" flipV="1">
              <a:off x="3459081" y="4207847"/>
              <a:ext cx="1017695" cy="1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4067944" y="4437112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3891794" y="4716760"/>
              <a:ext cx="152400" cy="152400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64" name="AutoShape 11"/>
            <p:cNvCxnSpPr>
              <a:cxnSpLocks noChangeShapeType="1"/>
              <a:stCxn id="46" idx="1"/>
              <a:endCxn id="62" idx="6"/>
            </p:cNvCxnSpPr>
            <p:nvPr/>
          </p:nvCxnSpPr>
          <p:spPr bwMode="auto">
            <a:xfrm rot="10800000" flipV="1">
              <a:off x="4044195" y="4778890"/>
              <a:ext cx="564811" cy="140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8" name="Gruppo 77"/>
          <p:cNvGrpSpPr/>
          <p:nvPr/>
        </p:nvGrpSpPr>
        <p:grpSpPr>
          <a:xfrm>
            <a:off x="4328034" y="5229200"/>
            <a:ext cx="3242393" cy="864096"/>
            <a:chOff x="3967994" y="4869160"/>
            <a:chExt cx="3242393" cy="864096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5391170" y="5425479"/>
              <a:ext cx="181921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</a:t>
              </a:r>
              <a:r>
                <a:rPr lang="it-IT" sz="1400" b="1" dirty="0" err="1" smtClean="0">
                  <a:sym typeface="Symbol"/>
                </a:rPr>
                <a:t>index</a:t>
              </a:r>
              <a:r>
                <a:rPr lang="it-IT" sz="1400" b="1" dirty="0" smtClean="0">
                  <a:sym typeface="Symbol"/>
                </a:rPr>
                <a:t>]</a:t>
              </a:r>
              <a:r>
                <a:rPr lang="it-IT" sz="1400" b="1" dirty="0" smtClean="0"/>
                <a:t> </a:t>
              </a:r>
              <a:endParaRPr lang="it-IT" sz="1400" b="1" dirty="0"/>
            </a:p>
          </p:txBody>
        </p:sp>
        <p:cxnSp>
          <p:nvCxnSpPr>
            <p:cNvPr id="54" name="AutoShape 11"/>
            <p:cNvCxnSpPr>
              <a:cxnSpLocks noChangeShapeType="1"/>
              <a:endCxn id="53" idx="0"/>
            </p:cNvCxnSpPr>
            <p:nvPr/>
          </p:nvCxnSpPr>
          <p:spPr bwMode="auto">
            <a:xfrm rot="16200000" flipH="1">
              <a:off x="6130338" y="5255037"/>
              <a:ext cx="340295" cy="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6300192" y="5065439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68" name="Forma 67"/>
            <p:cNvCxnSpPr>
              <a:stCxn id="53" idx="1"/>
              <a:endCxn id="62" idx="4"/>
            </p:cNvCxnSpPr>
            <p:nvPr/>
          </p:nvCxnSpPr>
          <p:spPr>
            <a:xfrm rot="10800000">
              <a:off x="3967994" y="4869160"/>
              <a:ext cx="1423176" cy="71020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38211"/>
            <a:ext cx="425020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78594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insieme omogeneo 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846428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878634" y="3481399"/>
            <a:ext cx="2693366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it-IT" sz="2000" b="1" smtClean="0"/>
              <a:t>Matricedi 5 x 2 interi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9590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1720" y="5559325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Righe</a:t>
            </a:r>
            <a:r>
              <a:rPr lang="it-IT" sz="2400" b="1" dirty="0" smtClean="0"/>
              <a:t>]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Colonne</a:t>
            </a:r>
            <a:r>
              <a:rPr lang="it-IT" sz="2400" b="1" dirty="0" smtClean="0"/>
              <a:t>]</a:t>
            </a:r>
          </a:p>
        </p:txBody>
      </p:sp>
      <p:grpSp>
        <p:nvGrpSpPr>
          <p:cNvPr id="56" name="Gruppo 55"/>
          <p:cNvGrpSpPr/>
          <p:nvPr/>
        </p:nvGrpSpPr>
        <p:grpSpPr>
          <a:xfrm>
            <a:off x="6128400" y="4844945"/>
            <a:ext cx="1922001" cy="828738"/>
            <a:chOff x="6715140" y="4572008"/>
            <a:chExt cx="1922001" cy="828738"/>
          </a:xfrm>
        </p:grpSpPr>
        <p:grpSp>
          <p:nvGrpSpPr>
            <p:cNvPr id="29" name="Gruppo 28"/>
            <p:cNvGrpSpPr/>
            <p:nvPr/>
          </p:nvGrpSpPr>
          <p:grpSpPr>
            <a:xfrm>
              <a:off x="6715140" y="4572008"/>
              <a:ext cx="1922001" cy="828738"/>
              <a:chOff x="6357950" y="957188"/>
              <a:chExt cx="1922001" cy="828738"/>
            </a:xfrm>
          </p:grpSpPr>
          <p:sp>
            <p:nvSpPr>
              <p:cNvPr id="30" name="CasellaDiTesto 29"/>
              <p:cNvSpPr txBox="1"/>
              <p:nvPr/>
            </p:nvSpPr>
            <p:spPr>
              <a:xfrm>
                <a:off x="6357950" y="957188"/>
                <a:ext cx="19220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000" b="1" smtClean="0">
                    <a:solidFill>
                      <a:srgbClr val="FF0000"/>
                    </a:solidFill>
                  </a:rPr>
                  <a:t>costanti intere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1" name="Connettore 1 30"/>
              <p:cNvCxnSpPr/>
              <p:nvPr/>
            </p:nvCxnSpPr>
            <p:spPr>
              <a:xfrm rot="10800000" flipV="1">
                <a:off x="6357950" y="1357298"/>
                <a:ext cx="571504" cy="428628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Connettore 1 46"/>
            <p:cNvCxnSpPr/>
            <p:nvPr/>
          </p:nvCxnSpPr>
          <p:spPr>
            <a:xfrm rot="16200000" flipH="1">
              <a:off x="7786710" y="5043556"/>
              <a:ext cx="357190" cy="21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uppo 99"/>
          <p:cNvGrpSpPr/>
          <p:nvPr/>
        </p:nvGrpSpPr>
        <p:grpSpPr>
          <a:xfrm>
            <a:off x="4681030" y="2824161"/>
            <a:ext cx="3782468" cy="1612791"/>
            <a:chOff x="4681030" y="2906667"/>
            <a:chExt cx="3782468" cy="1612791"/>
          </a:xfrm>
        </p:grpSpPr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65" name="Gruppo 64"/>
            <p:cNvGrpSpPr/>
            <p:nvPr/>
          </p:nvGrpSpPr>
          <p:grpSpPr>
            <a:xfrm>
              <a:off x="4681030" y="2912308"/>
              <a:ext cx="676788" cy="1590524"/>
              <a:chOff x="4681030" y="2985673"/>
              <a:chExt cx="676788" cy="1590524"/>
            </a:xfrm>
          </p:grpSpPr>
          <p:sp>
            <p:nvSpPr>
              <p:cNvPr id="51" name="CasellaDiTesto 50"/>
              <p:cNvSpPr txBox="1"/>
              <p:nvPr/>
            </p:nvSpPr>
            <p:spPr>
              <a:xfrm>
                <a:off x="4681030" y="298567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(0,0)</a:t>
                </a:r>
                <a:endParaRPr lang="it-IT" b="1" dirty="0"/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4681030" y="3299191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(1,0)</a:t>
                </a:r>
                <a:endParaRPr lang="it-IT" b="1" dirty="0"/>
              </a:p>
            </p:txBody>
          </p:sp>
          <p:sp>
            <p:nvSpPr>
              <p:cNvPr id="53" name="CasellaDiTesto 52"/>
              <p:cNvSpPr txBox="1"/>
              <p:nvPr/>
            </p:nvSpPr>
            <p:spPr>
              <a:xfrm>
                <a:off x="4681030" y="359545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(2,0)</a:t>
                </a:r>
                <a:endParaRPr lang="it-IT" b="1" dirty="0"/>
              </a:p>
            </p:txBody>
          </p:sp>
          <p:sp>
            <p:nvSpPr>
              <p:cNvPr id="54" name="CasellaDiTesto 53"/>
              <p:cNvSpPr txBox="1"/>
              <p:nvPr/>
            </p:nvSpPr>
            <p:spPr>
              <a:xfrm>
                <a:off x="4681030" y="391060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(3,0)</a:t>
                </a:r>
                <a:endParaRPr lang="it-IT" b="1" dirty="0"/>
              </a:p>
            </p:txBody>
          </p:sp>
          <p:sp>
            <p:nvSpPr>
              <p:cNvPr id="55" name="CasellaDiTesto 54"/>
              <p:cNvSpPr txBox="1"/>
              <p:nvPr/>
            </p:nvSpPr>
            <p:spPr>
              <a:xfrm>
                <a:off x="4681030" y="4206865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(4,0)</a:t>
                </a:r>
                <a:endParaRPr lang="it-IT" b="1" dirty="0"/>
              </a:p>
            </p:txBody>
          </p:sp>
        </p:grpSp>
        <p:grpSp>
          <p:nvGrpSpPr>
            <p:cNvPr id="66" name="Gruppo 65"/>
            <p:cNvGrpSpPr/>
            <p:nvPr/>
          </p:nvGrpSpPr>
          <p:grpSpPr>
            <a:xfrm>
              <a:off x="7786710" y="2906667"/>
              <a:ext cx="676788" cy="1590524"/>
              <a:chOff x="7786710" y="2981484"/>
              <a:chExt cx="676788" cy="1590524"/>
            </a:xfrm>
          </p:grpSpPr>
          <p:sp>
            <p:nvSpPr>
              <p:cNvPr id="48" name="CasellaDiTesto 47"/>
              <p:cNvSpPr txBox="1"/>
              <p:nvPr/>
            </p:nvSpPr>
            <p:spPr>
              <a:xfrm>
                <a:off x="7786710" y="298148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(0,1)</a:t>
                </a:r>
                <a:endParaRPr lang="it-IT" b="1" dirty="0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7786710" y="3295002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(1,1)</a:t>
                </a:r>
                <a:endParaRPr lang="it-IT" b="1" dirty="0"/>
              </a:p>
            </p:txBody>
          </p:sp>
          <p:sp>
            <p:nvSpPr>
              <p:cNvPr id="50" name="CasellaDiTesto 49"/>
              <p:cNvSpPr txBox="1"/>
              <p:nvPr/>
            </p:nvSpPr>
            <p:spPr>
              <a:xfrm>
                <a:off x="7786710" y="359126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(2,1)</a:t>
                </a:r>
                <a:endParaRPr lang="it-IT" b="1" dirty="0"/>
              </a:p>
            </p:txBody>
          </p:sp>
          <p:sp>
            <p:nvSpPr>
              <p:cNvPr id="63" name="CasellaDiTesto 62"/>
              <p:cNvSpPr txBox="1"/>
              <p:nvPr/>
            </p:nvSpPr>
            <p:spPr>
              <a:xfrm>
                <a:off x="7786710" y="390641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(3,1)</a:t>
                </a:r>
                <a:endParaRPr lang="it-IT" b="1" dirty="0"/>
              </a:p>
            </p:txBody>
          </p:sp>
          <p:sp>
            <p:nvSpPr>
              <p:cNvPr id="64" name="CasellaDiTesto 63"/>
              <p:cNvSpPr txBox="1"/>
              <p:nvPr/>
            </p:nvSpPr>
            <p:spPr>
              <a:xfrm>
                <a:off x="7786710" y="4202676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(4,1)</a:t>
                </a:r>
                <a:endParaRPr lang="it-IT" b="1" dirty="0"/>
              </a:p>
            </p:txBody>
          </p:sp>
        </p:grpSp>
        <p:sp>
          <p:nvSpPr>
            <p:cNvPr id="72" name="Rectangle 15"/>
            <p:cNvSpPr>
              <a:spLocks noChangeArrowheads="1"/>
            </p:cNvSpPr>
            <p:nvPr/>
          </p:nvSpPr>
          <p:spPr bwMode="auto">
            <a:xfrm>
              <a:off x="6575823" y="29572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6575823" y="32620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6575823" y="35668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6575823" y="38716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6575823" y="41764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77" name="Gruppo 67"/>
            <p:cNvGrpSpPr/>
            <p:nvPr/>
          </p:nvGrpSpPr>
          <p:grpSpPr>
            <a:xfrm>
              <a:off x="7038370" y="2926672"/>
              <a:ext cx="437940" cy="1590524"/>
              <a:chOff x="5820365" y="2985673"/>
              <a:chExt cx="437940" cy="1590524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5883683" y="2985673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5845211" y="3285379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-1</a:t>
                </a:r>
                <a:endParaRPr lang="it-IT" b="1"/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5820365" y="359545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12</a:t>
                </a:r>
                <a:endParaRPr lang="it-IT" b="1"/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5845211" y="3910603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-9</a:t>
                </a:r>
                <a:endParaRPr lang="it-IT" b="1"/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5883683" y="420686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</p:grpSp>
        <p:sp>
          <p:nvSpPr>
            <p:cNvPr id="85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99" name="Gruppo 98"/>
            <p:cNvGrpSpPr/>
            <p:nvPr/>
          </p:nvGrpSpPr>
          <p:grpSpPr>
            <a:xfrm>
              <a:off x="5813552" y="2928934"/>
              <a:ext cx="437940" cy="1590524"/>
              <a:chOff x="5813552" y="2928934"/>
              <a:chExt cx="437940" cy="1590524"/>
            </a:xfrm>
          </p:grpSpPr>
          <p:sp>
            <p:nvSpPr>
              <p:cNvPr id="37" name="CasellaDiTesto 36"/>
              <p:cNvSpPr txBox="1"/>
              <p:nvPr/>
            </p:nvSpPr>
            <p:spPr>
              <a:xfrm>
                <a:off x="5876870" y="292893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8</a:t>
                </a:r>
                <a:endParaRPr lang="it-IT" b="1"/>
              </a:p>
            </p:txBody>
          </p:sp>
          <p:sp>
            <p:nvSpPr>
              <p:cNvPr id="39" name="CasellaDiTesto 38"/>
              <p:cNvSpPr txBox="1"/>
              <p:nvPr/>
            </p:nvSpPr>
            <p:spPr>
              <a:xfrm>
                <a:off x="5813552" y="3538714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15</a:t>
                </a:r>
                <a:endParaRPr lang="it-IT" b="1"/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5876870" y="385386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5876870" y="415012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  <p:sp>
            <p:nvSpPr>
              <p:cNvPr id="98" name="CasellaDiTesto 97"/>
              <p:cNvSpPr txBox="1"/>
              <p:nvPr/>
            </p:nvSpPr>
            <p:spPr>
              <a:xfrm>
                <a:off x="5876870" y="3231312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15" grpId="0"/>
      <p:bldP spid="27" grpId="0"/>
      <p:bldP spid="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una matrice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1928794" y="2928934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Matrice</a:t>
            </a:r>
            <a:r>
              <a:rPr lang="it-IT" sz="2400" b="1" smtClean="0"/>
              <a:t> [indice</a:t>
            </a:r>
            <a:r>
              <a:rPr lang="it-IT" sz="2400" b="1" baseline="-25000" smtClean="0"/>
              <a:t>Riga</a:t>
            </a:r>
            <a:r>
              <a:rPr lang="it-IT" sz="2400" b="1" smtClean="0"/>
              <a:t>][indice</a:t>
            </a:r>
            <a:r>
              <a:rPr lang="it-IT" sz="2400" b="1" baseline="-25000" smtClean="0"/>
              <a:t>Colonna</a:t>
            </a:r>
            <a:r>
              <a:rPr lang="it-IT" sz="2400" b="1" smtClean="0"/>
              <a:t>]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1428728" y="3429004"/>
            <a:ext cx="5220660" cy="757296"/>
            <a:chOff x="4929190" y="-71458"/>
            <a:chExt cx="5220660" cy="7572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5220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Righe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-1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Connettore 1 11"/>
            <p:cNvCxnSpPr>
              <a:stCxn id="11" idx="0"/>
            </p:cNvCxnSpPr>
            <p:nvPr/>
          </p:nvCxnSpPr>
          <p:spPr>
            <a:xfrm flipV="1">
              <a:off x="7539520" y="-71458"/>
              <a:ext cx="318629" cy="3571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/>
          <p:cNvGrpSpPr/>
          <p:nvPr/>
        </p:nvGrpSpPr>
        <p:grpSpPr>
          <a:xfrm>
            <a:off x="2643174" y="2071678"/>
            <a:ext cx="5445080" cy="857256"/>
            <a:chOff x="4929190" y="285728"/>
            <a:chExt cx="5445080" cy="857256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4929190" y="285728"/>
              <a:ext cx="5445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Colonne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22" name="Connettore 1 21"/>
            <p:cNvCxnSpPr>
              <a:stCxn id="21" idx="2"/>
            </p:cNvCxnSpPr>
            <p:nvPr/>
          </p:nvCxnSpPr>
          <p:spPr>
            <a:xfrm>
              <a:off x="7651730" y="685838"/>
              <a:ext cx="706483" cy="45714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09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72606" y="404664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AcqMatRighe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74" name="Gruppo 73"/>
          <p:cNvGrpSpPr/>
          <p:nvPr/>
        </p:nvGrpSpPr>
        <p:grpSpPr>
          <a:xfrm>
            <a:off x="6413698" y="1460272"/>
            <a:ext cx="881973" cy="816604"/>
            <a:chOff x="5865907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65907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6160164" y="1845181"/>
              <a:ext cx="293384" cy="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5" name="Gruppo 74"/>
          <p:cNvGrpSpPr/>
          <p:nvPr/>
        </p:nvGrpSpPr>
        <p:grpSpPr>
          <a:xfrm>
            <a:off x="5991894" y="2276876"/>
            <a:ext cx="1716976" cy="1040670"/>
            <a:chOff x="5427126" y="2875179"/>
            <a:chExt cx="1716976" cy="104067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427126" y="3182186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6285614" y="2875179"/>
              <a:ext cx="4303" cy="30700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6" name="Gruppo 75"/>
          <p:cNvGrpSpPr/>
          <p:nvPr/>
        </p:nvGrpSpPr>
        <p:grpSpPr>
          <a:xfrm>
            <a:off x="7588105" y="2617167"/>
            <a:ext cx="1088351" cy="499286"/>
            <a:chOff x="7055549" y="3215466"/>
            <a:chExt cx="1088351" cy="499286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176314" y="3544096"/>
              <a:ext cx="431011" cy="49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546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cxnSp>
        <p:nvCxnSpPr>
          <p:cNvPr id="23" name="AutoShape 19"/>
          <p:cNvCxnSpPr>
            <a:cxnSpLocks noChangeShapeType="1"/>
            <a:stCxn id="40" idx="1"/>
            <a:endCxn id="11" idx="1"/>
          </p:cNvCxnSpPr>
          <p:nvPr/>
        </p:nvCxnSpPr>
        <p:spPr bwMode="auto">
          <a:xfrm rot="10800000" flipH="1">
            <a:off x="4198854" y="2950716"/>
            <a:ext cx="1793040" cy="1032719"/>
          </a:xfrm>
          <a:prstGeom prst="bentConnector3">
            <a:avLst>
              <a:gd name="adj1" fmla="val -127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7" name="Gruppo 76"/>
          <p:cNvGrpSpPr/>
          <p:nvPr/>
        </p:nvGrpSpPr>
        <p:grpSpPr>
          <a:xfrm>
            <a:off x="6075910" y="3330767"/>
            <a:ext cx="1548207" cy="1019415"/>
            <a:chOff x="5520362" y="3929066"/>
            <a:chExt cx="1548207" cy="1019415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endCxn id="36" idx="0"/>
            </p:cNvCxnSpPr>
            <p:nvPr/>
          </p:nvCxnSpPr>
          <p:spPr bwMode="auto">
            <a:xfrm rot="5400000">
              <a:off x="6153260" y="4070273"/>
              <a:ext cx="285751" cy="33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520362" y="4214818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94" name="Gruppo 93"/>
          <p:cNvGrpSpPr/>
          <p:nvPr/>
        </p:nvGrpSpPr>
        <p:grpSpPr>
          <a:xfrm>
            <a:off x="6270556" y="3983351"/>
            <a:ext cx="1353561" cy="1578752"/>
            <a:chOff x="5643570" y="4581650"/>
            <a:chExt cx="1353561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643570" y="5852625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col </a:t>
              </a:r>
              <a:r>
                <a:rPr lang="it-IT" sz="1400" b="1" smtClean="0">
                  <a:sym typeface="Symbol"/>
                </a:rPr>
                <a:t> col+1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799656" y="4581650"/>
              <a:ext cx="197475" cy="1424864"/>
            </a:xfrm>
            <a:prstGeom prst="bentConnector3">
              <a:avLst>
                <a:gd name="adj1" fmla="val 21576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95" name="Gruppo 94"/>
          <p:cNvGrpSpPr/>
          <p:nvPr/>
        </p:nvGrpSpPr>
        <p:grpSpPr>
          <a:xfrm>
            <a:off x="4198854" y="3645024"/>
            <a:ext cx="1896431" cy="600020"/>
            <a:chOff x="3571868" y="4243323"/>
            <a:chExt cx="1896431" cy="600020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78637" y="4581650"/>
              <a:ext cx="570287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909499" y="4243323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571868" y="4320123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0" name="Gruppo 89"/>
          <p:cNvGrpSpPr/>
          <p:nvPr/>
        </p:nvGrpSpPr>
        <p:grpSpPr>
          <a:xfrm>
            <a:off x="6146107" y="4259461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45" name="Gruppo 44"/>
          <p:cNvGrpSpPr/>
          <p:nvPr/>
        </p:nvGrpSpPr>
        <p:grpSpPr>
          <a:xfrm>
            <a:off x="1066800" y="928670"/>
            <a:ext cx="6705600" cy="2334584"/>
            <a:chOff x="1066800" y="1214422"/>
            <a:chExt cx="6705600" cy="2334584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636202" y="2071678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righe)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2502" y="642919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AcqMatCol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5" name="Gruppo 73"/>
          <p:cNvGrpSpPr/>
          <p:nvPr/>
        </p:nvGrpSpPr>
        <p:grpSpPr>
          <a:xfrm>
            <a:off x="6324661" y="1698527"/>
            <a:ext cx="881973" cy="816604"/>
            <a:chOff x="5850062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50062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>
              <a:off x="6286781" y="1698527"/>
              <a:ext cx="4268" cy="2933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74"/>
          <p:cNvGrpSpPr/>
          <p:nvPr/>
        </p:nvGrpSpPr>
        <p:grpSpPr>
          <a:xfrm>
            <a:off x="5995800" y="2515131"/>
            <a:ext cx="1548207" cy="1018444"/>
            <a:chOff x="5511511" y="2897405"/>
            <a:chExt cx="1548207" cy="101844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511511" y="3182186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6281359" y="2897405"/>
              <a:ext cx="4256" cy="28478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75"/>
          <p:cNvGrpSpPr/>
          <p:nvPr/>
        </p:nvGrpSpPr>
        <p:grpSpPr>
          <a:xfrm>
            <a:off x="7544007" y="2830987"/>
            <a:ext cx="1096057" cy="501491"/>
            <a:chOff x="7047843" y="3213261"/>
            <a:chExt cx="1096057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047843" y="3544096"/>
              <a:ext cx="559482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3261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cxnSp>
        <p:nvCxnSpPr>
          <p:cNvPr id="23" name="AutoShape 19"/>
          <p:cNvCxnSpPr>
            <a:cxnSpLocks noChangeShapeType="1"/>
            <a:endCxn id="11" idx="1"/>
          </p:cNvCxnSpPr>
          <p:nvPr/>
        </p:nvCxnSpPr>
        <p:spPr bwMode="auto">
          <a:xfrm flipV="1">
            <a:off x="4214811" y="3166744"/>
            <a:ext cx="1780989" cy="1032718"/>
          </a:xfrm>
          <a:prstGeom prst="bentConnector3">
            <a:avLst>
              <a:gd name="adj1" fmla="val -198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9" name="Gruppo 76"/>
          <p:cNvGrpSpPr/>
          <p:nvPr/>
        </p:nvGrpSpPr>
        <p:grpSpPr>
          <a:xfrm>
            <a:off x="5908392" y="3533574"/>
            <a:ext cx="1716976" cy="1032633"/>
            <a:chOff x="5435978" y="3915848"/>
            <a:chExt cx="1716976" cy="1032633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5400000">
              <a:off x="6146494" y="4063821"/>
              <a:ext cx="298969" cy="302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435978" y="4214818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2" name="Gruppo 93"/>
          <p:cNvGrpSpPr/>
          <p:nvPr/>
        </p:nvGrpSpPr>
        <p:grpSpPr>
          <a:xfrm>
            <a:off x="6112082" y="4199376"/>
            <a:ext cx="1513286" cy="1578752"/>
            <a:chOff x="5568230" y="4581650"/>
            <a:chExt cx="1513286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568230" y="5852625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874998" y="4581650"/>
              <a:ext cx="206518" cy="1424864"/>
            </a:xfrm>
            <a:prstGeom prst="bentConnector3">
              <a:avLst>
                <a:gd name="adj1" fmla="val 21069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3" name="Gruppo 94"/>
          <p:cNvGrpSpPr/>
          <p:nvPr/>
        </p:nvGrpSpPr>
        <p:grpSpPr>
          <a:xfrm>
            <a:off x="4191062" y="3838814"/>
            <a:ext cx="1769342" cy="622255"/>
            <a:chOff x="3647210" y="4221088"/>
            <a:chExt cx="1769342" cy="622255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03296" y="4581650"/>
              <a:ext cx="561244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857752" y="4221088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647210" y="4320123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14" name="Gruppo 89"/>
          <p:cNvGrpSpPr/>
          <p:nvPr/>
        </p:nvGrpSpPr>
        <p:grpSpPr>
          <a:xfrm>
            <a:off x="6062973" y="4475486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44"/>
          <p:cNvGrpSpPr/>
          <p:nvPr/>
        </p:nvGrpSpPr>
        <p:grpSpPr>
          <a:xfrm>
            <a:off x="1066800" y="928670"/>
            <a:ext cx="6705600" cy="3191840"/>
            <a:chOff x="1066800" y="1214422"/>
            <a:chExt cx="6705600" cy="3191840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428728" y="2928934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colonne)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9416" y="6284091"/>
            <a:ext cx="476385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grpSp>
        <p:nvGrpSpPr>
          <p:cNvPr id="32" name="Gruppo 31"/>
          <p:cNvGrpSpPr/>
          <p:nvPr/>
        </p:nvGrpSpPr>
        <p:grpSpPr>
          <a:xfrm>
            <a:off x="3888485" y="285728"/>
            <a:ext cx="2833532" cy="1214446"/>
            <a:chOff x="3245544" y="428604"/>
            <a:chExt cx="2833532" cy="1214446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833532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</a:t>
              </a:r>
              <a:r>
                <a:rPr lang="it-IT" sz="1400" b="1" smtClean="0"/>
                <a:t>AcqMat</a:t>
              </a:r>
              <a:endParaRPr lang="it-IT" sz="1400" b="1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riga,  col, max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smtClean="0"/>
                <a:t>		int mat[</a:t>
              </a:r>
              <a:r>
                <a:rPr lang="it-IT" sz="1400" b="1" cap="small" smtClean="0">
                  <a:latin typeface="Script MT Bold" pitchFamily="66" charset="0"/>
                </a:rPr>
                <a:t>P</a:t>
              </a:r>
              <a:r>
                <a:rPr lang="it-IT" sz="1400" b="1" smtClean="0"/>
                <a:t>][</a:t>
              </a:r>
              <a:r>
                <a:rPr lang="it-IT" sz="1400" b="1" cap="small" smtClean="0">
                  <a:latin typeface="Script MT Bold" pitchFamily="66" charset="0"/>
                </a:rPr>
                <a:t>Q</a:t>
              </a:r>
              <a:r>
                <a:rPr lang="it-IT" sz="1400" b="1" smtClean="0"/>
                <a:t>]</a:t>
              </a:r>
              <a:endParaRPr lang="en-GB" sz="1400" b="1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661272" y="1484212"/>
              <a:ext cx="1038" cy="15883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4464880" y="1500174"/>
            <a:ext cx="1678665" cy="1061939"/>
            <a:chOff x="3821939" y="1643050"/>
            <a:chExt cx="1678665" cy="106193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643050"/>
              <a:ext cx="1678665" cy="738664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dirty="0">
                  <a:sym typeface="Symbol"/>
                </a:rPr>
                <a:t>0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381714"/>
              <a:ext cx="9554" cy="3232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4" name="Gruppo 53"/>
          <p:cNvGrpSpPr/>
          <p:nvPr/>
        </p:nvGrpSpPr>
        <p:grpSpPr>
          <a:xfrm>
            <a:off x="7018138" y="2777862"/>
            <a:ext cx="984520" cy="341313"/>
            <a:chOff x="5525483" y="2903828"/>
            <a:chExt cx="984520" cy="341313"/>
          </a:xfrm>
        </p:grpSpPr>
        <p:cxnSp>
          <p:nvCxnSpPr>
            <p:cNvPr id="19" name="AutoShape 15"/>
            <p:cNvCxnSpPr>
              <a:cxnSpLocks noChangeShapeType="1"/>
              <a:stCxn id="51" idx="1"/>
              <a:endCxn id="20" idx="1"/>
            </p:cNvCxnSpPr>
            <p:nvPr/>
          </p:nvCxnSpPr>
          <p:spPr bwMode="auto">
            <a:xfrm>
              <a:off x="5525483" y="3056741"/>
              <a:ext cx="447945" cy="177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0382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520555" y="2562113"/>
            <a:ext cx="1548207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col &lt; </a:t>
            </a:r>
            <a:r>
              <a:rPr lang="it-IT" b="1" cap="small" dirty="0" smtClean="0">
                <a:latin typeface="Script MT Bold" pitchFamily="66" charset="0"/>
              </a:rPr>
              <a:t>Q</a:t>
            </a:r>
            <a:endParaRPr lang="en-GB" sz="1400" b="1" dirty="0"/>
          </a:p>
        </p:txBody>
      </p:sp>
      <p:grpSp>
        <p:nvGrpSpPr>
          <p:cNvPr id="52" name="Gruppo 51"/>
          <p:cNvGrpSpPr/>
          <p:nvPr/>
        </p:nvGrpSpPr>
        <p:grpSpPr>
          <a:xfrm>
            <a:off x="2714612" y="2928945"/>
            <a:ext cx="1857762" cy="1174900"/>
            <a:chOff x="2071671" y="3071821"/>
            <a:chExt cx="1857762" cy="1174900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937824" y="2783711"/>
              <a:ext cx="651680" cy="12279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227757" y="3985111"/>
              <a:ext cx="574324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3" y="3643314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2071671" y="3723501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4445022" y="3214686"/>
            <a:ext cx="1716976" cy="995132"/>
            <a:chOff x="3802081" y="3357562"/>
            <a:chExt cx="1716976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4" y="3524415"/>
              <a:ext cx="180379" cy="885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02081" y="3619031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3349142" y="4143380"/>
            <a:ext cx="3917329" cy="897138"/>
            <a:chOff x="2706201" y="4286256"/>
            <a:chExt cx="3917329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7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06201" y="4572008"/>
              <a:ext cx="3917329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 &gt; max</a:t>
              </a:r>
              <a:endParaRPr lang="en-GB" sz="1400" b="1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4262178" y="4963901"/>
            <a:ext cx="2095445" cy="608239"/>
            <a:chOff x="3619237" y="5106777"/>
            <a:chExt cx="2095445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9237" y="5407239"/>
              <a:ext cx="209544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 </a:t>
              </a:r>
              <a:r>
                <a:rPr lang="it-IT" sz="1400" b="1" smtClean="0">
                  <a:sym typeface="Symbol"/>
                </a:rPr>
                <a:t> </a:t>
              </a:r>
              <a:r>
                <a:rPr lang="it-IT" sz="1400" b="1" smtClean="0"/>
                <a:t>mat[riga][col] </a:t>
              </a:r>
              <a:endParaRPr lang="it-IT" sz="1400" b="1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9"/>
              <a:ext cx="223845" cy="20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58" name="Gruppo 57"/>
          <p:cNvGrpSpPr/>
          <p:nvPr/>
        </p:nvGrpSpPr>
        <p:grpSpPr>
          <a:xfrm>
            <a:off x="5238463" y="3842987"/>
            <a:ext cx="3576660" cy="1729153"/>
            <a:chOff x="4595522" y="3985863"/>
            <a:chExt cx="3576660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865414" y="4714884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 flipV="1">
              <a:off x="6552092" y="4868773"/>
              <a:ext cx="313322" cy="8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54418" y="3350503"/>
              <a:ext cx="729021" cy="19997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10982" y="3907201"/>
              <a:ext cx="692355" cy="2923276"/>
            </a:xfrm>
            <a:prstGeom prst="bentConnector3">
              <a:avLst>
                <a:gd name="adj1" fmla="val -330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64" name="Gruppo 63"/>
          <p:cNvGrpSpPr/>
          <p:nvPr/>
        </p:nvGrpSpPr>
        <p:grpSpPr>
          <a:xfrm>
            <a:off x="1285852" y="1428736"/>
            <a:ext cx="2071702" cy="4843667"/>
            <a:chOff x="1285852" y="1428736"/>
            <a:chExt cx="2071702" cy="4843667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5072074"/>
              <a:ext cx="2071702" cy="1200329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Calcolare il massimo </a:t>
              </a:r>
              <a:r>
                <a:rPr lang="it-IT" dirty="0" smtClean="0">
                  <a:solidFill>
                    <a:schemeClr val="bg1"/>
                  </a:solidFill>
                </a:rPr>
                <a:t>elemento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28728" y="1428736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5880019" y="2576779"/>
            <a:ext cx="1138119" cy="545091"/>
            <a:chOff x="7106289" y="3193316"/>
            <a:chExt cx="1138119" cy="545091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51" idx="3"/>
            </p:cNvCxnSpPr>
            <p:nvPr/>
          </p:nvCxnSpPr>
          <p:spPr bwMode="auto">
            <a:xfrm>
              <a:off x="7295032" y="3545482"/>
              <a:ext cx="399225" cy="183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7106289" y="3193316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94336" y="6284091"/>
            <a:ext cx="47889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37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4043098" y="692696"/>
            <a:ext cx="2606081" cy="1322169"/>
            <a:chOff x="3245544" y="428604"/>
            <a:chExt cx="2606081" cy="1322169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412274" y="1614461"/>
              <a:ext cx="266560" cy="60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500743" y="2014864"/>
            <a:ext cx="1678665" cy="812992"/>
            <a:chOff x="3821939" y="1750772"/>
            <a:chExt cx="1678665" cy="812992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750772"/>
              <a:ext cx="1678665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[0][0]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897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533854" y="3020475"/>
            <a:ext cx="922529" cy="341313"/>
            <a:chOff x="6145058" y="2927578"/>
            <a:chExt cx="922529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681634" y="3098235"/>
              <a:ext cx="385953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14505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4542890" y="2827856"/>
            <a:ext cx="1589603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err="1" smtClean="0"/>
              <a:t>ind</a:t>
            </a:r>
            <a:r>
              <a:rPr lang="it-IT" sz="1400" b="1" dirty="0" smtClean="0"/>
              <a:t>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13" name="Gruppo 48"/>
          <p:cNvGrpSpPr/>
          <p:nvPr/>
        </p:nvGrpSpPr>
        <p:grpSpPr>
          <a:xfrm>
            <a:off x="3423990" y="3495081"/>
            <a:ext cx="3812248" cy="897138"/>
            <a:chOff x="2758742" y="4286256"/>
            <a:chExt cx="3812248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09437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 flipH="1">
              <a:off x="4664866" y="4352694"/>
              <a:ext cx="7578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58742" y="4572008"/>
              <a:ext cx="381224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4" name="Gruppo 56"/>
          <p:cNvGrpSpPr/>
          <p:nvPr/>
        </p:nvGrpSpPr>
        <p:grpSpPr>
          <a:xfrm>
            <a:off x="4310935" y="4315602"/>
            <a:ext cx="2042547" cy="608239"/>
            <a:chOff x="3645687" y="5106777"/>
            <a:chExt cx="2042547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45687" y="5407239"/>
              <a:ext cx="204254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8"/>
              <a:ext cx="223845" cy="20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57"/>
          <p:cNvGrpSpPr/>
          <p:nvPr/>
        </p:nvGrpSpPr>
        <p:grpSpPr>
          <a:xfrm>
            <a:off x="5332209" y="3194688"/>
            <a:ext cx="3416255" cy="1729153"/>
            <a:chOff x="4666961" y="3985863"/>
            <a:chExt cx="3416255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954381" y="4726759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6570990" y="4877701"/>
              <a:ext cx="383391" cy="29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22574" y="3330534"/>
              <a:ext cx="740896" cy="205155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52640" y="3948857"/>
              <a:ext cx="680480" cy="2851838"/>
            </a:xfrm>
            <a:prstGeom prst="bentConnector3">
              <a:avLst>
                <a:gd name="adj1" fmla="val -3359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18" name="Gruppo 63"/>
          <p:cNvGrpSpPr/>
          <p:nvPr/>
        </p:nvGrpSpPr>
        <p:grpSpPr>
          <a:xfrm>
            <a:off x="1285852" y="1691616"/>
            <a:ext cx="2071702" cy="4545696"/>
            <a:chOff x="1285852" y="2123664"/>
            <a:chExt cx="2071702" cy="4545696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1754326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sulla diagonale principale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03648" y="2123664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21" name="Gruppo 41"/>
          <p:cNvGrpSpPr/>
          <p:nvPr/>
        </p:nvGrpSpPr>
        <p:grpSpPr>
          <a:xfrm>
            <a:off x="3456382" y="3003734"/>
            <a:ext cx="1120192" cy="531135"/>
            <a:chOff x="7750501" y="3368091"/>
            <a:chExt cx="1120192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300652" y="3559045"/>
              <a:ext cx="536357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750501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3" y="6284091"/>
            <a:ext cx="492343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38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876610" y="501752"/>
            <a:ext cx="2606081" cy="1322168"/>
            <a:chOff x="3245544" y="428604"/>
            <a:chExt cx="2606081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542522" y="1484212"/>
              <a:ext cx="6063" cy="2665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258113" y="1823920"/>
            <a:ext cx="1830950" cy="786429"/>
            <a:chOff x="3745797" y="1750772"/>
            <a:chExt cx="1830950" cy="78642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745797" y="1750772"/>
              <a:ext cx="1830950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cap="small" dirty="0" smtClean="0">
                  <a:latin typeface="Script MT Bold" pitchFamily="66" charset="0"/>
                </a:rPr>
                <a:t>P-1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6320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207611" y="2802968"/>
            <a:ext cx="1037915" cy="341313"/>
            <a:chOff x="5973428" y="2927578"/>
            <a:chExt cx="1037915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510004" y="3098235"/>
              <a:ext cx="501339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4376402" y="2348880"/>
            <a:ext cx="1589603" cy="995132"/>
            <a:chOff x="3865767" y="3357562"/>
            <a:chExt cx="1589603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709437" y="3357562"/>
              <a:ext cx="184731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400" b="1" dirty="0"/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65767" y="3619031"/>
              <a:ext cx="1589603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1" name="Gruppo 48"/>
          <p:cNvGrpSpPr/>
          <p:nvPr/>
        </p:nvGrpSpPr>
        <p:grpSpPr>
          <a:xfrm>
            <a:off x="2640480" y="3277574"/>
            <a:ext cx="5070046" cy="958277"/>
            <a:chOff x="2129845" y="4286256"/>
            <a:chExt cx="5070046" cy="958277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9" cy="1581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129845" y="4510870"/>
              <a:ext cx="507004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/>
                <a:t> –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2" name="Gruppo 56"/>
          <p:cNvGrpSpPr/>
          <p:nvPr/>
        </p:nvGrpSpPr>
        <p:grpSpPr>
          <a:xfrm>
            <a:off x="3863422" y="4188913"/>
            <a:ext cx="2628348" cy="608239"/>
            <a:chOff x="3352787" y="5106777"/>
            <a:chExt cx="2628348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352787" y="5407239"/>
              <a:ext cx="262834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P </a:t>
              </a:r>
              <a:r>
                <a:rPr lang="it-IT" sz="1400" b="1" dirty="0" smtClean="0"/>
                <a:t>–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4664868" y="5153715"/>
              <a:ext cx="2093" cy="25352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3" name="Gruppo 57"/>
          <p:cNvGrpSpPr/>
          <p:nvPr/>
        </p:nvGrpSpPr>
        <p:grpSpPr>
          <a:xfrm>
            <a:off x="5177595" y="2977181"/>
            <a:ext cx="3786893" cy="1819971"/>
            <a:chOff x="4666960" y="3625823"/>
            <a:chExt cx="3786893" cy="1819971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7325018" y="4365674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7199891" y="4517662"/>
              <a:ext cx="125127" cy="19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302478" y="2778716"/>
              <a:ext cx="739851" cy="243406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892026" y="3448385"/>
              <a:ext cx="772343" cy="3222475"/>
            </a:xfrm>
            <a:prstGeom prst="bentConnector3">
              <a:avLst>
                <a:gd name="adj1" fmla="val -295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797669" y="4077642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14" name="Gruppo 63"/>
          <p:cNvGrpSpPr/>
          <p:nvPr/>
        </p:nvGrpSpPr>
        <p:grpSpPr>
          <a:xfrm>
            <a:off x="1259632" y="1412776"/>
            <a:ext cx="2071702" cy="4268698"/>
            <a:chOff x="1285852" y="2123664"/>
            <a:chExt cx="2071702" cy="4268698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sull’anti-diagonale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03648" y="2123664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6" name="Gruppo 41"/>
          <p:cNvGrpSpPr/>
          <p:nvPr/>
        </p:nvGrpSpPr>
        <p:grpSpPr>
          <a:xfrm>
            <a:off x="3245525" y="2786227"/>
            <a:ext cx="1176436" cy="531135"/>
            <a:chOff x="7694257" y="3368091"/>
            <a:chExt cx="1176436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244408" y="3559045"/>
              <a:ext cx="580726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396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39</a:t>
            </a:fld>
            <a:endParaRPr lang="it-IT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144255"/>
            <a:ext cx="774571" cy="74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2221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Rettangolo 106"/>
          <p:cNvSpPr/>
          <p:nvPr/>
        </p:nvSpPr>
        <p:spPr>
          <a:xfrm>
            <a:off x="1547664" y="1196752"/>
            <a:ext cx="69127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Prodotto tra matrici:</a:t>
            </a:r>
          </a:p>
          <a:p>
            <a:pPr marL="450850" eaLnBrk="0" hangingPunct="0">
              <a:spcBef>
                <a:spcPts val="1800"/>
              </a:spcBef>
              <a:spcAft>
                <a:spcPts val="300"/>
              </a:spcAft>
            </a:pPr>
            <a:r>
              <a:rPr lang="it-IT" sz="2200" b="1" dirty="0" smtClean="0"/>
              <a:t>siano date una matrice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di dimensione </a:t>
            </a:r>
            <a:r>
              <a:rPr lang="it-IT" sz="2200" b="1" dirty="0" smtClean="0">
                <a:solidFill>
                  <a:srgbClr val="FF0000"/>
                </a:solidFill>
              </a:rPr>
              <a:t>m x n</a:t>
            </a:r>
            <a:r>
              <a:rPr lang="it-IT" sz="2200" b="1" dirty="0" smtClean="0"/>
              <a:t> ed una seconda matrice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n x p</a:t>
            </a:r>
            <a:r>
              <a:rPr lang="it-IT" sz="2200" b="1" dirty="0" smtClean="0"/>
              <a:t>.</a:t>
            </a:r>
          </a:p>
          <a:p>
            <a:pPr marL="450850"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200" b="1" dirty="0" smtClean="0"/>
              <a:t>Viene definito prodotto matriciale di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per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(</a:t>
            </a:r>
            <a:r>
              <a:rPr lang="it-IT" sz="2200" b="1" dirty="0" smtClean="0">
                <a:solidFill>
                  <a:srgbClr val="FF0000"/>
                </a:solidFill>
              </a:rPr>
              <a:t>A x B</a:t>
            </a:r>
            <a:r>
              <a:rPr lang="it-IT" sz="2200" b="1" dirty="0" smtClean="0"/>
              <a:t>) la matrice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dirty="0" smtClean="0"/>
              <a:t>,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m x p</a:t>
            </a:r>
            <a:r>
              <a:rPr lang="it-IT" sz="2200" b="1" dirty="0" smtClean="0"/>
              <a:t>, i cui termini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i,j</a:t>
            </a:r>
            <a:r>
              <a:rPr lang="it-IT" sz="2200" b="1" baseline="-25000" dirty="0" smtClean="0"/>
              <a:t> </a:t>
            </a:r>
            <a:r>
              <a:rPr lang="it-IT" sz="2200" b="1" dirty="0" smtClean="0"/>
              <a:t>sono calcolati come segue:</a:t>
            </a:r>
          </a:p>
        </p:txBody>
      </p:sp>
      <p:graphicFrame>
        <p:nvGraphicFramePr>
          <p:cNvPr id="108" name="Oggetto 107"/>
          <p:cNvGraphicFramePr>
            <a:graphicFrameLocks noChangeAspect="1"/>
          </p:cNvGraphicFramePr>
          <p:nvPr/>
        </p:nvGraphicFramePr>
        <p:xfrm>
          <a:off x="4758374" y="4005064"/>
          <a:ext cx="355804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zione" r:id="rId3" imgW="1066680" imgH="431640" progId="Equation.3">
                  <p:embed/>
                </p:oleObj>
              </mc:Choice>
              <mc:Fallback>
                <p:oleObj name="Equazione" r:id="rId3" imgW="10666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374" y="4005064"/>
                        <a:ext cx="3558042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142976" y="879103"/>
            <a:ext cx="785818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Calcolare la somma dei </a:t>
            </a:r>
            <a:r>
              <a:rPr lang="it-IT" sz="2400" b="1" dirty="0" smtClean="0">
                <a:solidFill>
                  <a:srgbClr val="FF0000"/>
                </a:solidFill>
              </a:rPr>
              <a:t>numeri  interi 1</a:t>
            </a:r>
            <a:r>
              <a:rPr lang="it-IT" sz="2400" b="1" dirty="0" smtClean="0">
                <a:solidFill>
                  <a:srgbClr val="FF0000"/>
                </a:solidFill>
                <a:sym typeface="Symbol"/>
              </a:rPr>
              <a:t> i </a:t>
            </a:r>
            <a:r>
              <a:rPr lang="it-IT" sz="2400" b="1" dirty="0" smtClean="0">
                <a:solidFill>
                  <a:srgbClr val="FF0000"/>
                </a:solidFill>
              </a:rPr>
              <a:t> N</a:t>
            </a:r>
            <a:endParaRPr lang="it-IT" sz="2400" b="1" dirty="0">
              <a:solidFill>
                <a:srgbClr val="FF0000"/>
              </a:solidFill>
            </a:endParaRP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223997" y="1696485"/>
            <a:ext cx="5973763" cy="4189413"/>
            <a:chOff x="492" y="1102"/>
            <a:chExt cx="3763" cy="2639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1814" y="1102"/>
              <a:ext cx="2067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     N</a:t>
              </a:r>
              <a:r>
                <a:rPr lang="it-IT" sz="1400" b="1"/>
                <a:t>, cont, somma</a:t>
              </a:r>
              <a:endParaRPr lang="en-GB" sz="1400" b="1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>
              <a:off x="2732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2468" y="2215"/>
              <a:ext cx="74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2270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 flipH="1">
              <a:off x="3747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492" y="3023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5" name="AutoShape 9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rot="5400000">
              <a:off x="2755" y="1704"/>
              <a:ext cx="179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0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rot="5400000">
              <a:off x="2754" y="2127"/>
              <a:ext cx="17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AutoShape 11"/>
            <p:cNvSpPr>
              <a:spLocks noChangeArrowheads="1"/>
            </p:cNvSpPr>
            <p:nvPr/>
          </p:nvSpPr>
          <p:spPr bwMode="auto">
            <a:xfrm>
              <a:off x="2794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8" name="AutoShape 12"/>
            <p:cNvCxnSpPr>
              <a:cxnSpLocks noChangeShapeType="1"/>
              <a:stCxn id="11" idx="2"/>
              <a:endCxn id="17" idx="0"/>
            </p:cNvCxnSpPr>
            <p:nvPr/>
          </p:nvCxnSpPr>
          <p:spPr bwMode="auto">
            <a:xfrm rot="16200000" flipH="1">
              <a:off x="2746" y="2640"/>
              <a:ext cx="19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3"/>
            <p:cNvCxnSpPr>
              <a:cxnSpLocks noChangeShapeType="1"/>
              <a:stCxn id="17" idx="4"/>
              <a:endCxn id="12" idx="0"/>
            </p:cNvCxnSpPr>
            <p:nvPr/>
          </p:nvCxnSpPr>
          <p:spPr bwMode="auto">
            <a:xfrm rot="5400000">
              <a:off x="2761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4"/>
            <p:cNvCxnSpPr>
              <a:cxnSpLocks noChangeShapeType="1"/>
              <a:stCxn id="12" idx="3"/>
              <a:endCxn id="13" idx="3"/>
            </p:cNvCxnSpPr>
            <p:nvPr/>
          </p:nvCxnSpPr>
          <p:spPr bwMode="auto">
            <a:xfrm>
              <a:off x="3414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AutoShape 15"/>
            <p:cNvSpPr>
              <a:spLocks noChangeArrowheads="1"/>
            </p:cNvSpPr>
            <p:nvPr/>
          </p:nvSpPr>
          <p:spPr bwMode="auto">
            <a:xfrm>
              <a:off x="3833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22" name="AutoShape 16"/>
            <p:cNvCxnSpPr>
              <a:cxnSpLocks noChangeShapeType="1"/>
              <a:stCxn id="13" idx="2"/>
              <a:endCxn id="21" idx="0"/>
            </p:cNvCxnSpPr>
            <p:nvPr/>
          </p:nvCxnSpPr>
          <p:spPr bwMode="auto">
            <a:xfrm rot="16200000" flipH="1">
              <a:off x="3894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19"/>
            <p:cNvCxnSpPr>
              <a:cxnSpLocks noChangeShapeType="1"/>
              <a:stCxn id="12" idx="1"/>
              <a:endCxn id="14" idx="3"/>
            </p:cNvCxnSpPr>
            <p:nvPr/>
          </p:nvCxnSpPr>
          <p:spPr bwMode="auto">
            <a:xfrm rot="10800000" flipV="1">
              <a:off x="1868" y="3188"/>
              <a:ext cx="40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0"/>
            <p:cNvCxnSpPr>
              <a:cxnSpLocks noChangeShapeType="1"/>
              <a:stCxn id="14" idx="0"/>
              <a:endCxn id="17" idx="2"/>
            </p:cNvCxnSpPr>
            <p:nvPr/>
          </p:nvCxnSpPr>
          <p:spPr bwMode="auto">
            <a:xfrm rot="5400000" flipH="1" flipV="1">
              <a:off x="1867" y="2096"/>
              <a:ext cx="239" cy="16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1881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366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691346" y="1804435"/>
            <a:ext cx="1309678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Inizio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7139880" y="5427221"/>
            <a:ext cx="17526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Termine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820416" y="2834933"/>
            <a:ext cx="2895600" cy="30777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Acquisizione del numero </a:t>
            </a:r>
            <a:r>
              <a:rPr lang="it-IT" sz="1400" b="1" dirty="0" smtClean="0">
                <a:solidFill>
                  <a:schemeClr val="bg1"/>
                </a:solidFill>
              </a:rPr>
              <a:t>N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643570" y="2842668"/>
            <a:ext cx="2438392" cy="738664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Inizializzazione della somma parziale e del contatore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547664" y="5355213"/>
            <a:ext cx="1584176" cy="95410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Aggiornamento della somma parziale e del contatore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228184" y="4221088"/>
            <a:ext cx="2428892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Restituzione del valore calcolato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948146" y="5369960"/>
            <a:ext cx="20574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Verifica sul numero di somme effettuate </a:t>
            </a:r>
            <a:endParaRPr lang="en-GB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  <p:bldP spid="31" grpId="0" animBg="1" autoUpdateAnimBg="0"/>
      <p:bldP spid="32" grpId="0" animBg="1" autoUpdateAnimBg="0"/>
      <p:bldP spid="3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7403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40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682743" y="285728"/>
            <a:ext cx="4718037" cy="1322168"/>
            <a:chOff x="2308500" y="428604"/>
            <a:chExt cx="4718037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308500" y="428604"/>
              <a:ext cx="4718037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ProdMat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riga,  col, </a:t>
              </a:r>
              <a:r>
                <a:rPr lang="it-IT" sz="1400" b="1" dirty="0" err="1" smtClean="0"/>
                <a:t>ind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A[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],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B 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C 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531115" y="1614368"/>
              <a:ext cx="266560" cy="6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5594528" y="1607896"/>
            <a:ext cx="881972" cy="801648"/>
            <a:chOff x="4220285" y="1750772"/>
            <a:chExt cx="881972" cy="80164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220285" y="1750772"/>
              <a:ext cx="881972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273992"/>
              <a:ext cx="9553" cy="2784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167473" y="2409544"/>
            <a:ext cx="1716976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riga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7" name="Gruppo 51"/>
          <p:cNvGrpSpPr/>
          <p:nvPr/>
        </p:nvGrpSpPr>
        <p:grpSpPr>
          <a:xfrm>
            <a:off x="3370573" y="2776377"/>
            <a:ext cx="1933103" cy="1174899"/>
            <a:chOff x="1996330" y="3071822"/>
            <a:chExt cx="1933103" cy="1174899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895632" y="2825904"/>
              <a:ext cx="651680" cy="11435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303099" y="3985111"/>
              <a:ext cx="545156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3" y="3643314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1996330" y="3723501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5222498" y="3062117"/>
            <a:ext cx="1624630" cy="995132"/>
            <a:chOff x="3848255" y="3357562"/>
            <a:chExt cx="1624630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5" y="3524415"/>
              <a:ext cx="180379" cy="885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48255" y="3619031"/>
              <a:ext cx="1624630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R</a:t>
              </a:r>
              <a:endParaRPr lang="en-GB" sz="1400" b="1" dirty="0"/>
            </a:p>
          </p:txBody>
        </p:sp>
      </p:grpSp>
      <p:grpSp>
        <p:nvGrpSpPr>
          <p:cNvPr id="12" name="Gruppo 99"/>
          <p:cNvGrpSpPr/>
          <p:nvPr/>
        </p:nvGrpSpPr>
        <p:grpSpPr>
          <a:xfrm>
            <a:off x="5285703" y="4780603"/>
            <a:ext cx="1506812" cy="784060"/>
            <a:chOff x="5285703" y="4780603"/>
            <a:chExt cx="1506812" cy="784060"/>
          </a:xfrm>
        </p:grpSpPr>
        <p:cxnSp>
          <p:nvCxnSpPr>
            <p:cNvPr id="50" name="AutoShape 13"/>
            <p:cNvCxnSpPr>
              <a:cxnSpLocks noChangeShapeType="1"/>
              <a:stCxn id="49" idx="2"/>
              <a:endCxn id="45" idx="0"/>
            </p:cNvCxnSpPr>
            <p:nvPr/>
          </p:nvCxnSpPr>
          <p:spPr bwMode="auto">
            <a:xfrm>
              <a:off x="6038484" y="4780603"/>
              <a:ext cx="625" cy="1726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5285703" y="4953277"/>
              <a:ext cx="1506812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13" name="Gruppo 101"/>
          <p:cNvGrpSpPr/>
          <p:nvPr/>
        </p:nvGrpSpPr>
        <p:grpSpPr>
          <a:xfrm>
            <a:off x="3618107" y="5461105"/>
            <a:ext cx="4846199" cy="612447"/>
            <a:chOff x="3618107" y="5461105"/>
            <a:chExt cx="4846199" cy="612447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8107" y="5765775"/>
              <a:ext cx="484619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C[riga][col] +(A[riga][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</a:t>
              </a:r>
              <a:r>
                <a:rPr lang="it-IT" sz="1400" b="1" dirty="0" err="1" smtClean="0"/>
                <a:t>*B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][col])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6039109" y="5564663"/>
              <a:ext cx="2098" cy="2011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6084168" y="5461105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</p:grpSp>
      <p:grpSp>
        <p:nvGrpSpPr>
          <p:cNvPr id="14" name="Gruppo 104"/>
          <p:cNvGrpSpPr/>
          <p:nvPr/>
        </p:nvGrpSpPr>
        <p:grpSpPr>
          <a:xfrm>
            <a:off x="2756621" y="5105828"/>
            <a:ext cx="3284586" cy="967725"/>
            <a:chOff x="2756621" y="5105828"/>
            <a:chExt cx="3284586" cy="967725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2756621" y="5105828"/>
              <a:ext cx="117852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1"/>
              <a:endCxn id="53" idx="3"/>
            </p:cNvCxnSpPr>
            <p:nvPr/>
          </p:nvCxnSpPr>
          <p:spPr bwMode="auto">
            <a:xfrm flipH="1">
              <a:off x="3935150" y="5258970"/>
              <a:ext cx="1350553" cy="7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>
              <a:off x="4363573" y="4395919"/>
              <a:ext cx="659947" cy="2695321"/>
            </a:xfrm>
            <a:prstGeom prst="bentConnector3">
              <a:avLst>
                <a:gd name="adj1" fmla="val -346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6" name="Gruppo 63"/>
          <p:cNvGrpSpPr/>
          <p:nvPr/>
        </p:nvGrpSpPr>
        <p:grpSpPr>
          <a:xfrm>
            <a:off x="971600" y="1065513"/>
            <a:ext cx="2880319" cy="2184631"/>
            <a:chOff x="1357860" y="3995872"/>
            <a:chExt cx="2516938" cy="1462673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876552" y="4469432"/>
              <a:ext cx="1998246" cy="989113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prodotto tra due matrici di interi, di dimensioni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 </a:t>
              </a:r>
              <a:r>
                <a:rPr lang="it-IT" dirty="0" smtClean="0">
                  <a:solidFill>
                    <a:schemeClr val="bg1"/>
                  </a:solidFill>
                </a:rPr>
                <a:t>la prima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, Q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R </a:t>
              </a:r>
              <a:r>
                <a:rPr lang="it-IT" dirty="0" smtClean="0">
                  <a:solidFill>
                    <a:schemeClr val="bg1"/>
                  </a:solidFill>
                </a:rPr>
                <a:t>la seconda 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357860" y="3995872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8" name="Gruppo 94"/>
          <p:cNvGrpSpPr/>
          <p:nvPr/>
        </p:nvGrpSpPr>
        <p:grpSpPr>
          <a:xfrm>
            <a:off x="5248845" y="3933056"/>
            <a:ext cx="1579278" cy="847547"/>
            <a:chOff x="5248845" y="3933056"/>
            <a:chExt cx="1579278" cy="847547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095390" y="39330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49" name="AutoShape 6"/>
            <p:cNvSpPr>
              <a:spLocks noChangeArrowheads="1"/>
            </p:cNvSpPr>
            <p:nvPr/>
          </p:nvSpPr>
          <p:spPr bwMode="auto">
            <a:xfrm>
              <a:off x="5248845" y="4257383"/>
              <a:ext cx="1579278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0</a:t>
              </a:r>
            </a:p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59" name="AutoShape 13"/>
            <p:cNvCxnSpPr>
              <a:cxnSpLocks noChangeShapeType="1"/>
              <a:endCxn id="49" idx="0"/>
            </p:cNvCxnSpPr>
            <p:nvPr/>
          </p:nvCxnSpPr>
          <p:spPr bwMode="auto">
            <a:xfrm rot="16200000" flipH="1">
              <a:off x="5936581" y="4155479"/>
              <a:ext cx="200135" cy="367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uppo 89"/>
          <p:cNvGrpSpPr/>
          <p:nvPr/>
        </p:nvGrpSpPr>
        <p:grpSpPr>
          <a:xfrm>
            <a:off x="6847128" y="3690418"/>
            <a:ext cx="1613304" cy="1814939"/>
            <a:chOff x="6847128" y="3690418"/>
            <a:chExt cx="1613304" cy="1814939"/>
          </a:xfrm>
        </p:grpSpPr>
        <p:cxnSp>
          <p:nvCxnSpPr>
            <p:cNvPr id="69" name="Connettore 4 68"/>
            <p:cNvCxnSpPr>
              <a:stCxn id="70" idx="0"/>
              <a:endCxn id="36" idx="3"/>
            </p:cNvCxnSpPr>
            <p:nvPr/>
          </p:nvCxnSpPr>
          <p:spPr>
            <a:xfrm rot="16200000" flipV="1">
              <a:off x="6611178" y="3926368"/>
              <a:ext cx="1507162" cy="103526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7304346" y="5197580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20" name="Gruppo 103"/>
          <p:cNvGrpSpPr/>
          <p:nvPr/>
        </p:nvGrpSpPr>
        <p:grpSpPr>
          <a:xfrm>
            <a:off x="6671454" y="4901679"/>
            <a:ext cx="632894" cy="358040"/>
            <a:chOff x="6671454" y="4901679"/>
            <a:chExt cx="632894" cy="358040"/>
          </a:xfrm>
        </p:grpSpPr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671454" y="490167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cxnSp>
          <p:nvCxnSpPr>
            <p:cNvPr id="75" name="AutoShape 15"/>
            <p:cNvCxnSpPr>
              <a:cxnSpLocks noChangeShapeType="1"/>
              <a:endCxn id="45" idx="3"/>
            </p:cNvCxnSpPr>
            <p:nvPr/>
          </p:nvCxnSpPr>
          <p:spPr bwMode="auto">
            <a:xfrm flipH="1" flipV="1">
              <a:off x="6792515" y="5258970"/>
              <a:ext cx="511833" cy="74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</p:grpSp>
      <p:grpSp>
        <p:nvGrpSpPr>
          <p:cNvPr id="21" name="Gruppo 86"/>
          <p:cNvGrpSpPr/>
          <p:nvPr/>
        </p:nvGrpSpPr>
        <p:grpSpPr>
          <a:xfrm>
            <a:off x="6671454" y="2420888"/>
            <a:ext cx="1112639" cy="520954"/>
            <a:chOff x="6671454" y="2420888"/>
            <a:chExt cx="1112639" cy="520954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80" idx="1"/>
            </p:cNvCxnSpPr>
            <p:nvPr/>
          </p:nvCxnSpPr>
          <p:spPr bwMode="auto">
            <a:xfrm flipV="1">
              <a:off x="6884449" y="2771186"/>
              <a:ext cx="363069" cy="519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6671454" y="242088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80" name="AutoShape 16"/>
            <p:cNvSpPr>
              <a:spLocks noChangeArrowheads="1"/>
            </p:cNvSpPr>
            <p:nvPr/>
          </p:nvSpPr>
          <p:spPr bwMode="auto">
            <a:xfrm>
              <a:off x="7247518" y="260052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Capacità di memorizzazione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</a:t>
            </a:r>
            <a:r>
              <a:rPr lang="it-IT" dirty="0"/>
              <a:t>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Rectangle 73"/>
          <p:cNvSpPr>
            <a:spLocks noChangeArrowheads="1"/>
          </p:cNvSpPr>
          <p:nvPr/>
        </p:nvSpPr>
        <p:spPr bwMode="auto">
          <a:xfrm>
            <a:off x="1500166" y="1249237"/>
            <a:ext cx="7286596" cy="8361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</a:pPr>
            <a:r>
              <a:rPr lang="it-IT" sz="2000" b="1" smtClean="0"/>
              <a:t>	descrizione </a:t>
            </a:r>
            <a:r>
              <a:rPr lang="it-IT" sz="2000" b="1"/>
              <a:t>della realtà limitatamente agli aspetti di interesse</a:t>
            </a:r>
            <a:endParaRPr lang="en-GB" sz="2000" b="1"/>
          </a:p>
        </p:txBody>
      </p:sp>
      <p:sp>
        <p:nvSpPr>
          <p:cNvPr id="6" name="Text Box 56"/>
          <p:cNvSpPr txBox="1">
            <a:spLocks noChangeArrowheads="1"/>
          </p:cNvSpPr>
          <p:nvPr/>
        </p:nvSpPr>
        <p:spPr bwMode="auto">
          <a:xfrm>
            <a:off x="1214414" y="787546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Modello:</a:t>
            </a:r>
          </a:p>
        </p:txBody>
      </p:sp>
      <p:sp>
        <p:nvSpPr>
          <p:cNvPr id="7" name="Text Box 97"/>
          <p:cNvSpPr txBox="1">
            <a:spLocks noChangeArrowheads="1"/>
          </p:cNvSpPr>
          <p:nvPr/>
        </p:nvSpPr>
        <p:spPr bwMode="auto">
          <a:xfrm>
            <a:off x="1238264" y="2040393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 di memoria: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428728" y="2581873"/>
            <a:ext cx="4795830" cy="3488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insieme </a:t>
            </a:r>
            <a:r>
              <a:rPr lang="it-IT" sz="2000" b="1" dirty="0"/>
              <a:t>di </a:t>
            </a:r>
            <a:r>
              <a:rPr lang="it-IT" sz="2000" b="1" dirty="0" smtClean="0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9" name="Group 99"/>
          <p:cNvGrpSpPr>
            <a:grpSpLocks/>
          </p:cNvGrpSpPr>
          <p:nvPr/>
        </p:nvGrpSpPr>
        <p:grpSpPr bwMode="auto">
          <a:xfrm>
            <a:off x="6937375" y="2285992"/>
            <a:ext cx="1517650" cy="3657600"/>
            <a:chOff x="4370" y="1584"/>
            <a:chExt cx="956" cy="2304"/>
          </a:xfrm>
        </p:grpSpPr>
        <p:grpSp>
          <p:nvGrpSpPr>
            <p:cNvPr id="10" name="Group 75"/>
            <p:cNvGrpSpPr>
              <a:grpSpLocks/>
            </p:cNvGrpSpPr>
            <p:nvPr/>
          </p:nvGrpSpPr>
          <p:grpSpPr bwMode="auto">
            <a:xfrm>
              <a:off x="4370" y="1584"/>
              <a:ext cx="768" cy="2304"/>
              <a:chOff x="3984" y="1632"/>
              <a:chExt cx="768" cy="2304"/>
            </a:xfrm>
          </p:grpSpPr>
          <p:sp>
            <p:nvSpPr>
              <p:cNvPr id="24" name="Rectangle 28"/>
              <p:cNvSpPr>
                <a:spLocks noChangeArrowheads="1"/>
              </p:cNvSpPr>
              <p:nvPr/>
            </p:nvSpPr>
            <p:spPr bwMode="auto">
              <a:xfrm>
                <a:off x="3984" y="1632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>
                <a:off x="3984" y="37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>
                <a:off x="3984" y="35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7" name="Line 31"/>
              <p:cNvSpPr>
                <a:spLocks noChangeShapeType="1"/>
              </p:cNvSpPr>
              <p:nvPr/>
            </p:nvSpPr>
            <p:spPr bwMode="auto">
              <a:xfrm>
                <a:off x="3984" y="33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8" name="Line 32"/>
              <p:cNvSpPr>
                <a:spLocks noChangeShapeType="1"/>
              </p:cNvSpPr>
              <p:nvPr/>
            </p:nvSpPr>
            <p:spPr bwMode="auto">
              <a:xfrm>
                <a:off x="3984" y="316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9" name="Line 33"/>
              <p:cNvSpPr>
                <a:spLocks noChangeShapeType="1"/>
              </p:cNvSpPr>
              <p:nvPr/>
            </p:nvSpPr>
            <p:spPr bwMode="auto">
              <a:xfrm>
                <a:off x="3984" y="297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Line 34"/>
              <p:cNvSpPr>
                <a:spLocks noChangeShapeType="1"/>
              </p:cNvSpPr>
              <p:nvPr/>
            </p:nvSpPr>
            <p:spPr bwMode="auto">
              <a:xfrm>
                <a:off x="3984" y="278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35"/>
              <p:cNvSpPr>
                <a:spLocks noChangeShapeType="1"/>
              </p:cNvSpPr>
              <p:nvPr/>
            </p:nvSpPr>
            <p:spPr bwMode="auto">
              <a:xfrm>
                <a:off x="3984" y="259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36"/>
              <p:cNvSpPr>
                <a:spLocks noChangeShapeType="1"/>
              </p:cNvSpPr>
              <p:nvPr/>
            </p:nvSpPr>
            <p:spPr bwMode="auto">
              <a:xfrm>
                <a:off x="3984" y="240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7"/>
              <p:cNvSpPr>
                <a:spLocks noChangeShapeType="1"/>
              </p:cNvSpPr>
              <p:nvPr/>
            </p:nvSpPr>
            <p:spPr bwMode="auto">
              <a:xfrm>
                <a:off x="3984" y="220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8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9"/>
              <p:cNvSpPr>
                <a:spLocks noChangeShapeType="1"/>
              </p:cNvSpPr>
              <p:nvPr/>
            </p:nvSpPr>
            <p:spPr bwMode="auto">
              <a:xfrm>
                <a:off x="398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5134" y="1584"/>
              <a:ext cx="192" cy="2304"/>
              <a:chOff x="2208" y="960"/>
              <a:chExt cx="192" cy="2304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" name="Line 62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" name="Line 63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" name="Line 64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" name="Line 65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66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67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68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69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70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71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428728" y="2943386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ogni locazione può </a:t>
            </a:r>
            <a:r>
              <a:rPr lang="it-IT" sz="2000" b="1" smtClean="0">
                <a:solidFill>
                  <a:srgbClr val="FF0000"/>
                </a:solidFill>
              </a:rPr>
              <a:t>memorizzare</a:t>
            </a:r>
            <a:r>
              <a:rPr lang="it-IT" sz="2000" b="1" smtClean="0"/>
              <a:t> un </a:t>
            </a:r>
            <a:r>
              <a:rPr lang="it-IT" sz="2000" b="1" smtClean="0">
                <a:solidFill>
                  <a:srgbClr val="FF0000"/>
                </a:solidFill>
              </a:rPr>
              <a:t>valore </a:t>
            </a:r>
            <a:r>
              <a:rPr lang="it-IT" sz="2000" b="1" smtClean="0"/>
              <a:t>di tipo </a:t>
            </a:r>
            <a:r>
              <a:rPr lang="it-IT" sz="2000" b="1" smtClean="0">
                <a:solidFill>
                  <a:srgbClr val="FF0000"/>
                </a:solidFill>
              </a:rPr>
              <a:t>intero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carattere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</a:t>
            </a:r>
            <a:r>
              <a:rPr lang="it-IT" sz="2000" b="1" smtClean="0"/>
              <a:t>o</a:t>
            </a:r>
            <a:r>
              <a:rPr lang="it-IT" sz="2000" b="1" smtClean="0">
                <a:solidFill>
                  <a:srgbClr val="FF0000"/>
                </a:solidFill>
              </a:rPr>
              <a:t> booleano</a:t>
            </a:r>
          </a:p>
        </p:txBody>
      </p:sp>
      <p:grpSp>
        <p:nvGrpSpPr>
          <p:cNvPr id="49" name="Gruppo 48"/>
          <p:cNvGrpSpPr/>
          <p:nvPr/>
        </p:nvGrpSpPr>
        <p:grpSpPr>
          <a:xfrm>
            <a:off x="1428728" y="3817860"/>
            <a:ext cx="4795830" cy="1143008"/>
            <a:chOff x="1428728" y="3571876"/>
            <a:chExt cx="4795830" cy="1143008"/>
          </a:xfrm>
        </p:grpSpPr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1428728" y="3571876"/>
              <a:ext cx="4795830" cy="6052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lnSpc>
                  <a:spcPts val="2000"/>
                </a:lnSpc>
                <a:spcBef>
                  <a:spcPts val="600"/>
                </a:spcBef>
                <a:buFont typeface="Arial" pitchFamily="34" charset="0"/>
                <a:buChar char="•"/>
              </a:pPr>
              <a:r>
                <a:rPr lang="it-IT" sz="2000" b="1" smtClean="0"/>
                <a:t>una locazione o è correntemente in </a:t>
              </a:r>
              <a:r>
                <a:rPr lang="it-IT" sz="2000" b="1" smtClean="0">
                  <a:solidFill>
                    <a:srgbClr val="FF0000"/>
                  </a:solidFill>
                </a:rPr>
                <a:t>uso</a:t>
              </a:r>
              <a:r>
                <a:rPr lang="it-IT" sz="2000" b="1" smtClean="0"/>
                <a:t> o è </a:t>
              </a:r>
              <a:r>
                <a:rPr lang="it-IT" sz="2000" b="1" smtClean="0">
                  <a:solidFill>
                    <a:srgbClr val="FF0000"/>
                  </a:solidFill>
                </a:rPr>
                <a:t>disponibile</a:t>
              </a:r>
            </a:p>
          </p:txBody>
        </p:sp>
        <p:grpSp>
          <p:nvGrpSpPr>
            <p:cNvPr id="42" name="Gruppo 41"/>
            <p:cNvGrpSpPr/>
            <p:nvPr/>
          </p:nvGrpSpPr>
          <p:grpSpPr>
            <a:xfrm>
              <a:off x="4231089" y="3973523"/>
              <a:ext cx="1769671" cy="741361"/>
              <a:chOff x="4316805" y="3952831"/>
              <a:chExt cx="1769671" cy="741361"/>
            </a:xfrm>
          </p:grpSpPr>
          <p:grpSp>
            <p:nvGrpSpPr>
              <p:cNvPr id="43" name="Group 227"/>
              <p:cNvGrpSpPr>
                <a:grpSpLocks/>
              </p:cNvGrpSpPr>
              <p:nvPr/>
            </p:nvGrpSpPr>
            <p:grpSpPr bwMode="auto">
              <a:xfrm>
                <a:off x="4349750" y="3952824"/>
                <a:ext cx="1736726" cy="741360"/>
                <a:chOff x="3743" y="3215"/>
                <a:chExt cx="1094" cy="467"/>
              </a:xfrm>
            </p:grpSpPr>
            <p:sp>
              <p:nvSpPr>
                <p:cNvPr id="45" name="Rectangle 186"/>
                <p:cNvSpPr>
                  <a:spLocks noChangeArrowheads="1"/>
                </p:cNvSpPr>
                <p:nvPr/>
              </p:nvSpPr>
              <p:spPr bwMode="auto">
                <a:xfrm>
                  <a:off x="3743" y="3480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3988" y="3215"/>
                  <a:ext cx="514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in </a:t>
                  </a:r>
                  <a:r>
                    <a:rPr lang="it-IT" b="1"/>
                    <a:t>uso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7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3996" y="3449"/>
                  <a:ext cx="841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disponibile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748" y="325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44" name="Rettangolo 43"/>
              <p:cNvSpPr/>
              <p:nvPr/>
            </p:nvSpPr>
            <p:spPr>
              <a:xfrm>
                <a:off x="4316805" y="3967467"/>
                <a:ext cx="511679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 smtClean="0"/>
                  <a:t> </a:t>
                </a:r>
                <a:endParaRPr lang="en-GB" sz="2400"/>
              </a:p>
            </p:txBody>
          </p:sp>
        </p:grpSp>
      </p:grp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1428728" y="4973568"/>
            <a:ext cx="4795830" cy="60529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locazioni correntemente in uso sono dette </a:t>
            </a:r>
            <a:r>
              <a:rPr lang="it-IT" sz="2000" b="1" smtClean="0">
                <a:solidFill>
                  <a:srgbClr val="FF0000"/>
                </a:solidFill>
              </a:rPr>
              <a:t>variabili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7286461" y="2857496"/>
            <a:ext cx="643125" cy="2175062"/>
            <a:chOff x="7312770" y="2863842"/>
            <a:chExt cx="643125" cy="2175062"/>
          </a:xfrm>
        </p:grpSpPr>
        <p:sp>
          <p:nvSpPr>
            <p:cNvPr id="38" name="Text Box 76"/>
            <p:cNvSpPr txBox="1">
              <a:spLocks noChangeArrowheads="1"/>
            </p:cNvSpPr>
            <p:nvPr/>
          </p:nvSpPr>
          <p:spPr bwMode="auto">
            <a:xfrm>
              <a:off x="7478757" y="2863842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3</a:t>
              </a:r>
              <a:endParaRPr lang="en-GB" sz="1800" b="1"/>
            </a:p>
          </p:txBody>
        </p:sp>
        <p:sp>
          <p:nvSpPr>
            <p:cNvPr id="39" name="Text Box 77"/>
            <p:cNvSpPr txBox="1">
              <a:spLocks noChangeArrowheads="1"/>
            </p:cNvSpPr>
            <p:nvPr/>
          </p:nvSpPr>
          <p:spPr bwMode="auto">
            <a:xfrm>
              <a:off x="7418432" y="3767004"/>
              <a:ext cx="4318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‘c’</a:t>
              </a:r>
              <a:endParaRPr lang="en-GB" sz="1800" b="1"/>
            </a:p>
          </p:txBody>
        </p:sp>
        <p:sp>
          <p:nvSpPr>
            <p:cNvPr id="40" name="Text Box 77"/>
            <p:cNvSpPr txBox="1">
              <a:spLocks noChangeArrowheads="1"/>
            </p:cNvSpPr>
            <p:nvPr/>
          </p:nvSpPr>
          <p:spPr bwMode="auto">
            <a:xfrm>
              <a:off x="7312770" y="4669572"/>
              <a:ext cx="64312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smtClean="0"/>
                <a:t>true</a:t>
              </a:r>
              <a:endParaRPr lang="en-GB" sz="1800" b="1"/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7572396" y="2460621"/>
            <a:ext cx="1135085" cy="2225745"/>
            <a:chOff x="7572396" y="2460621"/>
            <a:chExt cx="1135085" cy="2225745"/>
          </a:xfrm>
        </p:grpSpPr>
        <p:sp>
          <p:nvSpPr>
            <p:cNvPr id="51" name="Text Box 93"/>
            <p:cNvSpPr txBox="1">
              <a:spLocks noChangeArrowheads="1"/>
            </p:cNvSpPr>
            <p:nvPr/>
          </p:nvSpPr>
          <p:spPr bwMode="auto">
            <a:xfrm>
              <a:off x="7572396" y="2460621"/>
              <a:ext cx="944562" cy="3968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>
                  <a:solidFill>
                    <a:schemeClr val="bg1"/>
                  </a:solidFill>
                </a:rPr>
                <a:t>intero</a:t>
              </a:r>
              <a:endParaRPr lang="en-GB" sz="2000">
                <a:solidFill>
                  <a:schemeClr val="bg1"/>
                </a:solidFill>
              </a:endParaRPr>
            </a:p>
          </p:txBody>
        </p:sp>
        <p:sp>
          <p:nvSpPr>
            <p:cNvPr id="52" name="Text Box 94"/>
            <p:cNvSpPr txBox="1">
              <a:spLocks noChangeArrowheads="1"/>
            </p:cNvSpPr>
            <p:nvPr/>
          </p:nvSpPr>
          <p:spPr bwMode="auto">
            <a:xfrm>
              <a:off x="7572396" y="3357562"/>
              <a:ext cx="1135085" cy="40011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2000">
                  <a:solidFill>
                    <a:schemeClr val="bg1"/>
                  </a:solidFill>
                </a:rPr>
                <a:t>carattere</a:t>
              </a:r>
              <a:endParaRPr lang="en-GB" sz="2000">
                <a:solidFill>
                  <a:schemeClr val="bg1"/>
                </a:solidFill>
              </a:endParaRPr>
            </a:p>
          </p:txBody>
        </p:sp>
        <p:sp>
          <p:nvSpPr>
            <p:cNvPr id="53" name="Text Box 94"/>
            <p:cNvSpPr txBox="1">
              <a:spLocks noChangeArrowheads="1"/>
            </p:cNvSpPr>
            <p:nvPr/>
          </p:nvSpPr>
          <p:spPr bwMode="auto">
            <a:xfrm>
              <a:off x="7572396" y="4286256"/>
              <a:ext cx="1135085" cy="40011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boleano</a:t>
              </a:r>
              <a:endParaRPr lang="en-GB" sz="200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8072462" y="2851505"/>
            <a:ext cx="528614" cy="2289969"/>
            <a:chOff x="8072462" y="2851505"/>
            <a:chExt cx="528614" cy="2289969"/>
          </a:xfrm>
        </p:grpSpPr>
        <p:sp>
          <p:nvSpPr>
            <p:cNvPr id="56" name="Text Box 78"/>
            <p:cNvSpPr txBox="1">
              <a:spLocks noChangeArrowheads="1"/>
            </p:cNvSpPr>
            <p:nvPr/>
          </p:nvSpPr>
          <p:spPr bwMode="auto">
            <a:xfrm>
              <a:off x="8088313" y="2851505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7" name="Text Box 79"/>
            <p:cNvSpPr txBox="1">
              <a:spLocks noChangeArrowheads="1"/>
            </p:cNvSpPr>
            <p:nvPr/>
          </p:nvSpPr>
          <p:spPr bwMode="auto">
            <a:xfrm>
              <a:off x="8083550" y="3774617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8" name="Text Box 79"/>
            <p:cNvSpPr txBox="1">
              <a:spLocks noChangeArrowheads="1"/>
            </p:cNvSpPr>
            <p:nvPr/>
          </p:nvSpPr>
          <p:spPr bwMode="auto">
            <a:xfrm>
              <a:off x="8072462" y="4684274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1428728" y="5591562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ogni variabile è identificata da un </a:t>
            </a:r>
            <a:r>
              <a:rPr lang="it-IT" sz="2000" b="1" dirty="0" smtClean="0">
                <a:solidFill>
                  <a:srgbClr val="FF0000"/>
                </a:solidFill>
              </a:rPr>
              <a:t>nome</a:t>
            </a:r>
            <a:r>
              <a:rPr lang="it-IT" sz="2000" b="1" dirty="0" smtClean="0">
                <a:solidFill>
                  <a:schemeClr val="hlink"/>
                </a:solidFill>
              </a:rPr>
              <a:t> </a:t>
            </a:r>
            <a:r>
              <a:rPr lang="it-IT" sz="2000" b="1" dirty="0" smtClean="0"/>
              <a:t>e da un </a:t>
            </a:r>
            <a:r>
              <a:rPr lang="it-IT" sz="2000" b="1" dirty="0" smtClean="0">
                <a:solidFill>
                  <a:srgbClr val="FF0000"/>
                </a:solidFill>
              </a:rPr>
              <a:t>tipo </a:t>
            </a:r>
            <a:r>
              <a:rPr lang="it-IT" sz="2000" b="1" dirty="0" smtClean="0"/>
              <a:t>(il tipo del valore memorizzabile)</a:t>
            </a:r>
          </a:p>
        </p:txBody>
      </p:sp>
      <p:grpSp>
        <p:nvGrpSpPr>
          <p:cNvPr id="64" name="Gruppo 63"/>
          <p:cNvGrpSpPr/>
          <p:nvPr/>
        </p:nvGrpSpPr>
        <p:grpSpPr>
          <a:xfrm>
            <a:off x="6420806" y="2857496"/>
            <a:ext cx="365772" cy="2155282"/>
            <a:chOff x="6283340" y="2857496"/>
            <a:chExt cx="365772" cy="2155282"/>
          </a:xfrm>
        </p:grpSpPr>
        <p:sp>
          <p:nvSpPr>
            <p:cNvPr id="61" name="Text Box 77"/>
            <p:cNvSpPr txBox="1">
              <a:spLocks noChangeArrowheads="1"/>
            </p:cNvSpPr>
            <p:nvPr/>
          </p:nvSpPr>
          <p:spPr bwMode="auto">
            <a:xfrm>
              <a:off x="6283340" y="2857496"/>
              <a:ext cx="36420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A</a:t>
              </a:r>
              <a:endParaRPr lang="en-GB" sz="1800" b="1"/>
            </a:p>
          </p:txBody>
        </p:sp>
        <p:sp>
          <p:nvSpPr>
            <p:cNvPr id="62" name="Text Box 77"/>
            <p:cNvSpPr txBox="1">
              <a:spLocks noChangeArrowheads="1"/>
            </p:cNvSpPr>
            <p:nvPr/>
          </p:nvSpPr>
          <p:spPr bwMode="auto">
            <a:xfrm>
              <a:off x="6286512" y="3774048"/>
              <a:ext cx="34657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B</a:t>
              </a:r>
              <a:endParaRPr lang="en-GB" sz="1800" b="1"/>
            </a:p>
          </p:txBody>
        </p:sp>
        <p:sp>
          <p:nvSpPr>
            <p:cNvPr id="63" name="Text Box 77"/>
            <p:cNvSpPr txBox="1">
              <a:spLocks noChangeArrowheads="1"/>
            </p:cNvSpPr>
            <p:nvPr/>
          </p:nvSpPr>
          <p:spPr bwMode="auto">
            <a:xfrm>
              <a:off x="6286512" y="4643446"/>
              <a:ext cx="36260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C</a:t>
              </a:r>
              <a:endParaRPr lang="en-GB" sz="1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/>
      <p:bldP spid="7" grpId="0"/>
      <p:bldP spid="8" grpId="0" autoUpdateAnimBg="0"/>
      <p:bldP spid="36" grpId="0" autoUpdateAnimBg="0"/>
      <p:bldP spid="50" grpId="0" autoUpdateAnimBg="0"/>
      <p:bldP spid="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28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090" y="1824327"/>
            <a:ext cx="6477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400" b="1" dirty="0" smtClean="0"/>
              <a:t>è una “foto” istantanea della memoria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57290" y="1113195"/>
            <a:ext cx="415530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Molto informalmente: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57290" y="2684831"/>
            <a:ext cx="5221301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Molto meno informalmente: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2024090" y="3318520"/>
            <a:ext cx="5905496" cy="12772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smtClean="0"/>
              <a:t>è determinato dall’insieme </a:t>
            </a:r>
            <a:r>
              <a:rPr lang="it-IT" sz="2400" b="1" dirty="0" smtClean="0"/>
              <a:t>delle triple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	(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/>
      <p:bldP spid="11" grpId="0"/>
      <p:bldP spid="1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90863" y="6294917"/>
            <a:ext cx="4892405" cy="476250"/>
          </a:xfrm>
        </p:spPr>
        <p:txBody>
          <a:bodyPr/>
          <a:lstStyle/>
          <a:p>
            <a:r>
              <a:rPr lang="it-IT" dirty="0"/>
              <a:t>Programmazione e Laboratorio </a:t>
            </a:r>
            <a:r>
              <a:rPr lang="it-IT"/>
              <a:t>di </a:t>
            </a:r>
            <a:r>
              <a:rPr lang="it-IT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40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44"/>
            <p:cNvSpPr txBox="1">
              <a:spLocks noChangeArrowheads="1"/>
            </p:cNvSpPr>
            <p:nvPr/>
          </p:nvSpPr>
          <p:spPr bwMode="auto">
            <a:xfrm>
              <a:off x="1893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5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726104" cy="769441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400">
                <a:solidFill>
                  <a:schemeClr val="bg1"/>
                </a:solidFill>
              </a:rPr>
              <a:t>SI</a:t>
            </a:r>
            <a:endParaRPr lang="en-GB" sz="4400">
              <a:solidFill>
                <a:schemeClr val="bg1"/>
              </a:solidFill>
            </a:endParaRPr>
          </a:p>
        </p:txBody>
      </p:sp>
      <p:grpSp>
        <p:nvGrpSpPr>
          <p:cNvPr id="53" name="Group 81"/>
          <p:cNvGrpSpPr>
            <a:grpSpLocks/>
          </p:cNvGrpSpPr>
          <p:nvPr/>
        </p:nvGrpSpPr>
        <p:grpSpPr bwMode="auto">
          <a:xfrm>
            <a:off x="2971800" y="2438400"/>
            <a:ext cx="3124200" cy="2590800"/>
            <a:chOff x="1872" y="1536"/>
            <a:chExt cx="1968" cy="1632"/>
          </a:xfrm>
        </p:grpSpPr>
        <p:sp>
          <p:nvSpPr>
            <p:cNvPr id="54" name="Oval 77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15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38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1083294" cy="769441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400" smtClean="0">
                <a:solidFill>
                  <a:schemeClr val="bg1"/>
                </a:solidFill>
              </a:rPr>
              <a:t>NO</a:t>
            </a:r>
            <a:endParaRPr lang="en-GB" sz="4400">
              <a:solidFill>
                <a:schemeClr val="bg1"/>
              </a:solidFill>
            </a:endParaRPr>
          </a:p>
        </p:txBody>
      </p: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294917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1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24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5" y="2025"/>
              <a:ext cx="252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41" y="2418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88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3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574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1" y="2418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‘m’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81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15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3033713" y="1549400"/>
            <a:ext cx="4054474" cy="3479800"/>
            <a:chOff x="1911" y="976"/>
            <a:chExt cx="2554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911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3504" y="976"/>
              <a:ext cx="961" cy="2192"/>
              <a:chOff x="3504" y="976"/>
              <a:chExt cx="961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778" y="976"/>
                <a:ext cx="687" cy="485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400">
                    <a:solidFill>
                      <a:schemeClr val="bg1"/>
                    </a:solidFill>
                  </a:rPr>
                  <a:t>NO</a:t>
                </a:r>
                <a:endParaRPr lang="en-GB" sz="440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3504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071546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10371</TotalTime>
  <Words>2264</Words>
  <Application>Microsoft Office PowerPoint</Application>
  <PresentationFormat>Presentazione su schermo (4:3)</PresentationFormat>
  <Paragraphs>807</Paragraphs>
  <Slides>40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51" baseType="lpstr">
      <vt:lpstr>Arial</vt:lpstr>
      <vt:lpstr>Calibri</vt:lpstr>
      <vt:lpstr>Gill Sans MT</vt:lpstr>
      <vt:lpstr>Monotype Sorts</vt:lpstr>
      <vt:lpstr>Script MT Bold</vt:lpstr>
      <vt:lpstr>Symbol</vt:lpstr>
      <vt:lpstr>Tahoma</vt:lpstr>
      <vt:lpstr>Wingdings</vt:lpstr>
      <vt:lpstr>Wingdings 2</vt:lpstr>
      <vt:lpstr>Solstizio</vt:lpstr>
      <vt:lpstr>Equazione</vt:lpstr>
      <vt:lpstr>Programmazione e Laboratorio di Programmazione</vt:lpstr>
      <vt:lpstr>Nozione intuitiva di algoritmo</vt:lpstr>
      <vt:lpstr>I diagrammi di flusso</vt:lpstr>
      <vt:lpstr>Esempio</vt:lpstr>
      <vt:lpstr>Capacità di memorizzazione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Tipologia dei blocchi</vt:lpstr>
      <vt:lpstr>Definizione di una variabile</vt:lpstr>
      <vt:lpstr>Tipologia dei blocchi</vt:lpstr>
      <vt:lpstr>Tipologia dei blocchi</vt:lpstr>
      <vt:lpstr>Tipologia dei blocchi</vt:lpstr>
      <vt:lpstr>Operazioni di assegnamento</vt:lpstr>
      <vt:lpstr>Tipologia dei blocchi</vt:lpstr>
      <vt:lpstr>Riassumendo ….</vt:lpstr>
      <vt:lpstr>Riassumendo ….</vt:lpstr>
      <vt:lpstr>Condizioni di validità</vt:lpstr>
      <vt:lpstr>Operatori ….</vt:lpstr>
      <vt:lpstr>Operatori ….</vt:lpstr>
      <vt:lpstr>Ordinamento lessicografico</vt:lpstr>
      <vt:lpstr>Operatori ….</vt:lpstr>
      <vt:lpstr>Un semplice esempio</vt:lpstr>
      <vt:lpstr>Vettori</vt:lpstr>
      <vt:lpstr>Vettori</vt:lpstr>
      <vt:lpstr>Vettori</vt:lpstr>
      <vt:lpstr>Vettori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1050</cp:revision>
  <dcterms:created xsi:type="dcterms:W3CDTF">2007-12-10T14:15:35Z</dcterms:created>
  <dcterms:modified xsi:type="dcterms:W3CDTF">2016-10-18T08:53:22Z</dcterms:modified>
</cp:coreProperties>
</file>