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handoutMasterIdLst>
    <p:handoutMasterId r:id="rId7"/>
  </p:handoutMasterIdLst>
  <p:sldIdLst>
    <p:sldId id="256" r:id="rId2"/>
    <p:sldId id="390" r:id="rId3"/>
    <p:sldId id="391" r:id="rId4"/>
    <p:sldId id="392" r:id="rId5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6" autoAdjust="0"/>
    <p:restoredTop sz="97017" autoAdjust="0"/>
  </p:normalViewPr>
  <p:slideViewPr>
    <p:cSldViewPr>
      <p:cViewPr varScale="1">
        <p:scale>
          <a:sx n="67" d="100"/>
          <a:sy n="67" d="100"/>
        </p:scale>
        <p:origin x="134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19/10/2016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19/10/2016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07</a:t>
            </a:r>
          </a:p>
          <a:p>
            <a:r>
              <a:rPr lang="it-IT" dirty="0" smtClean="0"/>
              <a:t>L’aritmetica dei puntatori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1377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L’aritmetica dei puntatori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Aritmetica dei puntatori 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Programmazione: L’aritmetica dei puntatori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1578" y="1172518"/>
            <a:ext cx="571500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err="1">
                <a:solidFill>
                  <a:srgbClr val="3333FF"/>
                </a:solidFill>
              </a:rPr>
              <a:t>nome_puntatore</a:t>
            </a:r>
            <a:r>
              <a:rPr lang="it-IT" sz="2400" b="1" dirty="0">
                <a:solidFill>
                  <a:srgbClr val="3333FF"/>
                </a:solidFill>
              </a:rPr>
              <a:t> + </a:t>
            </a:r>
            <a:r>
              <a:rPr lang="it-IT" sz="2400" b="1" dirty="0" err="1">
                <a:solidFill>
                  <a:srgbClr val="3333FF"/>
                </a:solidFill>
              </a:rPr>
              <a:t>espr_intera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71538" y="3701406"/>
            <a:ext cx="477464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err="1">
                <a:solidFill>
                  <a:srgbClr val="3333FF"/>
                </a:solidFill>
              </a:rPr>
              <a:t>nome_puntatore</a:t>
            </a:r>
            <a:r>
              <a:rPr lang="it-IT" sz="2400" b="1" dirty="0">
                <a:solidFill>
                  <a:srgbClr val="3333FF"/>
                </a:solidFill>
              </a:rPr>
              <a:t> - </a:t>
            </a:r>
            <a:r>
              <a:rPr lang="it-IT" sz="2400" b="1" dirty="0" err="1">
                <a:solidFill>
                  <a:srgbClr val="3333FF"/>
                </a:solidFill>
              </a:rPr>
              <a:t>espr_intera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19200" y="1949450"/>
            <a:ext cx="7391400" cy="14938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it-IT" b="1"/>
              <a:t>valore di </a:t>
            </a:r>
            <a:r>
              <a:rPr lang="it-IT" b="1">
                <a:solidFill>
                  <a:srgbClr val="3333FF"/>
                </a:solidFill>
              </a:rPr>
              <a:t>nome_puntatore</a:t>
            </a:r>
          </a:p>
          <a:p>
            <a:pPr algn="ctr" eaLnBrk="0" hangingPunct="0"/>
            <a:r>
              <a:rPr lang="it-IT" b="1"/>
              <a:t>+</a:t>
            </a:r>
          </a:p>
          <a:p>
            <a:pPr algn="ctr" eaLnBrk="0" hangingPunct="0"/>
            <a:r>
              <a:rPr lang="it-IT" b="1"/>
              <a:t>(valore di </a:t>
            </a:r>
            <a:r>
              <a:rPr lang="it-IT" b="1">
                <a:solidFill>
                  <a:srgbClr val="3333FF"/>
                </a:solidFill>
              </a:rPr>
              <a:t>espr_intera</a:t>
            </a:r>
          </a:p>
          <a:p>
            <a:pPr algn="ctr" eaLnBrk="0" hangingPunct="0"/>
            <a:r>
              <a:rPr lang="it-IT"/>
              <a:t>*</a:t>
            </a:r>
          </a:p>
          <a:p>
            <a:pPr algn="ctr" eaLnBrk="0" hangingPunct="0"/>
            <a:r>
              <a:rPr lang="it-IT" b="1"/>
              <a:t>numero di locazioni allocate per il tipo della variabile riferita)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219200" y="4405313"/>
            <a:ext cx="7391400" cy="14779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it-IT" b="1"/>
              <a:t>valore di </a:t>
            </a:r>
            <a:r>
              <a:rPr lang="it-IT" b="1">
                <a:solidFill>
                  <a:srgbClr val="3333FF"/>
                </a:solidFill>
              </a:rPr>
              <a:t>nome_puntatore</a:t>
            </a:r>
          </a:p>
          <a:p>
            <a:pPr algn="ctr" eaLnBrk="0" hangingPunct="0"/>
            <a:r>
              <a:rPr lang="it-IT" b="1"/>
              <a:t>-</a:t>
            </a:r>
          </a:p>
          <a:p>
            <a:pPr algn="ctr" eaLnBrk="0" hangingPunct="0"/>
            <a:r>
              <a:rPr lang="it-IT" b="1"/>
              <a:t>(valore di </a:t>
            </a:r>
            <a:r>
              <a:rPr lang="it-IT" b="1">
                <a:solidFill>
                  <a:srgbClr val="3333FF"/>
                </a:solidFill>
              </a:rPr>
              <a:t>espr_intera</a:t>
            </a:r>
          </a:p>
          <a:p>
            <a:pPr algn="ctr" eaLnBrk="0" hangingPunct="0"/>
            <a:r>
              <a:rPr lang="it-IT" b="1"/>
              <a:t>*</a:t>
            </a:r>
          </a:p>
          <a:p>
            <a:pPr algn="ctr" eaLnBrk="0" hangingPunct="0"/>
            <a:r>
              <a:rPr lang="it-IT" b="1"/>
              <a:t>numero di locazioni allocate per il tipo della variabile riferita)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8" grpId="0" build="p" animBg="1" autoUpdateAnimBg="0"/>
      <p:bldP spid="9" grpId="0" build="p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Aritmetica dei puntatori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L’aritmetica dei puntatori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Text Box 62"/>
          <p:cNvSpPr txBox="1">
            <a:spLocks noChangeArrowheads="1"/>
          </p:cNvSpPr>
          <p:nvPr/>
        </p:nvSpPr>
        <p:spPr bwMode="auto">
          <a:xfrm>
            <a:off x="1214414" y="1109947"/>
            <a:ext cx="28352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1553503" y="2122488"/>
            <a:ext cx="5536272" cy="3735388"/>
            <a:chOff x="1553503" y="2122488"/>
            <a:chExt cx="5536272" cy="3735388"/>
          </a:xfrm>
        </p:grpSpPr>
        <p:sp>
          <p:nvSpPr>
            <p:cNvPr id="8" name="Text Box 58"/>
            <p:cNvSpPr txBox="1">
              <a:spLocks noChangeArrowheads="1"/>
            </p:cNvSpPr>
            <p:nvPr/>
          </p:nvSpPr>
          <p:spPr bwMode="auto">
            <a:xfrm>
              <a:off x="1553503" y="2686050"/>
              <a:ext cx="2089803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3200" b="1" smtClean="0">
                  <a:solidFill>
                    <a:srgbClr val="3333FF"/>
                  </a:solidFill>
                </a:rPr>
                <a:t>int *B, *C;</a:t>
              </a:r>
            </a:p>
          </p:txBody>
        </p:sp>
        <p:grpSp>
          <p:nvGrpSpPr>
            <p:cNvPr id="9" name="Gruppo 58"/>
            <p:cNvGrpSpPr>
              <a:grpSpLocks/>
            </p:cNvGrpSpPr>
            <p:nvPr/>
          </p:nvGrpSpPr>
          <p:grpSpPr bwMode="auto">
            <a:xfrm>
              <a:off x="4097336" y="2122488"/>
              <a:ext cx="2992436" cy="3735388"/>
              <a:chOff x="4097336" y="2122488"/>
              <a:chExt cx="2992436" cy="3735388"/>
            </a:xfrm>
          </p:grpSpPr>
          <p:grpSp>
            <p:nvGrpSpPr>
              <p:cNvPr id="10" name="Group 64"/>
              <p:cNvGrpSpPr>
                <a:grpSpLocks/>
              </p:cNvGrpSpPr>
              <p:nvPr/>
            </p:nvGrpSpPr>
            <p:grpSpPr bwMode="auto">
              <a:xfrm>
                <a:off x="4097336" y="2122488"/>
                <a:ext cx="2992436" cy="3735388"/>
                <a:chOff x="2688" y="1535"/>
                <a:chExt cx="1885" cy="2353"/>
              </a:xfrm>
            </p:grpSpPr>
            <p:sp>
              <p:nvSpPr>
                <p:cNvPr id="1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2836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2837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2838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2839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2840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2841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2842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2843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2855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26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4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2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4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6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7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27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888" y="153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29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5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6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8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9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74" y="2647"/>
                  <a:ext cx="375" cy="52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>
                      <a:solidFill>
                        <a:srgbClr val="3333FF"/>
                      </a:solidFill>
                    </a:rPr>
                    <a:t>A</a:t>
                  </a:r>
                  <a:endParaRPr lang="it-IT" sz="36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1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41" y="2638"/>
                  <a:ext cx="330" cy="52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>
                      <a:solidFill>
                        <a:srgbClr val="3333FF"/>
                      </a:solidFill>
                    </a:rPr>
                    <a:t>3</a:t>
                  </a:r>
                  <a:endParaRPr lang="it-IT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2" name="Rectangle 47"/>
                <p:cNvSpPr>
                  <a:spLocks noChangeArrowheads="1"/>
                </p:cNvSpPr>
                <p:nvPr/>
              </p:nvSpPr>
              <p:spPr bwMode="auto">
                <a:xfrm>
                  <a:off x="2694" y="2508"/>
                  <a:ext cx="383" cy="23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</p:spPr>
              <p:txBody>
                <a:bodyPr wrap="squar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888" y="2504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888" y="2696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5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888" y="2888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888" y="3080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176" y="1612"/>
                  <a:ext cx="397" cy="252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2000" b="1">
                      <a:solidFill>
                        <a:srgbClr val="3333FF"/>
                      </a:solidFill>
                    </a:rPr>
                    <a:t>B</a:t>
                  </a:r>
                  <a:endParaRPr lang="it-IT" sz="1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888" y="172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1" name="Text Box 55"/>
              <p:cNvSpPr txBox="1">
                <a:spLocks noChangeArrowheads="1"/>
              </p:cNvSpPr>
              <p:nvPr/>
            </p:nvSpPr>
            <p:spPr bwMode="auto">
              <a:xfrm>
                <a:off x="6451600" y="2868613"/>
                <a:ext cx="630238" cy="400050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2000" b="1" dirty="0">
                    <a:solidFill>
                      <a:srgbClr val="3333FF"/>
                    </a:solidFill>
                  </a:rPr>
                  <a:t>C</a:t>
                </a:r>
                <a:endParaRPr lang="it-IT" sz="1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" name="Text Box 32"/>
              <p:cNvSpPr txBox="1">
                <a:spLocks noChangeArrowheads="1"/>
              </p:cNvSpPr>
              <p:nvPr/>
            </p:nvSpPr>
            <p:spPr bwMode="auto">
              <a:xfrm>
                <a:off x="6000760" y="27133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  <p:sp>
            <p:nvSpPr>
              <p:cNvPr id="13" name="Text Box 56"/>
              <p:cNvSpPr txBox="1">
                <a:spLocks noChangeArrowheads="1"/>
              </p:cNvSpPr>
              <p:nvPr/>
            </p:nvSpPr>
            <p:spPr bwMode="auto">
              <a:xfrm>
                <a:off x="6000760" y="30181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</p:grpSp>
      </p:grp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4935538" y="2271683"/>
            <a:ext cx="9906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3333FF"/>
                </a:solidFill>
              </a:rPr>
              <a:t>2839</a:t>
            </a:r>
            <a:endParaRPr lang="it-IT" sz="14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1553503" y="3800475"/>
            <a:ext cx="16786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B = &amp;A;</a:t>
            </a:r>
          </a:p>
          <a:p>
            <a:endParaRPr lang="it-IT" sz="800" b="1">
              <a:solidFill>
                <a:srgbClr val="3333FF"/>
              </a:solidFill>
            </a:endParaRP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1553503" y="4435475"/>
            <a:ext cx="19052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C = B+2; </a:t>
            </a:r>
          </a:p>
          <a:p>
            <a:endParaRPr lang="it-IT" sz="800">
              <a:solidFill>
                <a:schemeClr val="hlink"/>
              </a:solidFill>
            </a:endParaRP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4940300" y="2862263"/>
            <a:ext cx="9906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 dirty="0">
                <a:solidFill>
                  <a:srgbClr val="3333FF"/>
                </a:solidFill>
              </a:rPr>
              <a:t>2847</a:t>
            </a:r>
            <a:endParaRPr lang="it-IT" sz="1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62" grpId="0" animBg="1" autoUpdateAnimBg="0"/>
      <p:bldP spid="63" grpId="0"/>
      <p:bldP spid="64" grpId="0"/>
      <p:bldP spid="6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Aritmetica dei puntatori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305550"/>
            <a:ext cx="4995444" cy="476250"/>
          </a:xfrm>
        </p:spPr>
        <p:txBody>
          <a:bodyPr/>
          <a:lstStyle/>
          <a:p>
            <a:r>
              <a:rPr lang="it-IT" dirty="0"/>
              <a:t>Programmazione e Laboratorio di Programmazione: L’aritmetica dei puntatori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62"/>
          <p:cNvSpPr txBox="1">
            <a:spLocks noChangeArrowheads="1"/>
          </p:cNvSpPr>
          <p:nvPr/>
        </p:nvSpPr>
        <p:spPr bwMode="auto">
          <a:xfrm>
            <a:off x="1214414" y="1109947"/>
            <a:ext cx="28352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1553503" y="2122488"/>
            <a:ext cx="5536272" cy="3735388"/>
            <a:chOff x="1553503" y="2122488"/>
            <a:chExt cx="5536272" cy="3735388"/>
          </a:xfrm>
        </p:grpSpPr>
        <p:sp>
          <p:nvSpPr>
            <p:cNvPr id="8" name="Text Box 58"/>
            <p:cNvSpPr txBox="1">
              <a:spLocks noChangeArrowheads="1"/>
            </p:cNvSpPr>
            <p:nvPr/>
          </p:nvSpPr>
          <p:spPr bwMode="auto">
            <a:xfrm>
              <a:off x="1553503" y="2686050"/>
              <a:ext cx="2089803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3200" b="1" smtClean="0">
                  <a:solidFill>
                    <a:srgbClr val="3333FF"/>
                  </a:solidFill>
                </a:rPr>
                <a:t>int *B, *C;</a:t>
              </a:r>
            </a:p>
          </p:txBody>
        </p:sp>
        <p:grpSp>
          <p:nvGrpSpPr>
            <p:cNvPr id="9" name="Gruppo 58"/>
            <p:cNvGrpSpPr>
              <a:grpSpLocks/>
            </p:cNvGrpSpPr>
            <p:nvPr/>
          </p:nvGrpSpPr>
          <p:grpSpPr bwMode="auto">
            <a:xfrm>
              <a:off x="4097336" y="2122488"/>
              <a:ext cx="2992436" cy="3735388"/>
              <a:chOff x="4097336" y="2122488"/>
              <a:chExt cx="2992436" cy="3735388"/>
            </a:xfrm>
          </p:grpSpPr>
          <p:grpSp>
            <p:nvGrpSpPr>
              <p:cNvPr id="10" name="Group 64"/>
              <p:cNvGrpSpPr>
                <a:grpSpLocks/>
              </p:cNvGrpSpPr>
              <p:nvPr/>
            </p:nvGrpSpPr>
            <p:grpSpPr bwMode="auto">
              <a:xfrm>
                <a:off x="4097336" y="2122488"/>
                <a:ext cx="2992436" cy="3735388"/>
                <a:chOff x="2688" y="1535"/>
                <a:chExt cx="1885" cy="2353"/>
              </a:xfrm>
            </p:grpSpPr>
            <p:sp>
              <p:nvSpPr>
                <p:cNvPr id="1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2836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2837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2838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2839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2840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2841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2842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2843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2855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26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4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2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4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6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7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27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888" y="153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29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5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6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8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9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74" y="2647"/>
                  <a:ext cx="375" cy="52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>
                      <a:solidFill>
                        <a:srgbClr val="3333FF"/>
                      </a:solidFill>
                    </a:rPr>
                    <a:t>A</a:t>
                  </a:r>
                  <a:endParaRPr lang="it-IT" sz="36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1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41" y="2566"/>
                  <a:ext cx="307" cy="29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2400" b="1" dirty="0">
                      <a:solidFill>
                        <a:srgbClr val="3333FF"/>
                      </a:solidFill>
                    </a:rPr>
                    <a:t>3</a:t>
                  </a:r>
                  <a:endParaRPr lang="it-IT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2" name="Rectangle 47"/>
                <p:cNvSpPr>
                  <a:spLocks noChangeArrowheads="1"/>
                </p:cNvSpPr>
                <p:nvPr/>
              </p:nvSpPr>
              <p:spPr bwMode="auto">
                <a:xfrm>
                  <a:off x="2694" y="2508"/>
                  <a:ext cx="383" cy="23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</p:spPr>
              <p:txBody>
                <a:bodyPr wrap="squar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888" y="2504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888" y="2696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176" y="1612"/>
                  <a:ext cx="397" cy="252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2000" b="1">
                      <a:solidFill>
                        <a:srgbClr val="3333FF"/>
                      </a:solidFill>
                    </a:rPr>
                    <a:t>B</a:t>
                  </a:r>
                  <a:endParaRPr lang="it-IT" sz="1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888" y="172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1" name="Text Box 55"/>
              <p:cNvSpPr txBox="1">
                <a:spLocks noChangeArrowheads="1"/>
              </p:cNvSpPr>
              <p:nvPr/>
            </p:nvSpPr>
            <p:spPr bwMode="auto">
              <a:xfrm>
                <a:off x="6451600" y="2868613"/>
                <a:ext cx="630238" cy="400050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2000" b="1" dirty="0">
                    <a:solidFill>
                      <a:srgbClr val="3333FF"/>
                    </a:solidFill>
                  </a:rPr>
                  <a:t>C</a:t>
                </a:r>
                <a:endParaRPr lang="it-IT" sz="1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" name="Text Box 32"/>
              <p:cNvSpPr txBox="1">
                <a:spLocks noChangeArrowheads="1"/>
              </p:cNvSpPr>
              <p:nvPr/>
            </p:nvSpPr>
            <p:spPr bwMode="auto">
              <a:xfrm>
                <a:off x="6000760" y="27133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  <p:sp>
            <p:nvSpPr>
              <p:cNvPr id="13" name="Text Box 56"/>
              <p:cNvSpPr txBox="1">
                <a:spLocks noChangeArrowheads="1"/>
              </p:cNvSpPr>
              <p:nvPr/>
            </p:nvSpPr>
            <p:spPr bwMode="auto">
              <a:xfrm>
                <a:off x="6000760" y="30181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</p:grpSp>
      </p:grp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4935538" y="2271683"/>
            <a:ext cx="9906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3333FF"/>
                </a:solidFill>
              </a:rPr>
              <a:t>2839</a:t>
            </a:r>
            <a:endParaRPr lang="it-IT" sz="14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1553503" y="3800475"/>
            <a:ext cx="16786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B = &amp;A;</a:t>
            </a:r>
          </a:p>
          <a:p>
            <a:endParaRPr lang="it-IT" sz="800" b="1">
              <a:solidFill>
                <a:srgbClr val="3333FF"/>
              </a:solidFill>
            </a:endParaRP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1553503" y="4435475"/>
            <a:ext cx="19052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C = B+2; </a:t>
            </a:r>
          </a:p>
          <a:p>
            <a:endParaRPr lang="it-IT" sz="800">
              <a:solidFill>
                <a:schemeClr val="hlink"/>
              </a:solidFill>
            </a:endParaRP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4940300" y="2862263"/>
            <a:ext cx="9906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 dirty="0" smtClean="0">
                <a:solidFill>
                  <a:srgbClr val="3333FF"/>
                </a:solidFill>
              </a:rPr>
              <a:t>2843</a:t>
            </a:r>
            <a:endParaRPr lang="it-IT" sz="1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33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62" grpId="0" animBg="1" autoUpdateAnimBg="0"/>
      <p:bldP spid="63" grpId="0"/>
      <p:bldP spid="64" grpId="0"/>
      <p:bldP spid="65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10650</TotalTime>
  <Words>191</Words>
  <Application>Microsoft Office PowerPoint</Application>
  <PresentationFormat>Presentazione su schermo (4:3)</PresentationFormat>
  <Paragraphs>84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Calibri</vt:lpstr>
      <vt:lpstr>Gill Sans MT</vt:lpstr>
      <vt:lpstr>Monotype Sorts</vt:lpstr>
      <vt:lpstr>Tahoma</vt:lpstr>
      <vt:lpstr>Wingdings</vt:lpstr>
      <vt:lpstr>Wingdings 2</vt:lpstr>
      <vt:lpstr>Solstizio</vt:lpstr>
      <vt:lpstr>Programmazione e Laboratorio di Programmazione</vt:lpstr>
      <vt:lpstr>Aritmetica dei puntatori </vt:lpstr>
      <vt:lpstr>Aritmetica dei puntatori</vt:lpstr>
      <vt:lpstr>Aritmetica dei puntatori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974</cp:revision>
  <dcterms:created xsi:type="dcterms:W3CDTF">2007-12-10T14:15:35Z</dcterms:created>
  <dcterms:modified xsi:type="dcterms:W3CDTF">2016-10-19T13:31:05Z</dcterms:modified>
</cp:coreProperties>
</file>