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8"/>
  </p:notesMasterIdLst>
  <p:handoutMasterIdLst>
    <p:handoutMasterId r:id="rId19"/>
  </p:handoutMasterIdLst>
  <p:sldIdLst>
    <p:sldId id="256" r:id="rId2"/>
    <p:sldId id="398" r:id="rId3"/>
    <p:sldId id="407" r:id="rId4"/>
    <p:sldId id="405" r:id="rId5"/>
    <p:sldId id="383" r:id="rId6"/>
    <p:sldId id="400" r:id="rId7"/>
    <p:sldId id="408" r:id="rId8"/>
    <p:sldId id="410" r:id="rId9"/>
    <p:sldId id="381" r:id="rId10"/>
    <p:sldId id="415" r:id="rId11"/>
    <p:sldId id="411" r:id="rId12"/>
    <p:sldId id="416" r:id="rId13"/>
    <p:sldId id="412" r:id="rId14"/>
    <p:sldId id="418" r:id="rId15"/>
    <p:sldId id="413" r:id="rId16"/>
    <p:sldId id="414" r:id="rId17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7" autoAdjust="0"/>
    <p:restoredTop sz="96965" autoAdjust="0"/>
  </p:normalViewPr>
  <p:slideViewPr>
    <p:cSldViewPr>
      <p:cViewPr varScale="1">
        <p:scale>
          <a:sx n="67" d="100"/>
          <a:sy n="67" d="100"/>
        </p:scale>
        <p:origin x="81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17/11/2016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17/11/2016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i vettori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i vettori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i vettori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i vettori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i vettori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Martino</a:t>
            </a:r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284455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dirty="0" smtClean="0"/>
              <a:t>Lezione VIII</a:t>
            </a:r>
          </a:p>
          <a:p>
            <a:r>
              <a:rPr lang="it-IT" dirty="0" smtClean="0"/>
              <a:t>I vettori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771800" y="6305550"/>
            <a:ext cx="5157786" cy="476250"/>
          </a:xfrm>
        </p:spPr>
        <p:txBody>
          <a:bodyPr/>
          <a:lstStyle/>
          <a:p>
            <a:r>
              <a:rPr lang="it-IT" dirty="0" smtClean="0"/>
              <a:t>Programmazione e Laboratorio di Programmazione: </a:t>
            </a:r>
            <a:r>
              <a:rPr lang="it-IT" dirty="0"/>
              <a:t>I</a:t>
            </a:r>
            <a:r>
              <a:rPr lang="it-IT" dirty="0" smtClean="0"/>
              <a:t> vettori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I/O di vettori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284091"/>
            <a:ext cx="4554276" cy="476250"/>
          </a:xfrm>
        </p:spPr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5106395" y="1643050"/>
            <a:ext cx="2362589" cy="108966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Start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	Nome:	</a:t>
            </a:r>
            <a:r>
              <a:rPr lang="it-IT" sz="1400" b="1" smtClean="0"/>
              <a:t>AcqVett</a:t>
            </a:r>
            <a:endParaRPr lang="it-IT" sz="1400" b="1"/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	Variabili:	</a:t>
            </a:r>
            <a:r>
              <a:rPr lang="it-IT" sz="1400" b="1" smtClean="0"/>
              <a:t>int index, 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 smtClean="0"/>
              <a:t>		int vett[</a:t>
            </a:r>
            <a:r>
              <a:rPr lang="it-IT" sz="1600" b="1" cap="small" smtClean="0">
                <a:latin typeface="Script MT Bold" pitchFamily="66" charset="0"/>
              </a:rPr>
              <a:t>K</a:t>
            </a:r>
            <a:r>
              <a:rPr lang="it-IT" sz="1400" b="1" smtClean="0"/>
              <a:t>]</a:t>
            </a:r>
            <a:endParaRPr lang="en-GB" sz="1400" b="1"/>
          </a:p>
        </p:txBody>
      </p:sp>
      <p:grpSp>
        <p:nvGrpSpPr>
          <p:cNvPr id="5" name="Gruppo 35"/>
          <p:cNvGrpSpPr/>
          <p:nvPr/>
        </p:nvGrpSpPr>
        <p:grpSpPr>
          <a:xfrm>
            <a:off x="5783599" y="2732710"/>
            <a:ext cx="1014893" cy="745205"/>
            <a:chOff x="4783467" y="3469613"/>
            <a:chExt cx="1014893" cy="745205"/>
          </a:xfrm>
        </p:grpSpPr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4783467" y="3907041"/>
              <a:ext cx="1014893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index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0</a:t>
              </a:r>
              <a:endParaRPr lang="it-IT" sz="1400" b="1"/>
            </a:p>
          </p:txBody>
        </p:sp>
        <p:cxnSp>
          <p:nvCxnSpPr>
            <p:cNvPr id="15" name="AutoShape 11"/>
            <p:cNvCxnSpPr>
              <a:cxnSpLocks noChangeShapeType="1"/>
              <a:stCxn id="8" idx="2"/>
              <a:endCxn id="10" idx="0"/>
            </p:cNvCxnSpPr>
            <p:nvPr/>
          </p:nvCxnSpPr>
          <p:spPr bwMode="auto">
            <a:xfrm rot="16200000" flipH="1">
              <a:off x="5070522" y="3686649"/>
              <a:ext cx="437428" cy="335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6" name="Gruppo 38"/>
          <p:cNvGrpSpPr/>
          <p:nvPr/>
        </p:nvGrpSpPr>
        <p:grpSpPr>
          <a:xfrm>
            <a:off x="5277590" y="3477916"/>
            <a:ext cx="2016045" cy="1353084"/>
            <a:chOff x="4277458" y="4114781"/>
            <a:chExt cx="2016045" cy="1353084"/>
          </a:xfrm>
        </p:grpSpPr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4277458" y="4795340"/>
              <a:ext cx="2016045" cy="672525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index </a:t>
              </a:r>
              <a:r>
                <a:rPr lang="it-IT" sz="1400" b="1"/>
                <a:t>&lt; </a:t>
              </a:r>
              <a:r>
                <a:rPr lang="it-IT" sz="1600" b="1" cap="small" smtClean="0">
                  <a:latin typeface="Script MT Bold" pitchFamily="66" charset="0"/>
                </a:rPr>
                <a:t>K</a:t>
              </a:r>
              <a:endParaRPr lang="en-GB" sz="1400" b="1"/>
            </a:p>
          </p:txBody>
        </p:sp>
        <p:sp>
          <p:nvSpPr>
            <p:cNvPr id="16" name="AutoShape 12"/>
            <p:cNvSpPr>
              <a:spLocks noChangeArrowheads="1"/>
            </p:cNvSpPr>
            <p:nvPr/>
          </p:nvSpPr>
          <p:spPr bwMode="auto">
            <a:xfrm>
              <a:off x="5212095" y="4500570"/>
              <a:ext cx="152400" cy="152400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cxnSp>
          <p:nvCxnSpPr>
            <p:cNvPr id="17" name="AutoShape 13"/>
            <p:cNvCxnSpPr>
              <a:cxnSpLocks noChangeShapeType="1"/>
              <a:stCxn id="10" idx="2"/>
              <a:endCxn id="16" idx="0"/>
            </p:cNvCxnSpPr>
            <p:nvPr/>
          </p:nvCxnSpPr>
          <p:spPr bwMode="auto">
            <a:xfrm rot="5400000">
              <a:off x="5096710" y="4306366"/>
              <a:ext cx="385790" cy="261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8" name="AutoShape 14"/>
            <p:cNvCxnSpPr>
              <a:cxnSpLocks noChangeShapeType="1"/>
              <a:stCxn id="16" idx="4"/>
              <a:endCxn id="11" idx="0"/>
            </p:cNvCxnSpPr>
            <p:nvPr/>
          </p:nvCxnSpPr>
          <p:spPr bwMode="auto">
            <a:xfrm rot="5400000">
              <a:off x="5215703" y="4722748"/>
              <a:ext cx="142370" cy="281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9" name="Gruppo 42"/>
          <p:cNvGrpSpPr/>
          <p:nvPr/>
        </p:nvGrpSpPr>
        <p:grpSpPr>
          <a:xfrm>
            <a:off x="7055549" y="4158981"/>
            <a:ext cx="1088351" cy="501491"/>
            <a:chOff x="6055417" y="4795846"/>
            <a:chExt cx="1088351" cy="501491"/>
          </a:xfrm>
        </p:grpSpPr>
        <p:cxnSp>
          <p:nvCxnSpPr>
            <p:cNvPr id="19" name="AutoShape 15"/>
            <p:cNvCxnSpPr>
              <a:cxnSpLocks noChangeShapeType="1"/>
              <a:stCxn id="11" idx="3"/>
              <a:endCxn id="20" idx="1"/>
            </p:cNvCxnSpPr>
            <p:nvPr/>
          </p:nvCxnSpPr>
          <p:spPr bwMode="auto">
            <a:xfrm flipV="1">
              <a:off x="6293503" y="5126681"/>
              <a:ext cx="313690" cy="492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" name="AutoShape 16"/>
            <p:cNvSpPr>
              <a:spLocks noChangeArrowheads="1"/>
            </p:cNvSpPr>
            <p:nvPr/>
          </p:nvSpPr>
          <p:spPr bwMode="auto">
            <a:xfrm>
              <a:off x="6607193" y="4956024"/>
              <a:ext cx="536575" cy="341313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6055417" y="4795846"/>
              <a:ext cx="5588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smtClean="0"/>
                <a:t>false</a:t>
              </a:r>
              <a:endParaRPr lang="en-GB" sz="1400" b="1"/>
            </a:p>
          </p:txBody>
        </p:sp>
      </p:grpSp>
      <p:grpSp>
        <p:nvGrpSpPr>
          <p:cNvPr id="12" name="Gruppo 41"/>
          <p:cNvGrpSpPr/>
          <p:nvPr/>
        </p:nvGrpSpPr>
        <p:grpSpPr>
          <a:xfrm>
            <a:off x="3181556" y="3939906"/>
            <a:ext cx="3030671" cy="1060730"/>
            <a:chOff x="2181424" y="4576771"/>
            <a:chExt cx="3030671" cy="1060730"/>
          </a:xfrm>
        </p:grpSpPr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>
              <a:off x="2181424" y="4978507"/>
              <a:ext cx="1572611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index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index+1</a:t>
              </a:r>
              <a:endParaRPr lang="en-GB" sz="1400" b="1"/>
            </a:p>
          </p:txBody>
        </p:sp>
        <p:cxnSp>
          <p:nvCxnSpPr>
            <p:cNvPr id="23" name="AutoShape 19"/>
            <p:cNvCxnSpPr>
              <a:cxnSpLocks noChangeShapeType="1"/>
              <a:stCxn id="13" idx="0"/>
              <a:endCxn id="16" idx="2"/>
            </p:cNvCxnSpPr>
            <p:nvPr/>
          </p:nvCxnSpPr>
          <p:spPr bwMode="auto">
            <a:xfrm rot="5400000" flipH="1" flipV="1">
              <a:off x="3889044" y="3655457"/>
              <a:ext cx="401737" cy="224436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1" name="AutoShape 15"/>
            <p:cNvCxnSpPr>
              <a:cxnSpLocks noChangeShapeType="1"/>
              <a:stCxn id="29" idx="0"/>
              <a:endCxn id="13" idx="2"/>
            </p:cNvCxnSpPr>
            <p:nvPr/>
          </p:nvCxnSpPr>
          <p:spPr bwMode="auto">
            <a:xfrm rot="5400000" flipH="1" flipV="1">
              <a:off x="2790580" y="5460351"/>
              <a:ext cx="351217" cy="308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1" name="Gruppo 37"/>
          <p:cNvGrpSpPr/>
          <p:nvPr/>
        </p:nvGrpSpPr>
        <p:grpSpPr>
          <a:xfrm>
            <a:off x="1066800" y="1214422"/>
            <a:ext cx="6705600" cy="1637710"/>
            <a:chOff x="1066800" y="2378889"/>
            <a:chExt cx="6705600" cy="1637710"/>
          </a:xfrm>
        </p:grpSpPr>
        <p:sp>
          <p:nvSpPr>
            <p:cNvPr id="7" name="Text Box 25"/>
            <p:cNvSpPr txBox="1">
              <a:spLocks noChangeArrowheads="1"/>
            </p:cNvSpPr>
            <p:nvPr/>
          </p:nvSpPr>
          <p:spPr bwMode="auto">
            <a:xfrm>
              <a:off x="1066800" y="2378889"/>
              <a:ext cx="6705600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I diagrammi di flusso:</a:t>
              </a:r>
            </a:p>
          </p:txBody>
        </p:sp>
        <p:sp>
          <p:nvSpPr>
            <p:cNvPr id="37" name="CasellaDiTesto 36"/>
            <p:cNvSpPr txBox="1"/>
            <p:nvPr/>
          </p:nvSpPr>
          <p:spPr>
            <a:xfrm>
              <a:off x="2285984" y="3093269"/>
              <a:ext cx="2071702" cy="923330"/>
            </a:xfrm>
            <a:prstGeom prst="rect">
              <a:avLst/>
            </a:prstGeom>
            <a:solidFill>
              <a:srgbClr val="3333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smtClean="0">
                  <a:solidFill>
                    <a:schemeClr val="bg1"/>
                  </a:solidFill>
                </a:rPr>
                <a:t>Restituzione del contenuto di un vettore di </a:t>
              </a:r>
              <a:r>
                <a:rPr lang="it-IT" b="1" cap="small" smtClean="0">
                  <a:solidFill>
                    <a:schemeClr val="bg1"/>
                  </a:solidFill>
                  <a:latin typeface="Script MT Bold" pitchFamily="66" charset="0"/>
                </a:rPr>
                <a:t>K</a:t>
              </a:r>
              <a:r>
                <a:rPr lang="it-IT" smtClean="0">
                  <a:solidFill>
                    <a:schemeClr val="bg1"/>
                  </a:solidFill>
                </a:rPr>
                <a:t> interi</a:t>
              </a:r>
              <a:endParaRPr lang="it-IT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Gruppo 34"/>
          <p:cNvGrpSpPr/>
          <p:nvPr/>
        </p:nvGrpSpPr>
        <p:grpSpPr>
          <a:xfrm>
            <a:off x="3357554" y="4808881"/>
            <a:ext cx="2928059" cy="573946"/>
            <a:chOff x="3357554" y="4808881"/>
            <a:chExt cx="2928059" cy="573946"/>
          </a:xfrm>
        </p:grpSpPr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5500694" y="4808881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  <p:cxnSp>
          <p:nvCxnSpPr>
            <p:cNvPr id="34" name="AutoShape 19"/>
            <p:cNvCxnSpPr>
              <a:cxnSpLocks noChangeShapeType="1"/>
              <a:stCxn id="11" idx="2"/>
              <a:endCxn id="29" idx="1"/>
            </p:cNvCxnSpPr>
            <p:nvPr/>
          </p:nvCxnSpPr>
          <p:spPr bwMode="auto">
            <a:xfrm rot="5400000">
              <a:off x="5248442" y="4154561"/>
              <a:ext cx="360732" cy="171361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29" name="AutoShape 8"/>
            <p:cNvSpPr>
              <a:spLocks noChangeArrowheads="1"/>
            </p:cNvSpPr>
            <p:nvPr/>
          </p:nvSpPr>
          <p:spPr bwMode="auto">
            <a:xfrm flipH="1">
              <a:off x="3357554" y="5000636"/>
              <a:ext cx="1214448" cy="382191"/>
            </a:xfrm>
            <a:prstGeom prst="flowChartPunchedCard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it-IT" sz="1400" b="1" smtClean="0"/>
                <a:t>vett[index]</a:t>
              </a:r>
              <a:endParaRPr lang="en-GB" sz="14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I/O di vettori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560221" y="1643050"/>
            <a:ext cx="6395725" cy="460638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it-IT" sz="1600" b="1" dirty="0" smtClean="0"/>
              <a:t>// sorgente: </a:t>
            </a:r>
            <a:r>
              <a:rPr lang="it-IT" sz="1600" b="1" dirty="0"/>
              <a:t> </a:t>
            </a:r>
            <a:r>
              <a:rPr lang="it-IT" sz="1600" b="1" dirty="0" err="1" smtClean="0"/>
              <a:t>VettIOInd.c</a:t>
            </a:r>
            <a:endParaRPr lang="it-IT" sz="1600" b="1" dirty="0" smtClean="0"/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/>
              <a:t>// programma che illustra le </a:t>
            </a:r>
            <a:r>
              <a:rPr lang="it-IT" sz="1600" b="1" dirty="0" err="1" smtClean="0"/>
              <a:t>modalita'</a:t>
            </a:r>
            <a:r>
              <a:rPr lang="it-IT" sz="1600" b="1" dirty="0" smtClean="0"/>
              <a:t> di acquisizione</a:t>
            </a:r>
          </a:p>
          <a:p>
            <a:pPr>
              <a:lnSpc>
                <a:spcPts val="1600"/>
              </a:lnSpc>
            </a:pPr>
            <a:r>
              <a:rPr lang="it-IT" sz="1600" b="1" dirty="0" smtClean="0"/>
              <a:t>// e di restituzione del contenuto di un vettore di</a:t>
            </a:r>
          </a:p>
          <a:p>
            <a:pPr>
              <a:lnSpc>
                <a:spcPts val="1600"/>
              </a:lnSpc>
            </a:pPr>
            <a:r>
              <a:rPr lang="it-IT" sz="1600" b="1" dirty="0" smtClean="0"/>
              <a:t>// interi </a:t>
            </a:r>
            <a:r>
              <a:rPr lang="it-IT" sz="1600" b="1" dirty="0" smtClean="0">
                <a:solidFill>
                  <a:srgbClr val="FF0000"/>
                </a:solidFill>
              </a:rPr>
              <a:t>utilizzando l'indirizzo dei suoi elementi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/>
              <a:t>// direttive per il preprocessore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#include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stdio.h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FF0000"/>
                </a:solidFill>
              </a:rPr>
              <a:t>#</a:t>
            </a:r>
            <a:r>
              <a:rPr lang="it-IT" sz="1600" b="1" dirty="0" err="1" smtClean="0">
                <a:solidFill>
                  <a:srgbClr val="FF0000"/>
                </a:solidFill>
              </a:rPr>
              <a:t>define</a:t>
            </a:r>
            <a:r>
              <a:rPr lang="it-IT" sz="1600" b="1" dirty="0" smtClean="0">
                <a:solidFill>
                  <a:srgbClr val="FF0000"/>
                </a:solidFill>
              </a:rPr>
              <a:t> DIM_VETT 5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/>
              <a:t>// funzione per l'acquisizione del contenuto di un vettore di interi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err="1" smtClean="0">
                <a:solidFill>
                  <a:srgbClr val="3333FF"/>
                </a:solidFill>
              </a:rPr>
              <a:t>void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AcqVettInt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FF0000"/>
                </a:solidFill>
              </a:rPr>
              <a:t>int</a:t>
            </a:r>
            <a:r>
              <a:rPr lang="it-IT" sz="1600" b="1" dirty="0" smtClean="0">
                <a:solidFill>
                  <a:srgbClr val="FF0000"/>
                </a:solidFill>
              </a:rPr>
              <a:t> *</a:t>
            </a:r>
            <a:r>
              <a:rPr lang="it-IT" sz="1600" b="1" dirty="0" err="1" smtClean="0">
                <a:solidFill>
                  <a:srgbClr val="FF0000"/>
                </a:solidFill>
              </a:rPr>
              <a:t>Vett</a:t>
            </a:r>
            <a:r>
              <a:rPr lang="it-IT" sz="1600" b="1" dirty="0" smtClean="0">
                <a:solidFill>
                  <a:srgbClr val="3333FF"/>
                </a:solidFill>
              </a:rPr>
              <a:t>, 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dim</a:t>
            </a:r>
            <a:r>
              <a:rPr lang="it-IT" sz="1600" b="1" dirty="0" smtClean="0">
                <a:solidFill>
                  <a:srgbClr val="3333FF"/>
                </a:solidFill>
              </a:rPr>
              <a:t>)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{</a:t>
            </a:r>
          </a:p>
          <a:p>
            <a:pPr>
              <a:lnSpc>
                <a:spcPts val="1600"/>
              </a:lnSpc>
            </a:pPr>
            <a:r>
              <a:rPr lang="it-IT" sz="1600" b="1" dirty="0" smtClean="0"/>
              <a:t>  // definizione della variabile per la scansione del vettore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/>
              <a:t>  // scansione del vettore e acquisizione del suo contenuto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for (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 = 0;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 &lt; </a:t>
            </a:r>
            <a:r>
              <a:rPr lang="it-IT" sz="1600" b="1" dirty="0" err="1" smtClean="0">
                <a:solidFill>
                  <a:srgbClr val="3333FF"/>
                </a:solidFill>
              </a:rPr>
              <a:t>dim</a:t>
            </a:r>
            <a:r>
              <a:rPr lang="it-IT" sz="1600" b="1" dirty="0" smtClean="0">
                <a:solidFill>
                  <a:srgbClr val="3333FF"/>
                </a:solidFill>
              </a:rPr>
              <a:t>;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++)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  {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  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</a:t>
            </a:r>
            <a:r>
              <a:rPr lang="it-IT" sz="1600" b="1" dirty="0" err="1" smtClean="0">
                <a:solidFill>
                  <a:srgbClr val="3333FF"/>
                </a:solidFill>
              </a:rPr>
              <a:t>nVett</a:t>
            </a:r>
            <a:r>
              <a:rPr lang="it-IT" sz="1600" b="1" dirty="0" smtClean="0">
                <a:solidFill>
                  <a:srgbClr val="3333FF"/>
                </a:solidFill>
              </a:rPr>
              <a:t>[%d]? ",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  </a:t>
            </a:r>
            <a:r>
              <a:rPr lang="it-IT" sz="1600" b="1" dirty="0" err="1" smtClean="0">
                <a:solidFill>
                  <a:srgbClr val="3333FF"/>
                </a:solidFill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</a:rPr>
              <a:t>("%d", </a:t>
            </a:r>
            <a:r>
              <a:rPr lang="it-IT" sz="1600" b="1" dirty="0" err="1" smtClean="0">
                <a:solidFill>
                  <a:srgbClr val="FF0000"/>
                </a:solidFill>
              </a:rPr>
              <a:t>Vett+pos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  };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};</a:t>
            </a:r>
          </a:p>
        </p:txBody>
      </p:sp>
      <p:sp>
        <p:nvSpPr>
          <p:cNvPr id="9" name="Text Box 25"/>
          <p:cNvSpPr txBox="1">
            <a:spLocks noChangeArrowheads="1"/>
          </p:cNvSpPr>
          <p:nvPr/>
        </p:nvSpPr>
        <p:spPr bwMode="auto">
          <a:xfrm>
            <a:off x="1066800" y="1000108"/>
            <a:ext cx="67056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Il codice: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I/O di vettori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758532" y="1000108"/>
            <a:ext cx="6492611" cy="519629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lang="it-IT" sz="1600" b="1" dirty="0" smtClean="0"/>
              <a:t>// funzione per la restituzione del contenuto di un vettore di interi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err="1" smtClean="0">
                <a:solidFill>
                  <a:srgbClr val="3333FF"/>
                </a:solidFill>
              </a:rPr>
              <a:t>void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ResVettInt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FF0000"/>
                </a:solidFill>
              </a:rPr>
              <a:t>int</a:t>
            </a:r>
            <a:r>
              <a:rPr lang="it-IT" sz="1600" b="1" dirty="0" smtClean="0">
                <a:solidFill>
                  <a:srgbClr val="FF0000"/>
                </a:solidFill>
              </a:rPr>
              <a:t> *</a:t>
            </a:r>
            <a:r>
              <a:rPr lang="it-IT" sz="1600" b="1" dirty="0" err="1" smtClean="0">
                <a:solidFill>
                  <a:srgbClr val="FF0000"/>
                </a:solidFill>
              </a:rPr>
              <a:t>Vett</a:t>
            </a:r>
            <a:r>
              <a:rPr lang="it-IT" sz="1600" b="1" dirty="0" smtClean="0">
                <a:solidFill>
                  <a:srgbClr val="3333FF"/>
                </a:solidFill>
              </a:rPr>
              <a:t>, 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dim</a:t>
            </a:r>
            <a:r>
              <a:rPr lang="it-IT" sz="1600" b="1" dirty="0" smtClean="0">
                <a:solidFill>
                  <a:srgbClr val="3333FF"/>
                </a:solidFill>
              </a:rPr>
              <a:t>)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{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smtClean="0"/>
              <a:t>// definizione della variabile per la scansione del vettore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smtClean="0"/>
              <a:t>// scansione del vettore e restituzione del suo contenuto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for (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 = 0;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 &lt; </a:t>
            </a:r>
            <a:r>
              <a:rPr lang="it-IT" sz="1600" b="1" dirty="0" err="1" smtClean="0">
                <a:solidFill>
                  <a:srgbClr val="3333FF"/>
                </a:solidFill>
              </a:rPr>
              <a:t>dim</a:t>
            </a:r>
            <a:r>
              <a:rPr lang="it-IT" sz="1600" b="1" dirty="0" smtClean="0">
                <a:solidFill>
                  <a:srgbClr val="3333FF"/>
                </a:solidFill>
              </a:rPr>
              <a:t>;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++)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  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</a:t>
            </a:r>
            <a:r>
              <a:rPr lang="it-IT" sz="1600" b="1" dirty="0" err="1" smtClean="0">
                <a:solidFill>
                  <a:srgbClr val="3333FF"/>
                </a:solidFill>
              </a:rPr>
              <a:t>nVett</a:t>
            </a:r>
            <a:r>
              <a:rPr lang="it-IT" sz="1600" b="1" dirty="0" smtClean="0">
                <a:solidFill>
                  <a:srgbClr val="3333FF"/>
                </a:solidFill>
              </a:rPr>
              <a:t>[%d]: %d",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, </a:t>
            </a:r>
            <a:r>
              <a:rPr lang="it-IT" sz="1600" b="1" dirty="0" smtClean="0">
                <a:solidFill>
                  <a:srgbClr val="FF0000"/>
                </a:solidFill>
              </a:rPr>
              <a:t>*(</a:t>
            </a:r>
            <a:r>
              <a:rPr lang="it-IT" sz="1600" b="1" dirty="0" err="1" smtClean="0">
                <a:solidFill>
                  <a:srgbClr val="FF0000"/>
                </a:solidFill>
              </a:rPr>
              <a:t>Vett+pos</a:t>
            </a:r>
            <a:r>
              <a:rPr lang="it-IT" sz="1600" b="1" dirty="0" smtClean="0">
                <a:solidFill>
                  <a:srgbClr val="FF0000"/>
                </a:solidFill>
              </a:rPr>
              <a:t>)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};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/>
              <a:t>// Chiamante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main</a:t>
            </a:r>
            <a:r>
              <a:rPr lang="it-IT" sz="1600" b="1" dirty="0" smtClean="0">
                <a:solidFill>
                  <a:srgbClr val="3333FF"/>
                </a:solidFill>
              </a:rPr>
              <a:t>()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{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smtClean="0"/>
              <a:t>// definizione di un vettore di interi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prova[DIM_VETT];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smtClean="0"/>
              <a:t>// acquisizione del contenuto del vettore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err="1" smtClean="0">
                <a:solidFill>
                  <a:srgbClr val="3333FF"/>
                </a:solidFill>
              </a:rPr>
              <a:t>AcqVettInt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smtClean="0">
                <a:solidFill>
                  <a:srgbClr val="FF0000"/>
                </a:solidFill>
              </a:rPr>
              <a:t>prova</a:t>
            </a:r>
            <a:r>
              <a:rPr lang="it-IT" sz="1600" b="1" dirty="0" smtClean="0">
                <a:solidFill>
                  <a:srgbClr val="3333FF"/>
                </a:solidFill>
              </a:rPr>
              <a:t>, DIM_VETT);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smtClean="0"/>
              <a:t>// restituzione del contenuto del vettore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err="1" smtClean="0">
                <a:solidFill>
                  <a:srgbClr val="3333FF"/>
                </a:solidFill>
              </a:rPr>
              <a:t>ResVettInt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smtClean="0">
                <a:solidFill>
                  <a:srgbClr val="FF0000"/>
                </a:solidFill>
              </a:rPr>
              <a:t>prova</a:t>
            </a:r>
            <a:r>
              <a:rPr lang="it-IT" sz="1600" b="1" dirty="0" smtClean="0">
                <a:solidFill>
                  <a:srgbClr val="3333FF"/>
                </a:solidFill>
              </a:rPr>
              <a:t>, DIM_VETT);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err="1" smtClean="0">
                <a:solidFill>
                  <a:srgbClr val="3333FF"/>
                </a:solidFill>
              </a:rPr>
              <a:t>return</a:t>
            </a:r>
            <a:r>
              <a:rPr lang="it-IT" sz="1600" b="1" dirty="0" smtClean="0">
                <a:solidFill>
                  <a:srgbClr val="3333FF"/>
                </a:solidFill>
              </a:rPr>
              <a:t>(1);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185879"/>
            <a:ext cx="7929586" cy="615553"/>
          </a:xfrm>
        </p:spPr>
        <p:txBody>
          <a:bodyPr/>
          <a:lstStyle/>
          <a:p>
            <a:r>
              <a:rPr lang="it-IT" sz="3400" smtClean="0"/>
              <a:t>I/O di vettori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42976" y="1048392"/>
            <a:ext cx="7459368" cy="5232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Il codice: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705753" y="1643050"/>
            <a:ext cx="7223965" cy="464742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it-IT" sz="1600" b="1" dirty="0" smtClean="0"/>
              <a:t>// sorgente: </a:t>
            </a:r>
            <a:r>
              <a:rPr lang="it-IT" sz="1600" b="1" dirty="0" err="1" smtClean="0"/>
              <a:t>VettIONome.c</a:t>
            </a:r>
            <a:endParaRPr lang="it-IT" sz="1600" b="1" dirty="0" smtClean="0"/>
          </a:p>
          <a:p>
            <a:pPr>
              <a:spcBef>
                <a:spcPts val="600"/>
              </a:spcBef>
            </a:pPr>
            <a:r>
              <a:rPr lang="it-IT" sz="1600" b="1" dirty="0" smtClean="0"/>
              <a:t>// programma che illustra le </a:t>
            </a:r>
            <a:r>
              <a:rPr lang="it-IT" sz="1600" b="1" dirty="0" err="1" smtClean="0"/>
              <a:t>modalita'</a:t>
            </a:r>
            <a:r>
              <a:rPr lang="it-IT" sz="1600" b="1" dirty="0" smtClean="0"/>
              <a:t> di acquisizione e di restituzione del</a:t>
            </a:r>
          </a:p>
          <a:p>
            <a:r>
              <a:rPr lang="it-IT" sz="1600" b="1" dirty="0" smtClean="0"/>
              <a:t>// contenuto di un vettore di interi </a:t>
            </a:r>
            <a:r>
              <a:rPr lang="it-IT" sz="1600" b="1" dirty="0" smtClean="0">
                <a:solidFill>
                  <a:srgbClr val="FF0000"/>
                </a:solidFill>
              </a:rPr>
              <a:t>utilizzando il nome dei suoi elementi</a:t>
            </a:r>
          </a:p>
          <a:p>
            <a:pPr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...</a:t>
            </a:r>
          </a:p>
          <a:p>
            <a:pPr>
              <a:spcBef>
                <a:spcPts val="600"/>
              </a:spcBef>
            </a:pPr>
            <a:r>
              <a:rPr lang="it-IT" sz="1600" b="1" dirty="0" smtClean="0"/>
              <a:t>// funzione per l'acquisizione del contenuto di un vettore di interi</a:t>
            </a:r>
          </a:p>
          <a:p>
            <a:pPr>
              <a:spcBef>
                <a:spcPts val="600"/>
              </a:spcBef>
            </a:pPr>
            <a:r>
              <a:rPr lang="it-IT" sz="1600" b="1" dirty="0" err="1" smtClean="0">
                <a:solidFill>
                  <a:srgbClr val="3333FF"/>
                </a:solidFill>
              </a:rPr>
              <a:t>void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AcqVettInt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FF0000"/>
                </a:solidFill>
              </a:rPr>
              <a:t>int</a:t>
            </a:r>
            <a:r>
              <a:rPr lang="it-IT" sz="1600" b="1" dirty="0" smtClean="0">
                <a:solidFill>
                  <a:srgbClr val="FF0000"/>
                </a:solidFill>
              </a:rPr>
              <a:t> </a:t>
            </a:r>
            <a:r>
              <a:rPr lang="it-IT" sz="1600" b="1" dirty="0" err="1" smtClean="0">
                <a:solidFill>
                  <a:srgbClr val="FF0000"/>
                </a:solidFill>
              </a:rPr>
              <a:t>Vett</a:t>
            </a:r>
            <a:r>
              <a:rPr lang="it-IT" sz="1600" b="1" dirty="0" smtClean="0">
                <a:solidFill>
                  <a:srgbClr val="FF0000"/>
                </a:solidFill>
              </a:rPr>
              <a:t>[]</a:t>
            </a:r>
            <a:r>
              <a:rPr lang="it-IT" sz="1600" b="1" dirty="0" smtClean="0">
                <a:solidFill>
                  <a:srgbClr val="3333FF"/>
                </a:solidFill>
              </a:rPr>
              <a:t>, 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dim</a:t>
            </a:r>
            <a:r>
              <a:rPr lang="it-IT" sz="1600" b="1" dirty="0" smtClean="0">
                <a:solidFill>
                  <a:srgbClr val="3333FF"/>
                </a:solidFill>
              </a:rPr>
              <a:t>)</a:t>
            </a:r>
          </a:p>
          <a:p>
            <a:r>
              <a:rPr lang="it-IT" sz="1600" b="1" dirty="0" smtClean="0">
                <a:solidFill>
                  <a:srgbClr val="3333FF"/>
                </a:solidFill>
              </a:rPr>
              <a:t>  {</a:t>
            </a:r>
          </a:p>
          <a:p>
            <a:pPr>
              <a:spcBef>
                <a:spcPts val="600"/>
              </a:spcBef>
            </a:pPr>
            <a:r>
              <a:rPr lang="it-IT" sz="1600" b="1" dirty="0" smtClean="0"/>
              <a:t>  // definizione della variabile per la scansione del vettore</a:t>
            </a:r>
          </a:p>
          <a:p>
            <a:pPr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;</a:t>
            </a:r>
          </a:p>
          <a:p>
            <a:pPr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smtClean="0"/>
              <a:t>// scansione del vettore e acquisizione del suo contenuto</a:t>
            </a:r>
          </a:p>
          <a:p>
            <a:pPr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for (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 = 0;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 &lt; </a:t>
            </a:r>
            <a:r>
              <a:rPr lang="it-IT" sz="1600" b="1" dirty="0" err="1" smtClean="0">
                <a:solidFill>
                  <a:srgbClr val="3333FF"/>
                </a:solidFill>
              </a:rPr>
              <a:t>dim</a:t>
            </a:r>
            <a:r>
              <a:rPr lang="it-IT" sz="1600" b="1" dirty="0" smtClean="0">
                <a:solidFill>
                  <a:srgbClr val="3333FF"/>
                </a:solidFill>
              </a:rPr>
              <a:t>;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++)</a:t>
            </a:r>
          </a:p>
          <a:p>
            <a:r>
              <a:rPr lang="it-IT" sz="1600" b="1" dirty="0" smtClean="0">
                <a:solidFill>
                  <a:srgbClr val="3333FF"/>
                </a:solidFill>
              </a:rPr>
              <a:t>    {</a:t>
            </a:r>
          </a:p>
          <a:p>
            <a:r>
              <a:rPr lang="it-IT" sz="1600" b="1" dirty="0" smtClean="0">
                <a:solidFill>
                  <a:srgbClr val="3333FF"/>
                </a:solidFill>
              </a:rPr>
              <a:t>    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</a:t>
            </a:r>
            <a:r>
              <a:rPr lang="it-IT" sz="1600" b="1" dirty="0" err="1" smtClean="0">
                <a:solidFill>
                  <a:srgbClr val="3333FF"/>
                </a:solidFill>
              </a:rPr>
              <a:t>nVett</a:t>
            </a:r>
            <a:r>
              <a:rPr lang="it-IT" sz="1600" b="1" dirty="0" smtClean="0">
                <a:solidFill>
                  <a:srgbClr val="3333FF"/>
                </a:solidFill>
              </a:rPr>
              <a:t>[%d]? ",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</a:p>
          <a:p>
            <a:r>
              <a:rPr lang="it-IT" sz="1600" b="1" dirty="0" smtClean="0">
                <a:solidFill>
                  <a:srgbClr val="3333FF"/>
                </a:solidFill>
              </a:rPr>
              <a:t>    </a:t>
            </a:r>
            <a:r>
              <a:rPr lang="it-IT" sz="1600" b="1" dirty="0" err="1" smtClean="0">
                <a:solidFill>
                  <a:srgbClr val="3333FF"/>
                </a:solidFill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</a:rPr>
              <a:t>("%d", </a:t>
            </a:r>
            <a:r>
              <a:rPr lang="it-IT" sz="1600" b="1" dirty="0" smtClean="0">
                <a:solidFill>
                  <a:srgbClr val="FF0000"/>
                </a:solidFill>
              </a:rPr>
              <a:t>&amp;</a:t>
            </a:r>
            <a:r>
              <a:rPr lang="it-IT" sz="1600" b="1" dirty="0" err="1" smtClean="0">
                <a:solidFill>
                  <a:srgbClr val="FF0000"/>
                </a:solidFill>
              </a:rPr>
              <a:t>Vett</a:t>
            </a:r>
            <a:r>
              <a:rPr lang="it-IT" sz="1600" b="1" dirty="0" smtClean="0">
                <a:solidFill>
                  <a:srgbClr val="FF0000"/>
                </a:solidFill>
              </a:rPr>
              <a:t>[</a:t>
            </a:r>
            <a:r>
              <a:rPr lang="it-IT" sz="1600" b="1" dirty="0" err="1" smtClean="0">
                <a:solidFill>
                  <a:srgbClr val="FF0000"/>
                </a:solidFill>
              </a:rPr>
              <a:t>pos</a:t>
            </a:r>
            <a:r>
              <a:rPr lang="it-IT" sz="1600" b="1" dirty="0" smtClean="0">
                <a:solidFill>
                  <a:srgbClr val="FF0000"/>
                </a:solidFill>
              </a:rPr>
              <a:t>]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</a:p>
          <a:p>
            <a:r>
              <a:rPr lang="it-IT" sz="1600" b="1" dirty="0" smtClean="0">
                <a:solidFill>
                  <a:srgbClr val="3333FF"/>
                </a:solidFill>
              </a:rPr>
              <a:t>    };</a:t>
            </a:r>
          </a:p>
          <a:p>
            <a:r>
              <a:rPr lang="it-IT" sz="1600" b="1" dirty="0" smtClean="0">
                <a:solidFill>
                  <a:srgbClr val="3333FF"/>
                </a:solidFill>
              </a:rPr>
              <a:t>  };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185879"/>
            <a:ext cx="7929586" cy="615553"/>
          </a:xfrm>
        </p:spPr>
        <p:txBody>
          <a:bodyPr/>
          <a:lstStyle/>
          <a:p>
            <a:r>
              <a:rPr lang="it-IT" sz="3400" smtClean="0"/>
              <a:t>I/O di vettori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42976" y="1048392"/>
            <a:ext cx="7459368" cy="5232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Il codice: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865603" y="1709960"/>
            <a:ext cx="6492611" cy="366254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it-IT" sz="1600" b="1" dirty="0" smtClean="0"/>
              <a:t>// funzione per la restituzione del contenuto di un vettore di interi</a:t>
            </a:r>
          </a:p>
          <a:p>
            <a:pPr>
              <a:spcBef>
                <a:spcPts val="600"/>
              </a:spcBef>
            </a:pPr>
            <a:r>
              <a:rPr lang="it-IT" sz="1600" b="1" dirty="0" err="1" smtClean="0">
                <a:solidFill>
                  <a:srgbClr val="3333FF"/>
                </a:solidFill>
              </a:rPr>
              <a:t>void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ResVettInt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FF0000"/>
                </a:solidFill>
              </a:rPr>
              <a:t>int</a:t>
            </a:r>
            <a:r>
              <a:rPr lang="it-IT" sz="1600" b="1" dirty="0" smtClean="0">
                <a:solidFill>
                  <a:srgbClr val="FF0000"/>
                </a:solidFill>
              </a:rPr>
              <a:t> </a:t>
            </a:r>
            <a:r>
              <a:rPr lang="it-IT" sz="1600" b="1" dirty="0" err="1" smtClean="0">
                <a:solidFill>
                  <a:srgbClr val="FF0000"/>
                </a:solidFill>
              </a:rPr>
              <a:t>Vett</a:t>
            </a:r>
            <a:r>
              <a:rPr lang="it-IT" sz="1600" b="1" dirty="0" smtClean="0">
                <a:solidFill>
                  <a:srgbClr val="FF0000"/>
                </a:solidFill>
              </a:rPr>
              <a:t>[]</a:t>
            </a:r>
            <a:r>
              <a:rPr lang="it-IT" sz="1600" b="1" dirty="0" smtClean="0">
                <a:solidFill>
                  <a:srgbClr val="3333FF"/>
                </a:solidFill>
              </a:rPr>
              <a:t>, 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dim</a:t>
            </a:r>
            <a:r>
              <a:rPr lang="it-IT" sz="1600" b="1" dirty="0" smtClean="0">
                <a:solidFill>
                  <a:srgbClr val="3333FF"/>
                </a:solidFill>
              </a:rPr>
              <a:t>)</a:t>
            </a:r>
          </a:p>
          <a:p>
            <a:r>
              <a:rPr lang="it-IT" sz="1600" b="1" dirty="0" smtClean="0">
                <a:solidFill>
                  <a:srgbClr val="3333FF"/>
                </a:solidFill>
              </a:rPr>
              <a:t>  {</a:t>
            </a:r>
          </a:p>
          <a:p>
            <a:r>
              <a:rPr lang="it-IT" sz="1600" b="1" dirty="0" smtClean="0"/>
              <a:t>  // definizione della variabile per la scansione del vettore</a:t>
            </a:r>
          </a:p>
          <a:p>
            <a:pPr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;</a:t>
            </a:r>
          </a:p>
          <a:p>
            <a:pPr>
              <a:spcBef>
                <a:spcPts val="600"/>
              </a:spcBef>
            </a:pPr>
            <a:r>
              <a:rPr lang="it-IT" sz="1600" b="1" dirty="0" smtClean="0"/>
              <a:t>  // scansione del vettore e restituzione del suo contenuto</a:t>
            </a:r>
          </a:p>
          <a:p>
            <a:pPr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for (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 = 0;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 &lt; </a:t>
            </a:r>
            <a:r>
              <a:rPr lang="it-IT" sz="1600" b="1" dirty="0" err="1" smtClean="0">
                <a:solidFill>
                  <a:srgbClr val="3333FF"/>
                </a:solidFill>
              </a:rPr>
              <a:t>dim</a:t>
            </a:r>
            <a:r>
              <a:rPr lang="it-IT" sz="1600" b="1" dirty="0" smtClean="0">
                <a:solidFill>
                  <a:srgbClr val="3333FF"/>
                </a:solidFill>
              </a:rPr>
              <a:t>;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++)</a:t>
            </a:r>
          </a:p>
          <a:p>
            <a:r>
              <a:rPr lang="it-IT" sz="1600" b="1" dirty="0" smtClean="0">
                <a:solidFill>
                  <a:srgbClr val="3333FF"/>
                </a:solidFill>
              </a:rPr>
              <a:t>    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</a:t>
            </a:r>
            <a:r>
              <a:rPr lang="it-IT" sz="1600" b="1" dirty="0" err="1" smtClean="0">
                <a:solidFill>
                  <a:srgbClr val="3333FF"/>
                </a:solidFill>
              </a:rPr>
              <a:t>nVett</a:t>
            </a:r>
            <a:r>
              <a:rPr lang="it-IT" sz="1600" b="1" dirty="0" smtClean="0">
                <a:solidFill>
                  <a:srgbClr val="3333FF"/>
                </a:solidFill>
              </a:rPr>
              <a:t>[%d]: %d",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, </a:t>
            </a:r>
            <a:r>
              <a:rPr lang="it-IT" sz="1600" b="1" dirty="0" err="1" smtClean="0">
                <a:solidFill>
                  <a:srgbClr val="FF0000"/>
                </a:solidFill>
              </a:rPr>
              <a:t>Vett</a:t>
            </a:r>
            <a:r>
              <a:rPr lang="it-IT" sz="1600" b="1" dirty="0" smtClean="0">
                <a:solidFill>
                  <a:srgbClr val="FF0000"/>
                </a:solidFill>
              </a:rPr>
              <a:t>[</a:t>
            </a:r>
            <a:r>
              <a:rPr lang="it-IT" sz="1600" b="1" dirty="0" err="1" smtClean="0">
                <a:solidFill>
                  <a:srgbClr val="FF0000"/>
                </a:solidFill>
              </a:rPr>
              <a:t>pos</a:t>
            </a:r>
            <a:r>
              <a:rPr lang="it-IT" sz="1600" b="1" dirty="0" smtClean="0">
                <a:solidFill>
                  <a:srgbClr val="FF0000"/>
                </a:solidFill>
              </a:rPr>
              <a:t>]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</a:p>
          <a:p>
            <a:r>
              <a:rPr lang="it-IT" sz="1600" b="1" dirty="0" smtClean="0">
                <a:solidFill>
                  <a:srgbClr val="3333FF"/>
                </a:solidFill>
              </a:rPr>
              <a:t>  };</a:t>
            </a:r>
          </a:p>
          <a:p>
            <a:pPr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…</a:t>
            </a:r>
          </a:p>
          <a:p>
            <a:pPr>
              <a:spcBef>
                <a:spcPts val="600"/>
              </a:spcBef>
            </a:pPr>
            <a:r>
              <a:rPr lang="it-IT" sz="1600" b="1" dirty="0" smtClean="0"/>
              <a:t>// Chiamante</a:t>
            </a:r>
          </a:p>
          <a:p>
            <a:pPr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16656"/>
            <a:ext cx="7929586" cy="553998"/>
          </a:xfrm>
        </p:spPr>
        <p:txBody>
          <a:bodyPr/>
          <a:lstStyle/>
          <a:p>
            <a:r>
              <a:rPr lang="it-IT" sz="3000" smtClean="0"/>
              <a:t>Dimensionamento a run-time di un vettore</a:t>
            </a:r>
            <a:endParaRPr lang="it-IT" sz="30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1285852" y="955279"/>
            <a:ext cx="7572428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8925" indent="-288925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La dimensione di un vettore può essere definita a run time?</a:t>
            </a:r>
          </a:p>
          <a:p>
            <a:pPr marL="446088" lvl="1" eaLnBrk="0" hangingPunct="0">
              <a:lnSpc>
                <a:spcPts val="20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000" b="1" smtClean="0"/>
              <a:t>// definizione della variabile per la dimensione del vettore</a:t>
            </a:r>
          </a:p>
          <a:p>
            <a:pPr marL="446088" lvl="1" eaLnBrk="0" hangingPunct="0">
              <a:lnSpc>
                <a:spcPts val="20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000" b="1" smtClean="0">
                <a:solidFill>
                  <a:srgbClr val="3333FF"/>
                </a:solidFill>
              </a:rPr>
              <a:t>int dim;</a:t>
            </a:r>
          </a:p>
          <a:p>
            <a:pPr marL="446088" lvl="1" eaLnBrk="0" hangingPunct="0">
              <a:lnSpc>
                <a:spcPts val="20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000" b="1" smtClean="0"/>
              <a:t>// definizione di un vettore di dimensione nota a run-time</a:t>
            </a:r>
          </a:p>
          <a:p>
            <a:pPr marL="446088" lvl="1" eaLnBrk="0" hangingPunct="0">
              <a:lnSpc>
                <a:spcPts val="20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000" b="1" smtClean="0">
                <a:solidFill>
                  <a:srgbClr val="3333FF"/>
                </a:solidFill>
              </a:rPr>
              <a:t>int Vett [dim];</a:t>
            </a:r>
          </a:p>
          <a:p>
            <a:pPr marL="446088" lvl="1" eaLnBrk="0" hangingPunct="0">
              <a:lnSpc>
                <a:spcPts val="20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000" b="1" smtClean="0"/>
              <a:t>// acquisizione della dimesione di un vettore</a:t>
            </a:r>
          </a:p>
          <a:p>
            <a:pPr marL="446088" lvl="1" eaLnBrk="0" hangingPunct="0">
              <a:lnSpc>
                <a:spcPts val="20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000" b="1" smtClean="0">
                <a:solidFill>
                  <a:srgbClr val="3333FF"/>
                </a:solidFill>
              </a:rPr>
              <a:t>scanf(“%d”, &amp;dim);</a:t>
            </a:r>
          </a:p>
          <a:p>
            <a:pPr marL="288925" lvl="1" indent="-288925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Assolutamente no!!!!</a:t>
            </a:r>
          </a:p>
          <a:p>
            <a:pPr marL="446088" lvl="1" indent="-14288" eaLnBrk="0" hangingPunct="0">
              <a:spcBef>
                <a:spcPts val="6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smtClean="0">
                <a:solidFill>
                  <a:srgbClr val="FF0000"/>
                </a:solidFill>
              </a:rPr>
              <a:t>	</a:t>
            </a:r>
            <a:r>
              <a:rPr lang="it-IT" sz="2200" b="1" smtClean="0"/>
              <a:t>nella definizione di un array la sua dimensione deve essere specificata tramite una espressione costante</a:t>
            </a:r>
          </a:p>
          <a:p>
            <a:pPr marL="288925" lvl="1" indent="-288925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Conseguenza:</a:t>
            </a:r>
          </a:p>
          <a:p>
            <a:pPr marL="446088" lvl="1" indent="-14288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200" b="1" smtClean="0"/>
              <a:t>se le dimensioni dell’array cambiano il codice deve essere modificato e ricompilato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1538" y="-14176"/>
            <a:ext cx="7929586" cy="1015663"/>
          </a:xfrm>
        </p:spPr>
        <p:txBody>
          <a:bodyPr/>
          <a:lstStyle/>
          <a:p>
            <a:r>
              <a:rPr lang="it-IT" sz="3000" smtClean="0"/>
              <a:t>Dimensionamento a run-time di un vettore</a:t>
            </a:r>
            <a:endParaRPr lang="it-IT" sz="30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1285852" y="1571612"/>
            <a:ext cx="7572428" cy="1754326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0" lvl="1" algn="ctr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5400" b="1" smtClean="0">
                <a:solidFill>
                  <a:schemeClr val="bg1"/>
                </a:solidFill>
              </a:rPr>
              <a:t>Esiste un soluzione a questo problema?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Vettori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90682" y="1066241"/>
            <a:ext cx="6667466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Vettore (monodimensionale) di n elementi: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800252" y="1514291"/>
            <a:ext cx="6629400" cy="120032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spcBef>
                <a:spcPts val="300"/>
              </a:spcBef>
              <a:spcAft>
                <a:spcPts val="300"/>
              </a:spcAft>
            </a:pPr>
            <a:r>
              <a:rPr lang="it-IT" sz="2400" b="1" smtClean="0"/>
              <a:t>definisce una corrispondenza biunivoca tra un insieme omogeneo di n elementi e l’insieme di interi {0, 1, …, n-1}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203077" y="3230572"/>
            <a:ext cx="1797287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288925" indent="-288925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Esempio:</a:t>
            </a: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2786050" y="4071942"/>
            <a:ext cx="4643439" cy="1589088"/>
            <a:chOff x="1629" y="2178"/>
            <a:chExt cx="2925" cy="1001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3302" y="2428"/>
              <a:ext cx="384" cy="144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2832" y="2178"/>
              <a:ext cx="818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b="1"/>
                <a:t>	 0</a:t>
              </a:r>
              <a:endParaRPr lang="it-IT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2832" y="2366"/>
              <a:ext cx="818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b="1"/>
                <a:t>	 1</a:t>
              </a:r>
              <a:endParaRPr lang="it-IT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2832" y="2558"/>
              <a:ext cx="818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b="1"/>
                <a:t>	 2</a:t>
              </a:r>
              <a:endParaRPr lang="it-IT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2832" y="2750"/>
              <a:ext cx="818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b="1"/>
                <a:t>	 3</a:t>
              </a:r>
              <a:endParaRPr lang="it-IT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2832" y="2946"/>
              <a:ext cx="818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b="1"/>
                <a:t>	 4</a:t>
              </a:r>
              <a:endParaRPr lang="it-IT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1629" y="2524"/>
              <a:ext cx="1730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2400" b="1" smtClean="0"/>
                <a:t>Vettore di 5 interi</a:t>
              </a:r>
            </a:p>
          </p:txBody>
        </p:sp>
        <p:grpSp>
          <p:nvGrpSpPr>
            <p:cNvPr id="16" name="Group 14"/>
            <p:cNvGrpSpPr>
              <a:grpSpLocks/>
            </p:cNvGrpSpPr>
            <p:nvPr/>
          </p:nvGrpSpPr>
          <p:grpSpPr bwMode="auto">
            <a:xfrm>
              <a:off x="3449" y="2178"/>
              <a:ext cx="1105" cy="980"/>
              <a:chOff x="3449" y="2178"/>
              <a:chExt cx="1105" cy="980"/>
            </a:xfrm>
          </p:grpSpPr>
          <p:sp>
            <p:nvSpPr>
              <p:cNvPr id="21" name="Rectangle 15"/>
              <p:cNvSpPr>
                <a:spLocks noChangeArrowheads="1"/>
              </p:cNvSpPr>
              <p:nvPr/>
            </p:nvSpPr>
            <p:spPr bwMode="auto">
              <a:xfrm>
                <a:off x="3786" y="2198"/>
                <a:ext cx="76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2" name="Rectangle 16"/>
              <p:cNvSpPr>
                <a:spLocks noChangeArrowheads="1"/>
              </p:cNvSpPr>
              <p:nvPr/>
            </p:nvSpPr>
            <p:spPr bwMode="auto">
              <a:xfrm>
                <a:off x="3786" y="2390"/>
                <a:ext cx="76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3" name="Rectangle 17"/>
              <p:cNvSpPr>
                <a:spLocks noChangeArrowheads="1"/>
              </p:cNvSpPr>
              <p:nvPr/>
            </p:nvSpPr>
            <p:spPr bwMode="auto">
              <a:xfrm>
                <a:off x="3786" y="2582"/>
                <a:ext cx="76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4" name="Rectangle 18"/>
              <p:cNvSpPr>
                <a:spLocks noChangeArrowheads="1"/>
              </p:cNvSpPr>
              <p:nvPr/>
            </p:nvSpPr>
            <p:spPr bwMode="auto">
              <a:xfrm>
                <a:off x="3786" y="2774"/>
                <a:ext cx="76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5" name="Rectangle 19"/>
              <p:cNvSpPr>
                <a:spLocks noChangeArrowheads="1"/>
              </p:cNvSpPr>
              <p:nvPr/>
            </p:nvSpPr>
            <p:spPr bwMode="auto">
              <a:xfrm>
                <a:off x="3786" y="2966"/>
                <a:ext cx="76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6" name="Text Box 20"/>
              <p:cNvSpPr txBox="1">
                <a:spLocks noChangeArrowheads="1"/>
              </p:cNvSpPr>
              <p:nvPr/>
            </p:nvSpPr>
            <p:spPr bwMode="auto">
              <a:xfrm>
                <a:off x="3449" y="2178"/>
                <a:ext cx="818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it-IT"/>
                  <a:t>	 </a:t>
                </a:r>
                <a:r>
                  <a:rPr lang="it-IT" b="1"/>
                  <a:t>5</a:t>
                </a:r>
                <a:endParaRPr lang="it-IT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17" name="Text Box 21"/>
            <p:cNvSpPr txBox="1">
              <a:spLocks noChangeArrowheads="1"/>
            </p:cNvSpPr>
            <p:nvPr/>
          </p:nvSpPr>
          <p:spPr bwMode="auto">
            <a:xfrm>
              <a:off x="3408" y="2365"/>
              <a:ext cx="867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/>
                <a:t>	 </a:t>
              </a:r>
              <a:r>
                <a:rPr lang="it-IT" b="1"/>
                <a:t>-</a:t>
              </a:r>
              <a:r>
                <a:rPr lang="it-IT" b="1" smtClean="0"/>
                <a:t>1</a:t>
              </a:r>
              <a:endParaRPr lang="it-IT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22"/>
            <p:cNvSpPr txBox="1">
              <a:spLocks noChangeArrowheads="1"/>
            </p:cNvSpPr>
            <p:nvPr/>
          </p:nvSpPr>
          <p:spPr bwMode="auto">
            <a:xfrm>
              <a:off x="3408" y="2558"/>
              <a:ext cx="898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/>
                <a:t>	 </a:t>
              </a:r>
              <a:r>
                <a:rPr lang="it-IT" b="1"/>
                <a:t>32</a:t>
              </a:r>
              <a:endParaRPr lang="it-IT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9" name="Text Box 23"/>
            <p:cNvSpPr txBox="1">
              <a:spLocks noChangeArrowheads="1"/>
            </p:cNvSpPr>
            <p:nvPr/>
          </p:nvSpPr>
          <p:spPr bwMode="auto">
            <a:xfrm>
              <a:off x="3408" y="2749"/>
              <a:ext cx="867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/>
                <a:t>	 </a:t>
              </a:r>
              <a:r>
                <a:rPr lang="it-IT" b="1"/>
                <a:t>-</a:t>
              </a:r>
              <a:r>
                <a:rPr lang="it-IT" b="1" smtClean="0"/>
                <a:t>4</a:t>
              </a:r>
              <a:endParaRPr lang="it-IT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0" name="Text Box 24"/>
            <p:cNvSpPr txBox="1">
              <a:spLocks noChangeArrowheads="1"/>
            </p:cNvSpPr>
            <p:nvPr/>
          </p:nvSpPr>
          <p:spPr bwMode="auto">
            <a:xfrm>
              <a:off x="3408" y="2946"/>
              <a:ext cx="898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/>
                <a:t>	 </a:t>
              </a:r>
              <a:r>
                <a:rPr lang="it-IT" b="1"/>
                <a:t>27</a:t>
              </a:r>
              <a:endParaRPr lang="it-IT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Operatore sizeof()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84599" y="1174324"/>
            <a:ext cx="7459368" cy="357020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indent="-288925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Sintassi:</a:t>
            </a:r>
          </a:p>
          <a:p>
            <a:pPr marL="720725" lvl="1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smtClean="0">
                <a:solidFill>
                  <a:srgbClr val="3333FF"/>
                </a:solidFill>
              </a:rPr>
              <a:t>sizeof(tipo_di_dato)</a:t>
            </a:r>
          </a:p>
          <a:p>
            <a:pPr marL="720725" lvl="1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smtClean="0"/>
              <a:t>con</a:t>
            </a:r>
            <a:r>
              <a:rPr lang="it-IT" sz="2400" b="1" smtClean="0">
                <a:solidFill>
                  <a:srgbClr val="3333FF"/>
                </a:solidFill>
              </a:rPr>
              <a:t> tipo_di_dato </a:t>
            </a:r>
            <a:r>
              <a:rPr lang="it-IT" sz="2400" b="1" smtClean="0"/>
              <a:t>identificatore di tipo predefinito o non</a:t>
            </a:r>
          </a:p>
          <a:p>
            <a:pPr marL="288925" lvl="1" indent="-288925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Valore:</a:t>
            </a:r>
          </a:p>
          <a:p>
            <a:pPr marL="720725" lvl="1" indent="-288925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smtClean="0">
                <a:solidFill>
                  <a:srgbClr val="3333FF"/>
                </a:solidFill>
              </a:rPr>
              <a:t>	</a:t>
            </a:r>
            <a:r>
              <a:rPr lang="it-IT" sz="2400" b="1" smtClean="0"/>
              <a:t>numero delle locazione utilizzate per rappresentare un valore di tipo </a:t>
            </a:r>
            <a:r>
              <a:rPr lang="it-IT" sz="2400" b="1" smtClean="0">
                <a:solidFill>
                  <a:srgbClr val="3333FF"/>
                </a:solidFill>
              </a:rPr>
              <a:t>tipo_di_dato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Operatore sizeof()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000760" y="10001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1285852" y="1144491"/>
            <a:ext cx="7500990" cy="40677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it-IT" sz="2000" b="1" dirty="0" smtClean="0">
                <a:cs typeface="Times New Roman" charset="0"/>
              </a:rPr>
              <a:t>// sorgente: </a:t>
            </a:r>
            <a:r>
              <a:rPr lang="it-IT" sz="2000" b="1" dirty="0" err="1" smtClean="0">
                <a:cs typeface="Times New Roman" charset="0"/>
              </a:rPr>
              <a:t>Sizeof.c</a:t>
            </a:r>
            <a:endParaRPr lang="it-IT" sz="2000" b="1" dirty="0" smtClean="0">
              <a:cs typeface="Times New Roman" charset="0"/>
            </a:endParaRP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sz="2000" b="1" dirty="0" smtClean="0">
                <a:cs typeface="Times New Roman" charset="0"/>
              </a:rPr>
              <a:t>// programma che illustra il comportamento </a:t>
            </a:r>
            <a:r>
              <a:rPr lang="it-IT" sz="2000" b="1" dirty="0" smtClean="0">
                <a:cs typeface="Times New Roman" charset="0"/>
              </a:rPr>
              <a:t>dell’operatore</a:t>
            </a:r>
          </a:p>
          <a:p>
            <a:pPr>
              <a:lnSpc>
                <a:spcPts val="2000"/>
              </a:lnSpc>
            </a:pPr>
            <a:r>
              <a:rPr lang="it-IT" sz="2000" b="1" dirty="0" smtClean="0">
                <a:cs typeface="Times New Roman" charset="0"/>
              </a:rPr>
              <a:t>// </a:t>
            </a:r>
            <a:r>
              <a:rPr lang="it-IT" sz="2000" b="1" dirty="0" err="1" smtClean="0">
                <a:cs typeface="Times New Roman" charset="0"/>
              </a:rPr>
              <a:t>sizeof</a:t>
            </a:r>
            <a:r>
              <a:rPr lang="it-IT" sz="2000" b="1" dirty="0" smtClean="0">
                <a:cs typeface="Times New Roman" charset="0"/>
              </a:rPr>
              <a:t>()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sz="2000" b="1" dirty="0" smtClean="0">
                <a:cs typeface="Times New Roman" charset="0"/>
              </a:rPr>
              <a:t>#include &lt;</a:t>
            </a:r>
            <a:r>
              <a:rPr lang="it-IT" sz="2000" b="1" dirty="0" err="1" smtClean="0">
                <a:cs typeface="Times New Roman" charset="0"/>
              </a:rPr>
              <a:t>stdio.h</a:t>
            </a:r>
            <a:r>
              <a:rPr lang="it-IT" sz="2000" b="1" dirty="0" smtClean="0">
                <a:cs typeface="Times New Roman" charset="0"/>
              </a:rPr>
              <a:t>&gt;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sz="2000" b="1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sz="2000" b="1" dirty="0" err="1" smtClean="0">
                <a:solidFill>
                  <a:srgbClr val="3333FF"/>
                </a:solidFill>
                <a:cs typeface="Times New Roman" charset="0"/>
              </a:rPr>
              <a:t>main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 ()</a:t>
            </a:r>
          </a:p>
          <a:p>
            <a:pPr>
              <a:lnSpc>
                <a:spcPts val="2000"/>
              </a:lnSpc>
            </a:pP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  {</a:t>
            </a:r>
          </a:p>
          <a:p>
            <a:pPr>
              <a:lnSpc>
                <a:spcPts val="2000"/>
              </a:lnSpc>
            </a:pP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  </a:t>
            </a:r>
            <a:r>
              <a:rPr lang="it-IT" sz="2000" b="1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 ("\</a:t>
            </a:r>
            <a:r>
              <a:rPr lang="it-IT" sz="2000" b="1" dirty="0" err="1" smtClean="0">
                <a:solidFill>
                  <a:srgbClr val="3333FF"/>
                </a:solidFill>
                <a:cs typeface="Times New Roman" charset="0"/>
              </a:rPr>
              <a:t>nDimensione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sz="2000" b="1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: %d\n", </a:t>
            </a:r>
            <a:r>
              <a:rPr lang="it-IT" sz="2000" b="1" dirty="0" err="1" smtClean="0">
                <a:solidFill>
                  <a:srgbClr val="FF0000"/>
                </a:solidFill>
                <a:cs typeface="Times New Roman" charset="0"/>
              </a:rPr>
              <a:t>sizeof</a:t>
            </a:r>
            <a:r>
              <a:rPr lang="it-IT" sz="2000" b="1" dirty="0" smtClean="0">
                <a:solidFill>
                  <a:srgbClr val="FF0000"/>
                </a:solidFill>
                <a:cs typeface="Times New Roman" charset="0"/>
              </a:rPr>
              <a:t>(</a:t>
            </a:r>
            <a:r>
              <a:rPr lang="it-IT" sz="2000" b="1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sz="2000" b="1" dirty="0" smtClean="0">
                <a:solidFill>
                  <a:srgbClr val="FF0000"/>
                </a:solidFill>
                <a:cs typeface="Times New Roman" charset="0"/>
              </a:rPr>
              <a:t>)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);</a:t>
            </a:r>
          </a:p>
          <a:p>
            <a:pPr>
              <a:lnSpc>
                <a:spcPts val="2000"/>
              </a:lnSpc>
            </a:pP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  </a:t>
            </a:r>
            <a:r>
              <a:rPr lang="it-IT" sz="2000" b="1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 ("\</a:t>
            </a:r>
            <a:r>
              <a:rPr lang="it-IT" sz="2000" b="1" dirty="0" err="1" smtClean="0">
                <a:solidFill>
                  <a:srgbClr val="3333FF"/>
                </a:solidFill>
                <a:cs typeface="Times New Roman" charset="0"/>
              </a:rPr>
              <a:t>nDimensione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sz="2000" b="1" dirty="0" err="1" smtClean="0">
                <a:solidFill>
                  <a:srgbClr val="3333FF"/>
                </a:solidFill>
                <a:cs typeface="Times New Roman" charset="0"/>
              </a:rPr>
              <a:t>char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: %d\n", </a:t>
            </a:r>
            <a:r>
              <a:rPr lang="it-IT" sz="2000" b="1" dirty="0" err="1" smtClean="0">
                <a:solidFill>
                  <a:srgbClr val="FF0000"/>
                </a:solidFill>
                <a:cs typeface="Times New Roman" charset="0"/>
              </a:rPr>
              <a:t>sizeof</a:t>
            </a:r>
            <a:r>
              <a:rPr lang="it-IT" sz="2000" b="1" dirty="0" smtClean="0">
                <a:solidFill>
                  <a:srgbClr val="FF0000"/>
                </a:solidFill>
                <a:cs typeface="Times New Roman" charset="0"/>
              </a:rPr>
              <a:t>(</a:t>
            </a:r>
            <a:r>
              <a:rPr lang="it-IT" sz="2000" b="1" dirty="0" err="1" smtClean="0">
                <a:solidFill>
                  <a:srgbClr val="3333FF"/>
                </a:solidFill>
                <a:cs typeface="Times New Roman" charset="0"/>
              </a:rPr>
              <a:t>char</a:t>
            </a:r>
            <a:r>
              <a:rPr lang="it-IT" sz="2000" b="1" dirty="0" smtClean="0">
                <a:solidFill>
                  <a:srgbClr val="FF0000"/>
                </a:solidFill>
                <a:cs typeface="Times New Roman" charset="0"/>
              </a:rPr>
              <a:t>)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);</a:t>
            </a:r>
          </a:p>
          <a:p>
            <a:pPr>
              <a:lnSpc>
                <a:spcPts val="2000"/>
              </a:lnSpc>
            </a:pP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  </a:t>
            </a:r>
            <a:r>
              <a:rPr lang="it-IT" sz="2000" b="1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 ("\</a:t>
            </a:r>
            <a:r>
              <a:rPr lang="it-IT" sz="2000" b="1" dirty="0" err="1" smtClean="0">
                <a:solidFill>
                  <a:srgbClr val="3333FF"/>
                </a:solidFill>
                <a:cs typeface="Times New Roman" charset="0"/>
              </a:rPr>
              <a:t>nDimensione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 double: %d\n", </a:t>
            </a:r>
            <a:r>
              <a:rPr lang="it-IT" sz="2000" b="1" dirty="0" err="1" smtClean="0">
                <a:solidFill>
                  <a:srgbClr val="FF0000"/>
                </a:solidFill>
                <a:cs typeface="Times New Roman" charset="0"/>
              </a:rPr>
              <a:t>sizeof</a:t>
            </a:r>
            <a:r>
              <a:rPr lang="it-IT" sz="2000" b="1" dirty="0" smtClean="0">
                <a:solidFill>
                  <a:srgbClr val="FF0000"/>
                </a:solidFill>
                <a:cs typeface="Times New Roman" charset="0"/>
              </a:rPr>
              <a:t>(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double</a:t>
            </a:r>
            <a:r>
              <a:rPr lang="it-IT" sz="2000" b="1" dirty="0" smtClean="0">
                <a:solidFill>
                  <a:srgbClr val="FF0000"/>
                </a:solidFill>
                <a:cs typeface="Times New Roman" charset="0"/>
              </a:rPr>
              <a:t>)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);</a:t>
            </a:r>
          </a:p>
          <a:p>
            <a:pPr>
              <a:lnSpc>
                <a:spcPts val="2000"/>
              </a:lnSpc>
            </a:pP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  </a:t>
            </a:r>
            <a:r>
              <a:rPr lang="it-IT" sz="2000" b="1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 ("\</a:t>
            </a:r>
            <a:r>
              <a:rPr lang="it-IT" sz="2000" b="1" dirty="0" err="1" smtClean="0">
                <a:solidFill>
                  <a:srgbClr val="3333FF"/>
                </a:solidFill>
                <a:cs typeface="Times New Roman" charset="0"/>
              </a:rPr>
              <a:t>nDimensione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sz="2000" b="1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 *: %d\n", </a:t>
            </a:r>
            <a:r>
              <a:rPr lang="it-IT" sz="2000" b="1" dirty="0" err="1" smtClean="0">
                <a:solidFill>
                  <a:srgbClr val="FF0000"/>
                </a:solidFill>
                <a:cs typeface="Times New Roman" charset="0"/>
              </a:rPr>
              <a:t>sizeof</a:t>
            </a:r>
            <a:r>
              <a:rPr lang="it-IT" sz="2000" b="1" dirty="0" smtClean="0">
                <a:solidFill>
                  <a:srgbClr val="FF0000"/>
                </a:solidFill>
                <a:cs typeface="Times New Roman" charset="0"/>
              </a:rPr>
              <a:t>(</a:t>
            </a:r>
            <a:r>
              <a:rPr lang="it-IT" sz="2000" b="1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 *</a:t>
            </a:r>
            <a:r>
              <a:rPr lang="it-IT" sz="2000" b="1" dirty="0" smtClean="0">
                <a:solidFill>
                  <a:srgbClr val="FF0000"/>
                </a:solidFill>
                <a:cs typeface="Times New Roman" charset="0"/>
              </a:rPr>
              <a:t>)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);</a:t>
            </a:r>
          </a:p>
          <a:p>
            <a:pPr>
              <a:lnSpc>
                <a:spcPts val="2000"/>
              </a:lnSpc>
            </a:pP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  </a:t>
            </a:r>
            <a:r>
              <a:rPr lang="it-IT" sz="2000" b="1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 ("\</a:t>
            </a:r>
            <a:r>
              <a:rPr lang="it-IT" sz="2000" b="1" dirty="0" err="1" smtClean="0">
                <a:solidFill>
                  <a:srgbClr val="3333FF"/>
                </a:solidFill>
                <a:cs typeface="Times New Roman" charset="0"/>
              </a:rPr>
              <a:t>nDimensione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sz="2000" b="1" dirty="0" err="1" smtClean="0">
                <a:solidFill>
                  <a:srgbClr val="3333FF"/>
                </a:solidFill>
                <a:cs typeface="Times New Roman" charset="0"/>
              </a:rPr>
              <a:t>char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 *: %d\n", </a:t>
            </a:r>
            <a:r>
              <a:rPr lang="it-IT" sz="2000" b="1" dirty="0" err="1" smtClean="0">
                <a:solidFill>
                  <a:srgbClr val="FF0000"/>
                </a:solidFill>
                <a:cs typeface="Times New Roman" charset="0"/>
              </a:rPr>
              <a:t>sizeof</a:t>
            </a:r>
            <a:r>
              <a:rPr lang="it-IT" sz="2000" b="1" dirty="0" smtClean="0">
                <a:solidFill>
                  <a:srgbClr val="FF0000"/>
                </a:solidFill>
                <a:cs typeface="Times New Roman" charset="0"/>
              </a:rPr>
              <a:t>(</a:t>
            </a:r>
            <a:r>
              <a:rPr lang="it-IT" sz="2000" b="1" dirty="0" err="1" smtClean="0">
                <a:solidFill>
                  <a:srgbClr val="3333FF"/>
                </a:solidFill>
                <a:cs typeface="Times New Roman" charset="0"/>
              </a:rPr>
              <a:t>char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 *</a:t>
            </a:r>
            <a:r>
              <a:rPr lang="it-IT" sz="2000" b="1" dirty="0" smtClean="0">
                <a:solidFill>
                  <a:srgbClr val="FF0000"/>
                </a:solidFill>
                <a:cs typeface="Times New Roman" charset="0"/>
              </a:rPr>
              <a:t>)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);</a:t>
            </a:r>
          </a:p>
          <a:p>
            <a:pPr>
              <a:lnSpc>
                <a:spcPts val="2000"/>
              </a:lnSpc>
            </a:pP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  </a:t>
            </a:r>
            <a:r>
              <a:rPr lang="it-IT" sz="2000" b="1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 ("\</a:t>
            </a:r>
            <a:r>
              <a:rPr lang="it-IT" sz="2000" b="1" dirty="0" err="1" smtClean="0">
                <a:solidFill>
                  <a:srgbClr val="3333FF"/>
                </a:solidFill>
                <a:cs typeface="Times New Roman" charset="0"/>
              </a:rPr>
              <a:t>nDimensione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 double *: %d\n", </a:t>
            </a:r>
            <a:r>
              <a:rPr lang="it-IT" sz="2000" b="1" dirty="0" err="1" smtClean="0">
                <a:solidFill>
                  <a:srgbClr val="FF0000"/>
                </a:solidFill>
                <a:cs typeface="Times New Roman" charset="0"/>
              </a:rPr>
              <a:t>sizeof</a:t>
            </a:r>
            <a:r>
              <a:rPr lang="it-IT" sz="2000" b="1" dirty="0" smtClean="0">
                <a:solidFill>
                  <a:srgbClr val="FF0000"/>
                </a:solidFill>
                <a:cs typeface="Times New Roman" charset="0"/>
              </a:rPr>
              <a:t>(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double *</a:t>
            </a:r>
            <a:r>
              <a:rPr lang="it-IT" sz="2000" b="1" dirty="0" smtClean="0">
                <a:solidFill>
                  <a:srgbClr val="FF0000"/>
                </a:solidFill>
                <a:cs typeface="Times New Roman" charset="0"/>
              </a:rPr>
              <a:t>)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);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  </a:t>
            </a:r>
            <a:r>
              <a:rPr lang="it-IT" sz="2000" b="1" dirty="0" err="1" smtClean="0">
                <a:solidFill>
                  <a:srgbClr val="3333FF"/>
                </a:solidFill>
                <a:cs typeface="Times New Roman" charset="0"/>
              </a:rPr>
              <a:t>return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(1);</a:t>
            </a:r>
          </a:p>
          <a:p>
            <a:pPr>
              <a:lnSpc>
                <a:spcPts val="2000"/>
              </a:lnSpc>
            </a:pP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  }</a:t>
            </a:r>
            <a:endParaRPr lang="it-IT" sz="2400" b="1" dirty="0">
              <a:solidFill>
                <a:srgbClr val="3333FF"/>
              </a:solidFill>
              <a:cs typeface="Times New Roman" charset="0"/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6643702" y="928670"/>
            <a:ext cx="2000264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Esempio:</a:t>
            </a:r>
            <a:endParaRPr lang="it-IT" sz="2400" b="1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animBg="1"/>
      <p:bldP spid="6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Definizione di un vettore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1214414" y="1142984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Definizione: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2638460" y="1752591"/>
            <a:ext cx="3790928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</a:pPr>
            <a:r>
              <a:rPr lang="it-IT" sz="2400" b="1" dirty="0" err="1" smtClean="0">
                <a:solidFill>
                  <a:srgbClr val="3333FF"/>
                </a:solidFill>
              </a:rPr>
              <a:t>tipo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Vett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Vett</a:t>
            </a:r>
            <a:r>
              <a:rPr lang="it-IT" sz="2400" b="1" dirty="0" smtClean="0">
                <a:solidFill>
                  <a:srgbClr val="3333FF"/>
                </a:solidFill>
              </a:rPr>
              <a:t> [</a:t>
            </a:r>
            <a:r>
              <a:rPr lang="it-IT" sz="2400" b="1" dirty="0" err="1" smtClean="0">
                <a:solidFill>
                  <a:srgbClr val="3333FF"/>
                </a:solidFill>
              </a:rPr>
              <a:t>dim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Vett</a:t>
            </a:r>
            <a:r>
              <a:rPr lang="it-IT" sz="2400" b="1" dirty="0" smtClean="0">
                <a:solidFill>
                  <a:srgbClr val="3333FF"/>
                </a:solidFill>
              </a:rPr>
              <a:t>]</a:t>
            </a:r>
          </a:p>
        </p:txBody>
      </p:sp>
      <p:grpSp>
        <p:nvGrpSpPr>
          <p:cNvPr id="29" name="Gruppo 28"/>
          <p:cNvGrpSpPr/>
          <p:nvPr/>
        </p:nvGrpSpPr>
        <p:grpSpPr>
          <a:xfrm>
            <a:off x="5127674" y="1015698"/>
            <a:ext cx="3444854" cy="857256"/>
            <a:chOff x="5764809" y="928670"/>
            <a:chExt cx="3444854" cy="857256"/>
          </a:xfrm>
        </p:grpSpPr>
        <p:sp>
          <p:nvSpPr>
            <p:cNvPr id="30" name="CasellaDiTesto 29"/>
            <p:cNvSpPr txBox="1"/>
            <p:nvPr/>
          </p:nvSpPr>
          <p:spPr>
            <a:xfrm>
              <a:off x="5764809" y="928670"/>
              <a:ext cx="34448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b="1" smtClean="0">
                  <a:solidFill>
                    <a:srgbClr val="FF0000"/>
                  </a:solidFill>
                </a:rPr>
                <a:t>Espressione costante intera</a:t>
              </a:r>
              <a:endParaRPr lang="it-IT" sz="2000" b="1">
                <a:solidFill>
                  <a:srgbClr val="FF0000"/>
                </a:solidFill>
              </a:endParaRPr>
            </a:p>
          </p:txBody>
        </p:sp>
        <p:cxnSp>
          <p:nvCxnSpPr>
            <p:cNvPr id="31" name="Connettore 1 30"/>
            <p:cNvCxnSpPr/>
            <p:nvPr/>
          </p:nvCxnSpPr>
          <p:spPr>
            <a:xfrm rot="5400000">
              <a:off x="6322231" y="1321579"/>
              <a:ext cx="500066" cy="428628"/>
            </a:xfrm>
            <a:prstGeom prst="line">
              <a:avLst/>
            </a:prstGeom>
            <a:ln w="19050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211249" y="2500306"/>
            <a:ext cx="5521383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Modifiche allo stato della memoria:</a:t>
            </a:r>
          </a:p>
        </p:txBody>
      </p:sp>
      <p:grpSp>
        <p:nvGrpSpPr>
          <p:cNvPr id="33" name="Group 5"/>
          <p:cNvGrpSpPr>
            <a:grpSpLocks/>
          </p:cNvGrpSpPr>
          <p:nvPr/>
        </p:nvGrpSpPr>
        <p:grpSpPr bwMode="auto">
          <a:xfrm>
            <a:off x="1714480" y="3223262"/>
            <a:ext cx="7000891" cy="2895600"/>
            <a:chOff x="648" y="2160"/>
            <a:chExt cx="4410" cy="1824"/>
          </a:xfrm>
        </p:grpSpPr>
        <p:grpSp>
          <p:nvGrpSpPr>
            <p:cNvPr id="34" name="Group 6"/>
            <p:cNvGrpSpPr>
              <a:grpSpLocks/>
            </p:cNvGrpSpPr>
            <p:nvPr/>
          </p:nvGrpSpPr>
          <p:grpSpPr bwMode="auto">
            <a:xfrm>
              <a:off x="2493" y="2160"/>
              <a:ext cx="2565" cy="1824"/>
              <a:chOff x="2493" y="2160"/>
              <a:chExt cx="2565" cy="1824"/>
            </a:xfrm>
          </p:grpSpPr>
          <p:sp>
            <p:nvSpPr>
              <p:cNvPr id="36" name="Rectangle 7"/>
              <p:cNvSpPr>
                <a:spLocks noChangeArrowheads="1"/>
              </p:cNvSpPr>
              <p:nvPr/>
            </p:nvSpPr>
            <p:spPr bwMode="auto">
              <a:xfrm>
                <a:off x="2592" y="2160"/>
                <a:ext cx="1104" cy="1824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7" name="Line 8"/>
              <p:cNvSpPr>
                <a:spLocks noChangeShapeType="1"/>
              </p:cNvSpPr>
              <p:nvPr/>
            </p:nvSpPr>
            <p:spPr bwMode="auto">
              <a:xfrm>
                <a:off x="2592" y="2592"/>
                <a:ext cx="1104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8" name="Line 9"/>
              <p:cNvSpPr>
                <a:spLocks noChangeShapeType="1"/>
              </p:cNvSpPr>
              <p:nvPr/>
            </p:nvSpPr>
            <p:spPr bwMode="auto">
              <a:xfrm>
                <a:off x="3798" y="2160"/>
                <a:ext cx="0" cy="43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9" name="Text Box 10"/>
              <p:cNvSpPr txBox="1">
                <a:spLocks noChangeArrowheads="1"/>
              </p:cNvSpPr>
              <p:nvPr/>
            </p:nvSpPr>
            <p:spPr bwMode="auto">
              <a:xfrm>
                <a:off x="3878" y="2239"/>
                <a:ext cx="1180" cy="25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kumimoji="1" lang="it-IT" sz="2000" b="1" smtClean="0">
                    <a:solidFill>
                      <a:srgbClr val="3333FF"/>
                    </a:solidFill>
                  </a:rPr>
                  <a:t>sizeof(tipo</a:t>
                </a:r>
                <a:r>
                  <a:rPr lang="it-IT" sz="2000" b="1" baseline="-25000" smtClean="0">
                    <a:solidFill>
                      <a:srgbClr val="3333FF"/>
                    </a:solidFill>
                  </a:rPr>
                  <a:t>Vett</a:t>
                </a:r>
                <a:r>
                  <a:rPr kumimoji="1" lang="it-IT" sz="2000" b="1" smtClean="0">
                    <a:solidFill>
                      <a:srgbClr val="3333FF"/>
                    </a:solidFill>
                  </a:rPr>
                  <a:t>)</a:t>
                </a:r>
                <a:endParaRPr kumimoji="1"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40" name="Line 11"/>
              <p:cNvSpPr>
                <a:spLocks noChangeShapeType="1"/>
              </p:cNvSpPr>
              <p:nvPr/>
            </p:nvSpPr>
            <p:spPr bwMode="auto">
              <a:xfrm>
                <a:off x="2592" y="3552"/>
                <a:ext cx="1104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1" name="Line 12"/>
              <p:cNvSpPr>
                <a:spLocks noChangeShapeType="1"/>
              </p:cNvSpPr>
              <p:nvPr/>
            </p:nvSpPr>
            <p:spPr bwMode="auto">
              <a:xfrm>
                <a:off x="3798" y="3552"/>
                <a:ext cx="0" cy="43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2" name="Line 13"/>
              <p:cNvSpPr>
                <a:spLocks noChangeShapeType="1"/>
              </p:cNvSpPr>
              <p:nvPr/>
            </p:nvSpPr>
            <p:spPr bwMode="auto">
              <a:xfrm>
                <a:off x="2592" y="3120"/>
                <a:ext cx="1104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3" name="Line 14"/>
              <p:cNvSpPr>
                <a:spLocks noChangeShapeType="1"/>
              </p:cNvSpPr>
              <p:nvPr/>
            </p:nvSpPr>
            <p:spPr bwMode="auto">
              <a:xfrm>
                <a:off x="3798" y="3120"/>
                <a:ext cx="0" cy="43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4" name="Line 15"/>
              <p:cNvSpPr>
                <a:spLocks noChangeShapeType="1"/>
              </p:cNvSpPr>
              <p:nvPr/>
            </p:nvSpPr>
            <p:spPr bwMode="auto">
              <a:xfrm>
                <a:off x="3120" y="2688"/>
                <a:ext cx="0" cy="3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prstDash val="sysDot"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5" name="Text Box 16"/>
              <p:cNvSpPr txBox="1">
                <a:spLocks noChangeArrowheads="1"/>
              </p:cNvSpPr>
              <p:nvPr/>
            </p:nvSpPr>
            <p:spPr bwMode="auto">
              <a:xfrm>
                <a:off x="3878" y="3205"/>
                <a:ext cx="1180" cy="25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kumimoji="1" lang="it-IT" sz="2000" b="1" smtClean="0">
                    <a:solidFill>
                      <a:srgbClr val="3333FF"/>
                    </a:solidFill>
                  </a:rPr>
                  <a:t>sizeof(tipo</a:t>
                </a:r>
                <a:r>
                  <a:rPr lang="it-IT" sz="2000" b="1" baseline="-25000" smtClean="0">
                    <a:solidFill>
                      <a:srgbClr val="3333FF"/>
                    </a:solidFill>
                  </a:rPr>
                  <a:t>Vett</a:t>
                </a:r>
                <a:r>
                  <a:rPr kumimoji="1" lang="it-IT" sz="2000" b="1" smtClean="0">
                    <a:solidFill>
                      <a:srgbClr val="3333FF"/>
                    </a:solidFill>
                  </a:rPr>
                  <a:t>)</a:t>
                </a:r>
                <a:endParaRPr kumimoji="1"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46" name="Text Box 17"/>
              <p:cNvSpPr txBox="1">
                <a:spLocks noChangeArrowheads="1"/>
              </p:cNvSpPr>
              <p:nvPr/>
            </p:nvSpPr>
            <p:spPr bwMode="auto">
              <a:xfrm>
                <a:off x="3878" y="3637"/>
                <a:ext cx="1180" cy="25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kumimoji="1" lang="it-IT" sz="2000" b="1" smtClean="0">
                    <a:solidFill>
                      <a:srgbClr val="3333FF"/>
                    </a:solidFill>
                  </a:rPr>
                  <a:t>sizeof(tipo</a:t>
                </a:r>
                <a:r>
                  <a:rPr lang="it-IT" sz="2000" b="1" baseline="-25000" smtClean="0">
                    <a:solidFill>
                      <a:srgbClr val="3333FF"/>
                    </a:solidFill>
                  </a:rPr>
                  <a:t>Vett</a:t>
                </a:r>
                <a:r>
                  <a:rPr kumimoji="1" lang="it-IT" sz="2000" b="1" smtClean="0">
                    <a:solidFill>
                      <a:srgbClr val="3333FF"/>
                    </a:solidFill>
                  </a:rPr>
                  <a:t>)</a:t>
                </a:r>
                <a:endParaRPr kumimoji="1"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47" name="Line 18"/>
              <p:cNvSpPr>
                <a:spLocks noChangeShapeType="1"/>
              </p:cNvSpPr>
              <p:nvPr/>
            </p:nvSpPr>
            <p:spPr bwMode="auto">
              <a:xfrm>
                <a:off x="2493" y="2160"/>
                <a:ext cx="0" cy="182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35" name="Text Box 19"/>
            <p:cNvSpPr txBox="1">
              <a:spLocks noChangeArrowheads="1"/>
            </p:cNvSpPr>
            <p:nvPr/>
          </p:nvSpPr>
          <p:spPr bwMode="auto">
            <a:xfrm>
              <a:off x="648" y="3564"/>
              <a:ext cx="1835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2000" b="1" smtClean="0">
                  <a:solidFill>
                    <a:srgbClr val="3333FF"/>
                  </a:solidFill>
                </a:rPr>
                <a:t>dim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Vett </a:t>
              </a:r>
              <a:r>
                <a:rPr kumimoji="1" lang="it-IT" sz="2000" b="1">
                  <a:solidFill>
                    <a:srgbClr val="3333FF"/>
                  </a:solidFill>
                </a:rPr>
                <a:t>* </a:t>
              </a:r>
              <a:r>
                <a:rPr kumimoji="1" lang="it-IT" sz="2000" b="1" smtClean="0">
                  <a:solidFill>
                    <a:srgbClr val="3333FF"/>
                  </a:solidFill>
                </a:rPr>
                <a:t>sizeof(tipo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Vett</a:t>
              </a:r>
              <a:r>
                <a:rPr kumimoji="1" lang="it-IT" sz="2000" b="1" smtClean="0">
                  <a:solidFill>
                    <a:srgbClr val="3333FF"/>
                  </a:solidFill>
                </a:rPr>
                <a:t>)</a:t>
              </a:r>
              <a:endParaRPr kumimoji="1" lang="it-IT" sz="2000" b="1">
                <a:solidFill>
                  <a:srgbClr val="3333FF"/>
                </a:solidFill>
              </a:endParaRPr>
            </a:p>
          </p:txBody>
        </p:sp>
      </p:grpSp>
      <p:grpSp>
        <p:nvGrpSpPr>
          <p:cNvPr id="48" name="Group 20"/>
          <p:cNvGrpSpPr>
            <a:grpSpLocks/>
          </p:cNvGrpSpPr>
          <p:nvPr/>
        </p:nvGrpSpPr>
        <p:grpSpPr bwMode="auto">
          <a:xfrm>
            <a:off x="2152595" y="3305817"/>
            <a:ext cx="2419350" cy="931863"/>
            <a:chOff x="4257" y="1968"/>
            <a:chExt cx="1524" cy="587"/>
          </a:xfrm>
        </p:grpSpPr>
        <p:sp>
          <p:nvSpPr>
            <p:cNvPr id="49" name="Rectangle 21"/>
            <p:cNvSpPr>
              <a:spLocks noChangeArrowheads="1"/>
            </p:cNvSpPr>
            <p:nvPr/>
          </p:nvSpPr>
          <p:spPr bwMode="auto">
            <a:xfrm>
              <a:off x="4320" y="1968"/>
              <a:ext cx="1200" cy="288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0" name="Text Box 22"/>
            <p:cNvSpPr txBox="1">
              <a:spLocks noChangeArrowheads="1"/>
            </p:cNvSpPr>
            <p:nvPr/>
          </p:nvSpPr>
          <p:spPr bwMode="auto">
            <a:xfrm>
              <a:off x="4257" y="2303"/>
              <a:ext cx="1426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it-IT" sz="2000" b="1" smtClean="0">
                  <a:solidFill>
                    <a:srgbClr val="3333FF"/>
                  </a:solidFill>
                </a:rPr>
                <a:t>tipo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Vett </a:t>
              </a:r>
              <a:r>
                <a:rPr lang="it-IT" sz="2000" b="1">
                  <a:solidFill>
                    <a:srgbClr val="3333FF"/>
                  </a:solidFill>
                </a:rPr>
                <a:t>*</a:t>
              </a:r>
              <a:r>
                <a:rPr lang="it-IT" sz="2000" b="1" smtClean="0">
                  <a:solidFill>
                    <a:srgbClr val="3333FF"/>
                  </a:solidFill>
                </a:rPr>
                <a:t>nome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Vett</a:t>
              </a:r>
              <a:r>
                <a:rPr lang="it-IT" sz="2000" b="1" i="1" smtClean="0">
                  <a:solidFill>
                    <a:srgbClr val="3333FF"/>
                  </a:solidFill>
                </a:rPr>
                <a:t> </a:t>
              </a:r>
              <a:endParaRPr lang="it-IT" sz="2000" b="1" i="1">
                <a:solidFill>
                  <a:srgbClr val="3333FF"/>
                </a:solidFill>
              </a:endParaRPr>
            </a:p>
          </p:txBody>
        </p:sp>
        <p:sp>
          <p:nvSpPr>
            <p:cNvPr id="51" name="Line 23"/>
            <p:cNvSpPr>
              <a:spLocks noChangeShapeType="1"/>
            </p:cNvSpPr>
            <p:nvPr/>
          </p:nvSpPr>
          <p:spPr bwMode="auto">
            <a:xfrm>
              <a:off x="4944" y="2112"/>
              <a:ext cx="837" cy="3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498080" cy="584775"/>
          </a:xfrm>
        </p:spPr>
        <p:txBody>
          <a:bodyPr/>
          <a:lstStyle/>
          <a:p>
            <a:r>
              <a:rPr lang="it-IT" sz="3200" smtClean="0"/>
              <a:t>Accesso agli elementi di un vettore</a:t>
            </a:r>
            <a:endParaRPr lang="it-IT" sz="32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071538" y="1000108"/>
            <a:ext cx="1706236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Indirizzi:</a:t>
            </a:r>
          </a:p>
        </p:txBody>
      </p:sp>
      <p:sp>
        <p:nvSpPr>
          <p:cNvPr id="39" name="Text Box 10"/>
          <p:cNvSpPr txBox="1">
            <a:spLocks noChangeArrowheads="1"/>
          </p:cNvSpPr>
          <p:nvPr/>
        </p:nvSpPr>
        <p:spPr bwMode="auto">
          <a:xfrm>
            <a:off x="3007796" y="1957380"/>
            <a:ext cx="1211267" cy="4000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kumimoji="1" lang="it-IT" sz="2000" b="1" smtClean="0">
                <a:solidFill>
                  <a:srgbClr val="3333FF"/>
                </a:solidFill>
              </a:rPr>
              <a:t>nome</a:t>
            </a:r>
            <a:r>
              <a:rPr lang="it-IT" sz="2000" b="1" baseline="-25000" smtClean="0">
                <a:solidFill>
                  <a:srgbClr val="3333FF"/>
                </a:solidFill>
              </a:rPr>
              <a:t>Vett</a:t>
            </a:r>
            <a:endParaRPr kumimoji="1" lang="it-IT" sz="2000" b="1">
              <a:solidFill>
                <a:srgbClr val="3333FF"/>
              </a:solidFill>
            </a:endParaRPr>
          </a:p>
        </p:txBody>
      </p:sp>
      <p:grpSp>
        <p:nvGrpSpPr>
          <p:cNvPr id="20" name="Gruppo 19"/>
          <p:cNvGrpSpPr/>
          <p:nvPr/>
        </p:nvGrpSpPr>
        <p:grpSpPr>
          <a:xfrm>
            <a:off x="4323839" y="1819284"/>
            <a:ext cx="1752607" cy="2895600"/>
            <a:chOff x="4002076" y="1676408"/>
            <a:chExt cx="1752607" cy="2895600"/>
          </a:xfrm>
        </p:grpSpPr>
        <p:sp>
          <p:nvSpPr>
            <p:cNvPr id="36" name="Rectangle 7"/>
            <p:cNvSpPr>
              <a:spLocks noChangeArrowheads="1"/>
            </p:cNvSpPr>
            <p:nvPr/>
          </p:nvSpPr>
          <p:spPr bwMode="auto">
            <a:xfrm>
              <a:off x="4002076" y="1676408"/>
              <a:ext cx="1752607" cy="28956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37" name="Line 8"/>
            <p:cNvSpPr>
              <a:spLocks noChangeShapeType="1"/>
            </p:cNvSpPr>
            <p:nvPr/>
          </p:nvSpPr>
          <p:spPr bwMode="auto">
            <a:xfrm>
              <a:off x="4002076" y="2362208"/>
              <a:ext cx="175260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0" name="Line 11"/>
            <p:cNvSpPr>
              <a:spLocks noChangeShapeType="1"/>
            </p:cNvSpPr>
            <p:nvPr/>
          </p:nvSpPr>
          <p:spPr bwMode="auto">
            <a:xfrm>
              <a:off x="4002076" y="3886208"/>
              <a:ext cx="175260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2" name="Line 13"/>
            <p:cNvSpPr>
              <a:spLocks noChangeShapeType="1"/>
            </p:cNvSpPr>
            <p:nvPr/>
          </p:nvSpPr>
          <p:spPr bwMode="auto">
            <a:xfrm>
              <a:off x="4002076" y="3033721"/>
              <a:ext cx="175260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4" name="Line 15"/>
            <p:cNvSpPr>
              <a:spLocks noChangeShapeType="1"/>
            </p:cNvSpPr>
            <p:nvPr/>
          </p:nvSpPr>
          <p:spPr bwMode="auto">
            <a:xfrm>
              <a:off x="4840279" y="3176596"/>
              <a:ext cx="0" cy="5334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45" name="Text Box 16"/>
          <p:cNvSpPr txBox="1">
            <a:spLocks noChangeArrowheads="1"/>
          </p:cNvSpPr>
          <p:nvPr/>
        </p:nvSpPr>
        <p:spPr bwMode="auto">
          <a:xfrm>
            <a:off x="2717283" y="2630497"/>
            <a:ext cx="1501781" cy="4000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kumimoji="1" lang="it-IT" sz="2000" b="1" smtClean="0">
                <a:solidFill>
                  <a:srgbClr val="3333FF"/>
                </a:solidFill>
              </a:rPr>
              <a:t>nome</a:t>
            </a:r>
            <a:r>
              <a:rPr lang="it-IT" sz="2000" b="1" baseline="-25000" smtClean="0">
                <a:solidFill>
                  <a:srgbClr val="3333FF"/>
                </a:solidFill>
              </a:rPr>
              <a:t>Vett</a:t>
            </a:r>
            <a:r>
              <a:rPr kumimoji="1" lang="it-IT" sz="2000" b="1" smtClean="0">
                <a:solidFill>
                  <a:srgbClr val="3333FF"/>
                </a:solidFill>
              </a:rPr>
              <a:t>+1</a:t>
            </a:r>
            <a:endParaRPr kumimoji="1" lang="it-IT" sz="2000" b="1">
              <a:solidFill>
                <a:srgbClr val="3333FF"/>
              </a:solidFill>
            </a:endParaRP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6151064" y="1957320"/>
            <a:ext cx="1530099" cy="4001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kumimoji="1" lang="it-IT" sz="2000" b="1" smtClean="0">
                <a:solidFill>
                  <a:srgbClr val="FF0000"/>
                </a:solidFill>
              </a:rPr>
              <a:t>*(</a:t>
            </a:r>
            <a:r>
              <a:rPr kumimoji="1" lang="it-IT" sz="2000" b="1" smtClean="0">
                <a:solidFill>
                  <a:srgbClr val="3333FF"/>
                </a:solidFill>
              </a:rPr>
              <a:t>nome</a:t>
            </a:r>
            <a:r>
              <a:rPr lang="it-IT" sz="2000" b="1" baseline="-25000" smtClean="0">
                <a:solidFill>
                  <a:srgbClr val="3333FF"/>
                </a:solidFill>
              </a:rPr>
              <a:t>Vett</a:t>
            </a:r>
            <a:r>
              <a:rPr lang="it-IT" sz="2000" b="1" smtClean="0">
                <a:solidFill>
                  <a:srgbClr val="FF0000"/>
                </a:solidFill>
              </a:rPr>
              <a:t>)</a:t>
            </a:r>
            <a:endParaRPr kumimoji="1" lang="it-IT" sz="2000" b="1">
              <a:solidFill>
                <a:srgbClr val="FF0000"/>
              </a:solidFill>
            </a:endParaRP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6151064" y="2630437"/>
            <a:ext cx="1820242" cy="4001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kumimoji="1" lang="it-IT" sz="2000" b="1" smtClean="0">
                <a:solidFill>
                  <a:srgbClr val="FF0000"/>
                </a:solidFill>
              </a:rPr>
              <a:t>*(</a:t>
            </a:r>
            <a:r>
              <a:rPr kumimoji="1" lang="it-IT" sz="2000" b="1" smtClean="0">
                <a:solidFill>
                  <a:srgbClr val="3333FF"/>
                </a:solidFill>
              </a:rPr>
              <a:t>nome</a:t>
            </a:r>
            <a:r>
              <a:rPr lang="it-IT" sz="2000" b="1" baseline="-25000" smtClean="0">
                <a:solidFill>
                  <a:srgbClr val="3333FF"/>
                </a:solidFill>
              </a:rPr>
              <a:t>Vett</a:t>
            </a:r>
            <a:r>
              <a:rPr kumimoji="1" lang="it-IT" sz="2000" b="1" smtClean="0">
                <a:solidFill>
                  <a:srgbClr val="3333FF"/>
                </a:solidFill>
              </a:rPr>
              <a:t>+1</a:t>
            </a:r>
            <a:r>
              <a:rPr kumimoji="1" lang="it-IT" sz="2000" b="1" smtClean="0">
                <a:solidFill>
                  <a:srgbClr val="FF0000"/>
                </a:solidFill>
              </a:rPr>
              <a:t>)</a:t>
            </a:r>
            <a:endParaRPr kumimoji="1" lang="it-IT" sz="2000" b="1">
              <a:solidFill>
                <a:srgbClr val="FF0000"/>
              </a:solidFill>
            </a:endParaRPr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1357290" y="4967457"/>
            <a:ext cx="5374950" cy="146193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Accesso all’elemento i-esimo:</a:t>
            </a:r>
          </a:p>
          <a:p>
            <a:pPr marL="722313" lvl="1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</a:pPr>
            <a:r>
              <a:rPr kumimoji="1" lang="it-IT" sz="2000" b="1" dirty="0" smtClean="0">
                <a:solidFill>
                  <a:srgbClr val="FF0000"/>
                </a:solidFill>
              </a:rPr>
              <a:t>a)		</a:t>
            </a:r>
            <a:r>
              <a:rPr kumimoji="1" lang="it-IT" sz="2000" b="1" dirty="0" smtClean="0">
                <a:solidFill>
                  <a:srgbClr val="3333FF"/>
                </a:solidFill>
              </a:rPr>
              <a:t>*(</a:t>
            </a:r>
            <a:r>
              <a:rPr kumimoji="1" lang="it-IT" sz="2000" b="1" dirty="0" err="1" smtClean="0">
                <a:solidFill>
                  <a:srgbClr val="3333FF"/>
                </a:solidFill>
              </a:rPr>
              <a:t>nome</a:t>
            </a:r>
            <a:r>
              <a:rPr lang="it-IT" sz="2000" b="1" baseline="-25000" dirty="0" err="1" smtClean="0">
                <a:solidFill>
                  <a:srgbClr val="3333FF"/>
                </a:solidFill>
              </a:rPr>
              <a:t>Vett</a:t>
            </a:r>
            <a:r>
              <a:rPr kumimoji="1" lang="it-IT" sz="2000" b="1" dirty="0" err="1" smtClean="0">
                <a:solidFill>
                  <a:srgbClr val="3333FF"/>
                </a:solidFill>
              </a:rPr>
              <a:t>+i</a:t>
            </a:r>
            <a:r>
              <a:rPr kumimoji="1" lang="it-IT" sz="2000" b="1" dirty="0" smtClean="0">
                <a:solidFill>
                  <a:srgbClr val="3333FF"/>
                </a:solidFill>
              </a:rPr>
              <a:t>), 0 ≤ </a:t>
            </a:r>
            <a:r>
              <a:rPr kumimoji="1" lang="it-IT" sz="2000" b="1" dirty="0">
                <a:solidFill>
                  <a:srgbClr val="3333FF"/>
                </a:solidFill>
              </a:rPr>
              <a:t>i </a:t>
            </a:r>
            <a:r>
              <a:rPr kumimoji="1" lang="it-IT" sz="2000" b="1" dirty="0" smtClean="0">
                <a:solidFill>
                  <a:srgbClr val="3333FF"/>
                </a:solidFill>
              </a:rPr>
              <a:t>≤ dim</a:t>
            </a:r>
            <a:r>
              <a:rPr lang="it-IT" sz="2000" b="1" baseline="-25000" dirty="0" smtClean="0">
                <a:solidFill>
                  <a:srgbClr val="3333FF"/>
                </a:solidFill>
              </a:rPr>
              <a:t>Vett</a:t>
            </a:r>
            <a:r>
              <a:rPr kumimoji="1" lang="it-IT" sz="2000" b="1" dirty="0" smtClean="0">
                <a:solidFill>
                  <a:srgbClr val="3333FF"/>
                </a:solidFill>
              </a:rPr>
              <a:t>-1</a:t>
            </a:r>
            <a:endParaRPr kumimoji="1" lang="it-IT" sz="2000" b="1" dirty="0" smtClean="0">
              <a:solidFill>
                <a:srgbClr val="3333FF"/>
              </a:solidFill>
            </a:endParaRPr>
          </a:p>
          <a:p>
            <a:pPr marL="722313" lvl="1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</a:pPr>
            <a:r>
              <a:rPr kumimoji="1" lang="it-IT" sz="2000" b="1" dirty="0" smtClean="0">
                <a:solidFill>
                  <a:srgbClr val="FF0000"/>
                </a:solidFill>
              </a:rPr>
              <a:t>b)</a:t>
            </a:r>
            <a:r>
              <a:rPr kumimoji="1" lang="it-IT" sz="2000" b="1" dirty="0" smtClean="0">
                <a:solidFill>
                  <a:srgbClr val="3333FF"/>
                </a:solidFill>
              </a:rPr>
              <a:t>		</a:t>
            </a:r>
            <a:r>
              <a:rPr kumimoji="1" lang="it-IT" sz="2000" b="1" dirty="0" err="1" smtClean="0">
                <a:solidFill>
                  <a:srgbClr val="3333FF"/>
                </a:solidFill>
              </a:rPr>
              <a:t>nome</a:t>
            </a:r>
            <a:r>
              <a:rPr lang="it-IT" sz="2000" b="1" baseline="-25000" dirty="0" err="1" smtClean="0">
                <a:solidFill>
                  <a:srgbClr val="3333FF"/>
                </a:solidFill>
              </a:rPr>
              <a:t>Vett</a:t>
            </a:r>
            <a:r>
              <a:rPr kumimoji="1" lang="it-IT" sz="2000" b="1" dirty="0" smtClean="0">
                <a:solidFill>
                  <a:srgbClr val="3333FF"/>
                </a:solidFill>
              </a:rPr>
              <a:t>[i</a:t>
            </a:r>
            <a:r>
              <a:rPr kumimoji="1" lang="it-IT" sz="2000" b="1" dirty="0">
                <a:solidFill>
                  <a:srgbClr val="3333FF"/>
                </a:solidFill>
              </a:rPr>
              <a:t>], 0 ≤ i ≤ dim</a:t>
            </a:r>
            <a:r>
              <a:rPr lang="it-IT" sz="2000" b="1" baseline="-25000" dirty="0">
                <a:solidFill>
                  <a:srgbClr val="3333FF"/>
                </a:solidFill>
              </a:rPr>
              <a:t>Vett</a:t>
            </a:r>
            <a:r>
              <a:rPr kumimoji="1" lang="it-IT" sz="2000" b="1" dirty="0">
                <a:solidFill>
                  <a:srgbClr val="3333FF"/>
                </a:solidFill>
              </a:rPr>
              <a:t>-1</a:t>
            </a:r>
            <a:endParaRPr kumimoji="1" lang="it-IT" sz="2000" b="1" dirty="0" smtClean="0">
              <a:solidFill>
                <a:srgbClr val="FF0000"/>
              </a:solidFill>
            </a:endParaRPr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6192420" y="1000108"/>
            <a:ext cx="2094356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Contenuto:</a:t>
            </a:r>
          </a:p>
        </p:txBody>
      </p:sp>
      <p:grpSp>
        <p:nvGrpSpPr>
          <p:cNvPr id="21" name="Group 5"/>
          <p:cNvGrpSpPr>
            <a:grpSpLocks/>
          </p:cNvGrpSpPr>
          <p:nvPr/>
        </p:nvGrpSpPr>
        <p:grpSpPr bwMode="auto">
          <a:xfrm>
            <a:off x="3066155" y="966487"/>
            <a:ext cx="1793877" cy="1022353"/>
            <a:chOff x="4405" y="1744"/>
            <a:chExt cx="1130" cy="644"/>
          </a:xfrm>
        </p:grpSpPr>
        <p:sp>
          <p:nvSpPr>
            <p:cNvPr id="22" name="Rectangle 6"/>
            <p:cNvSpPr>
              <a:spLocks noChangeArrowheads="1"/>
            </p:cNvSpPr>
            <p:nvPr/>
          </p:nvSpPr>
          <p:spPr bwMode="auto">
            <a:xfrm>
              <a:off x="4770" y="1996"/>
              <a:ext cx="315" cy="233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23" name="Text Box 7"/>
            <p:cNvSpPr txBox="1">
              <a:spLocks noChangeArrowheads="1"/>
            </p:cNvSpPr>
            <p:nvPr/>
          </p:nvSpPr>
          <p:spPr bwMode="auto">
            <a:xfrm>
              <a:off x="4405" y="1744"/>
              <a:ext cx="1130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b="1" dirty="0" err="1">
                  <a:solidFill>
                    <a:srgbClr val="3333FF"/>
                  </a:solidFill>
                </a:rPr>
                <a:t>int</a:t>
              </a:r>
              <a:r>
                <a:rPr kumimoji="1" lang="it-IT" sz="2000" b="1" dirty="0">
                  <a:solidFill>
                    <a:srgbClr val="3333FF"/>
                  </a:solidFill>
                </a:rPr>
                <a:t> </a:t>
              </a:r>
              <a:r>
                <a:rPr kumimoji="1" lang="it-IT" sz="2000" b="1" dirty="0" smtClean="0">
                  <a:solidFill>
                    <a:srgbClr val="3333FF"/>
                  </a:solidFill>
                </a:rPr>
                <a:t>*</a:t>
              </a:r>
              <a:r>
                <a:rPr kumimoji="1" lang="it-IT" sz="2000" b="1" dirty="0" err="1" smtClean="0">
                  <a:solidFill>
                    <a:srgbClr val="3333FF"/>
                  </a:solidFill>
                </a:rPr>
                <a:t>nome</a:t>
              </a:r>
              <a:r>
                <a:rPr lang="it-IT" sz="2000" b="1" baseline="-25000" dirty="0" err="1" smtClean="0">
                  <a:solidFill>
                    <a:srgbClr val="3333FF"/>
                  </a:solidFill>
                </a:rPr>
                <a:t>Vett</a:t>
              </a:r>
              <a:r>
                <a:rPr kumimoji="1" lang="it-IT" sz="2000" b="1" dirty="0" smtClean="0">
                  <a:solidFill>
                    <a:srgbClr val="3333FF"/>
                  </a:solidFill>
                </a:rPr>
                <a:t> </a:t>
              </a:r>
              <a:endParaRPr kumimoji="1" lang="it-IT" sz="2000" b="1" dirty="0">
                <a:solidFill>
                  <a:srgbClr val="3333FF"/>
                </a:solidFill>
              </a:endParaRPr>
            </a:p>
          </p:txBody>
        </p:sp>
        <p:sp>
          <p:nvSpPr>
            <p:cNvPr id="24" name="Line 8"/>
            <p:cNvSpPr>
              <a:spLocks noChangeShapeType="1"/>
            </p:cNvSpPr>
            <p:nvPr/>
          </p:nvSpPr>
          <p:spPr bwMode="auto">
            <a:xfrm>
              <a:off x="4944" y="2112"/>
              <a:ext cx="119" cy="27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26" name="Gruppo 25"/>
          <p:cNvGrpSpPr/>
          <p:nvPr/>
        </p:nvGrpSpPr>
        <p:grpSpPr>
          <a:xfrm>
            <a:off x="1893367" y="3251834"/>
            <a:ext cx="2387609" cy="1312238"/>
            <a:chOff x="1571604" y="3108958"/>
            <a:chExt cx="2387609" cy="1312238"/>
          </a:xfrm>
        </p:grpSpPr>
        <p:sp>
          <p:nvSpPr>
            <p:cNvPr id="46" name="Text Box 17"/>
            <p:cNvSpPr txBox="1">
              <a:spLocks noChangeArrowheads="1"/>
            </p:cNvSpPr>
            <p:nvPr/>
          </p:nvSpPr>
          <p:spPr bwMode="auto">
            <a:xfrm>
              <a:off x="1571604" y="4021146"/>
              <a:ext cx="2387609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kumimoji="1" lang="it-IT" sz="2000" b="1" dirty="0" smtClean="0">
                  <a:solidFill>
                    <a:srgbClr val="3333FF"/>
                  </a:solidFill>
                </a:rPr>
                <a:t>nome</a:t>
              </a:r>
              <a:r>
                <a:rPr lang="it-IT" sz="2000" b="1" baseline="-25000" dirty="0" smtClean="0">
                  <a:solidFill>
                    <a:srgbClr val="3333FF"/>
                  </a:solidFill>
                </a:rPr>
                <a:t>Vett</a:t>
              </a:r>
              <a:r>
                <a:rPr kumimoji="1" lang="it-IT" sz="2000" b="1" dirty="0" smtClean="0">
                  <a:solidFill>
                    <a:srgbClr val="3333FF"/>
                  </a:solidFill>
                </a:rPr>
                <a:t>+dim</a:t>
              </a:r>
              <a:r>
                <a:rPr lang="it-IT" sz="2000" b="1" baseline="-25000" dirty="0" smtClean="0">
                  <a:solidFill>
                    <a:srgbClr val="3333FF"/>
                  </a:solidFill>
                </a:rPr>
                <a:t>Vett</a:t>
              </a:r>
              <a:r>
                <a:rPr kumimoji="1" lang="it-IT" sz="2000" b="1" dirty="0" smtClean="0">
                  <a:solidFill>
                    <a:srgbClr val="3333FF"/>
                  </a:solidFill>
                </a:rPr>
                <a:t>-1</a:t>
              </a:r>
              <a:endParaRPr kumimoji="1" lang="it-IT" sz="2000" b="1" dirty="0">
                <a:solidFill>
                  <a:srgbClr val="3333FF"/>
                </a:solidFill>
              </a:endParaRPr>
            </a:p>
          </p:txBody>
        </p:sp>
        <p:sp>
          <p:nvSpPr>
            <p:cNvPr id="25" name="Line 15"/>
            <p:cNvSpPr>
              <a:spLocks noChangeShapeType="1"/>
            </p:cNvSpPr>
            <p:nvPr/>
          </p:nvSpPr>
          <p:spPr bwMode="auto">
            <a:xfrm>
              <a:off x="3143240" y="3108958"/>
              <a:ext cx="0" cy="533400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prstDash val="sysDot"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28" name="Gruppo 27"/>
          <p:cNvGrpSpPr/>
          <p:nvPr/>
        </p:nvGrpSpPr>
        <p:grpSpPr>
          <a:xfrm>
            <a:off x="6151064" y="3214686"/>
            <a:ext cx="2707216" cy="1328804"/>
            <a:chOff x="5829301" y="3071810"/>
            <a:chExt cx="2707216" cy="1328804"/>
          </a:xfrm>
        </p:grpSpPr>
        <p:sp>
          <p:nvSpPr>
            <p:cNvPr id="48" name="Text Box 17"/>
            <p:cNvSpPr txBox="1">
              <a:spLocks noChangeArrowheads="1"/>
            </p:cNvSpPr>
            <p:nvPr/>
          </p:nvSpPr>
          <p:spPr bwMode="auto">
            <a:xfrm>
              <a:off x="5829301" y="4000504"/>
              <a:ext cx="2707216" cy="40011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kumimoji="1" lang="it-IT" sz="2000" b="1" smtClean="0">
                  <a:solidFill>
                    <a:srgbClr val="FF0000"/>
                  </a:solidFill>
                </a:rPr>
                <a:t>*(</a:t>
              </a:r>
              <a:r>
                <a:rPr kumimoji="1" lang="it-IT" sz="2000" b="1" smtClean="0">
                  <a:solidFill>
                    <a:srgbClr val="3333FF"/>
                  </a:solidFill>
                </a:rPr>
                <a:t>nome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Vett</a:t>
              </a:r>
              <a:r>
                <a:rPr kumimoji="1" lang="it-IT" sz="2000" b="1" smtClean="0">
                  <a:solidFill>
                    <a:srgbClr val="3333FF"/>
                  </a:solidFill>
                </a:rPr>
                <a:t>+dim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Vett</a:t>
              </a:r>
              <a:r>
                <a:rPr kumimoji="1" lang="it-IT" sz="2000" b="1" smtClean="0">
                  <a:solidFill>
                    <a:srgbClr val="3333FF"/>
                  </a:solidFill>
                </a:rPr>
                <a:t>-1</a:t>
              </a:r>
              <a:r>
                <a:rPr kumimoji="1" lang="it-IT" sz="2000" b="1" smtClean="0">
                  <a:solidFill>
                    <a:srgbClr val="FF0000"/>
                  </a:solidFill>
                </a:rPr>
                <a:t>)</a:t>
              </a:r>
              <a:endParaRPr kumimoji="1" lang="it-IT" sz="2000" b="1">
                <a:solidFill>
                  <a:srgbClr val="FF0000"/>
                </a:solidFill>
              </a:endParaRPr>
            </a:p>
          </p:txBody>
        </p:sp>
        <p:sp>
          <p:nvSpPr>
            <p:cNvPr id="27" name="Line 15"/>
            <p:cNvSpPr>
              <a:spLocks noChangeShapeType="1"/>
            </p:cNvSpPr>
            <p:nvPr/>
          </p:nvSpPr>
          <p:spPr bwMode="auto">
            <a:xfrm>
              <a:off x="6500826" y="3071810"/>
              <a:ext cx="0" cy="533400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prstDash val="sysDot"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utoUpdateAnimBg="0"/>
      <p:bldP spid="39" grpId="0"/>
      <p:bldP spid="45" grpId="0"/>
      <p:bldP spid="33" grpId="0"/>
      <p:bldP spid="34" grpId="0"/>
      <p:bldP spid="52" grpId="0" build="p" bldLvl="2"/>
      <p:bldP spid="5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715304" cy="1200329"/>
          </a:xfrm>
        </p:spPr>
        <p:txBody>
          <a:bodyPr/>
          <a:lstStyle/>
          <a:p>
            <a:r>
              <a:rPr lang="it-IT" smtClean="0"/>
              <a:t>Accesso agli elementi di un vettore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1142976" y="980728"/>
            <a:ext cx="684029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Esempio (nell’ipotesi che </a:t>
            </a:r>
            <a:r>
              <a:rPr lang="it-IT" sz="2400" b="1" dirty="0" err="1" smtClean="0">
                <a:solidFill>
                  <a:srgbClr val="FF0000"/>
                </a:solidFill>
              </a:rPr>
              <a:t>sizeof</a:t>
            </a:r>
            <a:r>
              <a:rPr lang="it-IT" sz="2400" b="1" dirty="0" smtClean="0">
                <a:solidFill>
                  <a:srgbClr val="FF0000"/>
                </a:solidFill>
              </a:rPr>
              <a:t>(</a:t>
            </a:r>
            <a:r>
              <a:rPr lang="it-IT" sz="2400" b="1" dirty="0" err="1" smtClean="0">
                <a:solidFill>
                  <a:srgbClr val="FF0000"/>
                </a:solidFill>
              </a:rPr>
              <a:t>int</a:t>
            </a:r>
            <a:r>
              <a:rPr lang="it-IT" sz="2400" b="1" dirty="0" smtClean="0">
                <a:solidFill>
                  <a:srgbClr val="FF0000"/>
                </a:solidFill>
              </a:rPr>
              <a:t>)=2):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6" name="Text Box 41"/>
          <p:cNvSpPr txBox="1">
            <a:spLocks noChangeArrowheads="1"/>
          </p:cNvSpPr>
          <p:nvPr/>
        </p:nvSpPr>
        <p:spPr bwMode="auto">
          <a:xfrm>
            <a:off x="1523992" y="1905000"/>
            <a:ext cx="19050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381000" eaLnBrk="0" hangingPunct="0"/>
            <a:r>
              <a:rPr lang="it-IT" sz="2000" b="1">
                <a:solidFill>
                  <a:srgbClr val="3333FF"/>
                </a:solidFill>
              </a:rPr>
              <a:t>int ArrInt[6];</a:t>
            </a:r>
          </a:p>
        </p:txBody>
      </p:sp>
      <p:sp>
        <p:nvSpPr>
          <p:cNvPr id="7" name="Text Box 42"/>
          <p:cNvSpPr txBox="1">
            <a:spLocks noChangeArrowheads="1"/>
          </p:cNvSpPr>
          <p:nvPr/>
        </p:nvSpPr>
        <p:spPr bwMode="auto">
          <a:xfrm>
            <a:off x="1466856" y="2651125"/>
            <a:ext cx="1604946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381000" eaLnBrk="0" hangingPunct="0"/>
            <a:r>
              <a:rPr lang="it-IT" sz="2000" b="1">
                <a:solidFill>
                  <a:srgbClr val="3333FF"/>
                </a:solidFill>
              </a:rPr>
              <a:t>*ArrInt = 1;</a:t>
            </a:r>
          </a:p>
        </p:txBody>
      </p:sp>
      <p:sp>
        <p:nvSpPr>
          <p:cNvPr id="8" name="Text Box 43"/>
          <p:cNvSpPr txBox="1">
            <a:spLocks noChangeArrowheads="1"/>
          </p:cNvSpPr>
          <p:nvPr/>
        </p:nvSpPr>
        <p:spPr bwMode="auto">
          <a:xfrm>
            <a:off x="1466856" y="3124200"/>
            <a:ext cx="3105144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381000" eaLnBrk="0" hangingPunct="0"/>
            <a:r>
              <a:rPr lang="it-IT" sz="2000" b="1">
                <a:solidFill>
                  <a:srgbClr val="3333FF"/>
                </a:solidFill>
              </a:rPr>
              <a:t>*(ArrInt+3) = *ArrInt+2;</a:t>
            </a:r>
          </a:p>
        </p:txBody>
      </p:sp>
      <p:grpSp>
        <p:nvGrpSpPr>
          <p:cNvPr id="9" name="Group 56"/>
          <p:cNvGrpSpPr>
            <a:grpSpLocks/>
          </p:cNvGrpSpPr>
          <p:nvPr/>
        </p:nvGrpSpPr>
        <p:grpSpPr bwMode="auto">
          <a:xfrm>
            <a:off x="6500824" y="2420888"/>
            <a:ext cx="1670050" cy="3455988"/>
            <a:chOff x="4128" y="1536"/>
            <a:chExt cx="1052" cy="2177"/>
          </a:xfrm>
        </p:grpSpPr>
        <p:sp>
          <p:nvSpPr>
            <p:cNvPr id="10" name="Text Box 30"/>
            <p:cNvSpPr txBox="1">
              <a:spLocks noChangeArrowheads="1"/>
            </p:cNvSpPr>
            <p:nvPr/>
          </p:nvSpPr>
          <p:spPr bwMode="auto">
            <a:xfrm>
              <a:off x="4464" y="1536"/>
              <a:ext cx="551" cy="2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rgbClr val="FF0000"/>
                  </a:solidFill>
                </a:rPr>
                <a:t>ArrInt</a:t>
              </a:r>
            </a:p>
          </p:txBody>
        </p:sp>
        <p:sp>
          <p:nvSpPr>
            <p:cNvPr id="11" name="Text Box 31"/>
            <p:cNvSpPr txBox="1">
              <a:spLocks noChangeArrowheads="1"/>
            </p:cNvSpPr>
            <p:nvPr/>
          </p:nvSpPr>
          <p:spPr bwMode="auto">
            <a:xfrm>
              <a:off x="4464" y="1934"/>
              <a:ext cx="716" cy="2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rgbClr val="FF0000"/>
                  </a:solidFill>
                </a:rPr>
                <a:t>ArrInt+1</a:t>
              </a:r>
            </a:p>
          </p:txBody>
        </p:sp>
        <p:sp>
          <p:nvSpPr>
            <p:cNvPr id="12" name="Text Box 32"/>
            <p:cNvSpPr txBox="1">
              <a:spLocks noChangeArrowheads="1"/>
            </p:cNvSpPr>
            <p:nvPr/>
          </p:nvSpPr>
          <p:spPr bwMode="auto">
            <a:xfrm>
              <a:off x="4464" y="2326"/>
              <a:ext cx="716" cy="2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rgbClr val="FF0000"/>
                  </a:solidFill>
                </a:rPr>
                <a:t>ArrInt+2</a:t>
              </a:r>
            </a:p>
          </p:txBody>
        </p:sp>
        <p:sp>
          <p:nvSpPr>
            <p:cNvPr id="13" name="Text Box 33"/>
            <p:cNvSpPr txBox="1">
              <a:spLocks noChangeArrowheads="1"/>
            </p:cNvSpPr>
            <p:nvPr/>
          </p:nvSpPr>
          <p:spPr bwMode="auto">
            <a:xfrm>
              <a:off x="4464" y="2710"/>
              <a:ext cx="716" cy="2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rgbClr val="FF0000"/>
                  </a:solidFill>
                </a:rPr>
                <a:t>ArrInt+3</a:t>
              </a:r>
            </a:p>
          </p:txBody>
        </p:sp>
        <p:sp>
          <p:nvSpPr>
            <p:cNvPr id="14" name="Text Box 34"/>
            <p:cNvSpPr txBox="1">
              <a:spLocks noChangeArrowheads="1"/>
            </p:cNvSpPr>
            <p:nvPr/>
          </p:nvSpPr>
          <p:spPr bwMode="auto">
            <a:xfrm>
              <a:off x="4464" y="3072"/>
              <a:ext cx="716" cy="2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rgbClr val="FF0000"/>
                  </a:solidFill>
                </a:rPr>
                <a:t>ArrInt+4</a:t>
              </a:r>
            </a:p>
          </p:txBody>
        </p:sp>
        <p:sp>
          <p:nvSpPr>
            <p:cNvPr id="15" name="Text Box 35"/>
            <p:cNvSpPr txBox="1">
              <a:spLocks noChangeArrowheads="1"/>
            </p:cNvSpPr>
            <p:nvPr/>
          </p:nvSpPr>
          <p:spPr bwMode="auto">
            <a:xfrm>
              <a:off x="4464" y="3480"/>
              <a:ext cx="716" cy="2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rgbClr val="FF0000"/>
                  </a:solidFill>
                </a:rPr>
                <a:t>ArrInt+5</a:t>
              </a:r>
            </a:p>
          </p:txBody>
        </p:sp>
        <p:sp>
          <p:nvSpPr>
            <p:cNvPr id="16" name="Line 44"/>
            <p:cNvSpPr>
              <a:spLocks noChangeShapeType="1"/>
            </p:cNvSpPr>
            <p:nvPr/>
          </p:nvSpPr>
          <p:spPr bwMode="auto">
            <a:xfrm flipH="1">
              <a:off x="4128" y="1652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it-IT" b="1">
                <a:solidFill>
                  <a:srgbClr val="FF0000"/>
                </a:solidFill>
              </a:endParaRPr>
            </a:p>
          </p:txBody>
        </p:sp>
        <p:sp>
          <p:nvSpPr>
            <p:cNvPr id="17" name="Line 45"/>
            <p:cNvSpPr>
              <a:spLocks noChangeShapeType="1"/>
            </p:cNvSpPr>
            <p:nvPr/>
          </p:nvSpPr>
          <p:spPr bwMode="auto">
            <a:xfrm flipH="1">
              <a:off x="4128" y="2057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it-IT" b="1">
                <a:solidFill>
                  <a:srgbClr val="FF0000"/>
                </a:solidFill>
              </a:endParaRPr>
            </a:p>
          </p:txBody>
        </p:sp>
        <p:sp>
          <p:nvSpPr>
            <p:cNvPr id="18" name="Line 46"/>
            <p:cNvSpPr>
              <a:spLocks noChangeShapeType="1"/>
            </p:cNvSpPr>
            <p:nvPr/>
          </p:nvSpPr>
          <p:spPr bwMode="auto">
            <a:xfrm flipH="1">
              <a:off x="4128" y="2443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it-IT" b="1">
                <a:solidFill>
                  <a:srgbClr val="FF0000"/>
                </a:solidFill>
              </a:endParaRPr>
            </a:p>
          </p:txBody>
        </p:sp>
        <p:sp>
          <p:nvSpPr>
            <p:cNvPr id="19" name="Line 47"/>
            <p:cNvSpPr>
              <a:spLocks noChangeShapeType="1"/>
            </p:cNvSpPr>
            <p:nvPr/>
          </p:nvSpPr>
          <p:spPr bwMode="auto">
            <a:xfrm flipH="1">
              <a:off x="4128" y="2827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it-IT" b="1">
                <a:solidFill>
                  <a:srgbClr val="FF0000"/>
                </a:solidFill>
              </a:endParaRPr>
            </a:p>
          </p:txBody>
        </p:sp>
        <p:sp>
          <p:nvSpPr>
            <p:cNvPr id="20" name="Line 48"/>
            <p:cNvSpPr>
              <a:spLocks noChangeShapeType="1"/>
            </p:cNvSpPr>
            <p:nvPr/>
          </p:nvSpPr>
          <p:spPr bwMode="auto">
            <a:xfrm flipH="1">
              <a:off x="4128" y="3210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it-IT" b="1">
                <a:solidFill>
                  <a:srgbClr val="FF0000"/>
                </a:solidFill>
              </a:endParaRPr>
            </a:p>
          </p:txBody>
        </p:sp>
        <p:sp>
          <p:nvSpPr>
            <p:cNvPr id="21" name="Line 49"/>
            <p:cNvSpPr>
              <a:spLocks noChangeShapeType="1"/>
            </p:cNvSpPr>
            <p:nvPr/>
          </p:nvSpPr>
          <p:spPr bwMode="auto">
            <a:xfrm flipH="1">
              <a:off x="4128" y="3594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it-IT" b="1">
                <a:solidFill>
                  <a:srgbClr val="FF0000"/>
                </a:solidFill>
              </a:endParaRPr>
            </a:p>
          </p:txBody>
        </p:sp>
      </p:grpSp>
      <p:grpSp>
        <p:nvGrpSpPr>
          <p:cNvPr id="22" name="Group 53"/>
          <p:cNvGrpSpPr>
            <a:grpSpLocks/>
          </p:cNvGrpSpPr>
          <p:nvPr/>
        </p:nvGrpSpPr>
        <p:grpSpPr bwMode="auto">
          <a:xfrm>
            <a:off x="4143372" y="1571612"/>
            <a:ext cx="2209800" cy="4572000"/>
            <a:chOff x="2640" y="1008"/>
            <a:chExt cx="1392" cy="2880"/>
          </a:xfrm>
        </p:grpSpPr>
        <p:grpSp>
          <p:nvGrpSpPr>
            <p:cNvPr id="23" name="Group 52"/>
            <p:cNvGrpSpPr>
              <a:grpSpLocks/>
            </p:cNvGrpSpPr>
            <p:nvPr/>
          </p:nvGrpSpPr>
          <p:grpSpPr bwMode="auto">
            <a:xfrm>
              <a:off x="3072" y="1559"/>
              <a:ext cx="960" cy="2329"/>
              <a:chOff x="3072" y="1559"/>
              <a:chExt cx="960" cy="2329"/>
            </a:xfrm>
          </p:grpSpPr>
          <p:sp>
            <p:nvSpPr>
              <p:cNvPr id="26" name="Text Box 3"/>
              <p:cNvSpPr txBox="1">
                <a:spLocks noChangeArrowheads="1"/>
              </p:cNvSpPr>
              <p:nvPr/>
            </p:nvSpPr>
            <p:spPr bwMode="auto">
              <a:xfrm>
                <a:off x="3072" y="1559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2834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7" name="Text Box 4"/>
              <p:cNvSpPr txBox="1">
                <a:spLocks noChangeArrowheads="1"/>
              </p:cNvSpPr>
              <p:nvPr/>
            </p:nvSpPr>
            <p:spPr bwMode="auto">
              <a:xfrm>
                <a:off x="3074" y="175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2835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8" name="Text Box 5"/>
              <p:cNvSpPr txBox="1">
                <a:spLocks noChangeArrowheads="1"/>
              </p:cNvSpPr>
              <p:nvPr/>
            </p:nvSpPr>
            <p:spPr bwMode="auto">
              <a:xfrm>
                <a:off x="3074" y="194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2836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9" name="Text Box 6"/>
              <p:cNvSpPr txBox="1">
                <a:spLocks noChangeArrowheads="1"/>
              </p:cNvSpPr>
              <p:nvPr/>
            </p:nvSpPr>
            <p:spPr bwMode="auto">
              <a:xfrm>
                <a:off x="3078" y="213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2837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0" name="Text Box 7"/>
              <p:cNvSpPr txBox="1">
                <a:spLocks noChangeArrowheads="1"/>
              </p:cNvSpPr>
              <p:nvPr/>
            </p:nvSpPr>
            <p:spPr bwMode="auto">
              <a:xfrm>
                <a:off x="3078" y="233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2838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1" name="Text Box 8"/>
              <p:cNvSpPr txBox="1">
                <a:spLocks noChangeArrowheads="1"/>
              </p:cNvSpPr>
              <p:nvPr/>
            </p:nvSpPr>
            <p:spPr bwMode="auto">
              <a:xfrm>
                <a:off x="3074" y="252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2839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2" name="Text Box 9"/>
              <p:cNvSpPr txBox="1">
                <a:spLocks noChangeArrowheads="1"/>
              </p:cNvSpPr>
              <p:nvPr/>
            </p:nvSpPr>
            <p:spPr bwMode="auto">
              <a:xfrm>
                <a:off x="3078" y="271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2840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3" name="Text Box 10"/>
              <p:cNvSpPr txBox="1">
                <a:spLocks noChangeArrowheads="1"/>
              </p:cNvSpPr>
              <p:nvPr/>
            </p:nvSpPr>
            <p:spPr bwMode="auto">
              <a:xfrm>
                <a:off x="3078" y="290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2841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4" name="Text Box 11"/>
              <p:cNvSpPr txBox="1">
                <a:spLocks noChangeArrowheads="1"/>
              </p:cNvSpPr>
              <p:nvPr/>
            </p:nvSpPr>
            <p:spPr bwMode="auto">
              <a:xfrm>
                <a:off x="3078" y="309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2842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5" name="Text Box 12"/>
              <p:cNvSpPr txBox="1">
                <a:spLocks noChangeArrowheads="1"/>
              </p:cNvSpPr>
              <p:nvPr/>
            </p:nvSpPr>
            <p:spPr bwMode="auto">
              <a:xfrm>
                <a:off x="3076" y="3287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2843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6" name="Text Box 13"/>
              <p:cNvSpPr txBox="1">
                <a:spLocks noChangeArrowheads="1"/>
              </p:cNvSpPr>
              <p:nvPr/>
            </p:nvSpPr>
            <p:spPr bwMode="auto">
              <a:xfrm>
                <a:off x="3076" y="348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2844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7" name="Text Box 14"/>
              <p:cNvSpPr txBox="1">
                <a:spLocks noChangeArrowheads="1"/>
              </p:cNvSpPr>
              <p:nvPr/>
            </p:nvSpPr>
            <p:spPr bwMode="auto">
              <a:xfrm>
                <a:off x="3078" y="367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2845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grpSp>
            <p:nvGrpSpPr>
              <p:cNvPr id="38" name="Group 16"/>
              <p:cNvGrpSpPr>
                <a:grpSpLocks/>
              </p:cNvGrpSpPr>
              <p:nvPr/>
            </p:nvGrpSpPr>
            <p:grpSpPr bwMode="auto">
              <a:xfrm>
                <a:off x="3504" y="1566"/>
                <a:ext cx="528" cy="2322"/>
                <a:chOff x="1248" y="960"/>
                <a:chExt cx="768" cy="2304"/>
              </a:xfrm>
            </p:grpSpPr>
            <p:sp>
              <p:nvSpPr>
                <p:cNvPr id="39" name="Rectangle 17"/>
                <p:cNvSpPr>
                  <a:spLocks noChangeArrowheads="1"/>
                </p:cNvSpPr>
                <p:nvPr/>
              </p:nvSpPr>
              <p:spPr bwMode="auto">
                <a:xfrm>
                  <a:off x="1248" y="960"/>
                  <a:ext cx="768" cy="2304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0" name="Line 18"/>
                <p:cNvSpPr>
                  <a:spLocks noChangeShapeType="1"/>
                </p:cNvSpPr>
                <p:nvPr/>
              </p:nvSpPr>
              <p:spPr bwMode="auto">
                <a:xfrm>
                  <a:off x="1248" y="307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1" name="Line 19"/>
                <p:cNvSpPr>
                  <a:spLocks noChangeShapeType="1"/>
                </p:cNvSpPr>
                <p:nvPr/>
              </p:nvSpPr>
              <p:spPr bwMode="auto">
                <a:xfrm>
                  <a:off x="1248" y="288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2" name="Line 20"/>
                <p:cNvSpPr>
                  <a:spLocks noChangeShapeType="1"/>
                </p:cNvSpPr>
                <p:nvPr/>
              </p:nvSpPr>
              <p:spPr bwMode="auto">
                <a:xfrm>
                  <a:off x="1248" y="2688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3" name="Line 21"/>
                <p:cNvSpPr>
                  <a:spLocks noChangeShapeType="1"/>
                </p:cNvSpPr>
                <p:nvPr/>
              </p:nvSpPr>
              <p:spPr bwMode="auto">
                <a:xfrm>
                  <a:off x="1248" y="2496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4" name="Line 22"/>
                <p:cNvSpPr>
                  <a:spLocks noChangeShapeType="1"/>
                </p:cNvSpPr>
                <p:nvPr/>
              </p:nvSpPr>
              <p:spPr bwMode="auto">
                <a:xfrm>
                  <a:off x="1248" y="2304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5" name="Line 23"/>
                <p:cNvSpPr>
                  <a:spLocks noChangeShapeType="1"/>
                </p:cNvSpPr>
                <p:nvPr/>
              </p:nvSpPr>
              <p:spPr bwMode="auto">
                <a:xfrm>
                  <a:off x="1248" y="211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6" name="Line 24"/>
                <p:cNvSpPr>
                  <a:spLocks noChangeShapeType="1"/>
                </p:cNvSpPr>
                <p:nvPr/>
              </p:nvSpPr>
              <p:spPr bwMode="auto">
                <a:xfrm>
                  <a:off x="1248" y="192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7" name="Line 25"/>
                <p:cNvSpPr>
                  <a:spLocks noChangeShapeType="1"/>
                </p:cNvSpPr>
                <p:nvPr/>
              </p:nvSpPr>
              <p:spPr bwMode="auto">
                <a:xfrm>
                  <a:off x="1248" y="1728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8" name="Line 26"/>
                <p:cNvSpPr>
                  <a:spLocks noChangeShapeType="1"/>
                </p:cNvSpPr>
                <p:nvPr/>
              </p:nvSpPr>
              <p:spPr bwMode="auto">
                <a:xfrm>
                  <a:off x="1248" y="1536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9" name="Line 27"/>
                <p:cNvSpPr>
                  <a:spLocks noChangeShapeType="1"/>
                </p:cNvSpPr>
                <p:nvPr/>
              </p:nvSpPr>
              <p:spPr bwMode="auto">
                <a:xfrm>
                  <a:off x="1248" y="1344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50" name="Line 28"/>
                <p:cNvSpPr>
                  <a:spLocks noChangeShapeType="1"/>
                </p:cNvSpPr>
                <p:nvPr/>
              </p:nvSpPr>
              <p:spPr bwMode="auto">
                <a:xfrm>
                  <a:off x="1248" y="115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51" name="Line 29"/>
                <p:cNvSpPr>
                  <a:spLocks noChangeShapeType="1"/>
                </p:cNvSpPr>
                <p:nvPr/>
              </p:nvSpPr>
              <p:spPr bwMode="auto">
                <a:xfrm>
                  <a:off x="1248" y="96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</p:grpSp>
        </p:grpSp>
        <p:sp>
          <p:nvSpPr>
            <p:cNvPr id="24" name="Text Box 50"/>
            <p:cNvSpPr txBox="1">
              <a:spLocks noChangeArrowheads="1"/>
            </p:cNvSpPr>
            <p:nvPr/>
          </p:nvSpPr>
          <p:spPr bwMode="auto">
            <a:xfrm>
              <a:off x="2640" y="1008"/>
              <a:ext cx="551" cy="2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rgbClr val="3333FF"/>
                  </a:solidFill>
                </a:rPr>
                <a:t>ArrInt</a:t>
              </a:r>
            </a:p>
          </p:txBody>
        </p:sp>
        <p:sp>
          <p:nvSpPr>
            <p:cNvPr id="25" name="Text Box 51"/>
            <p:cNvSpPr txBox="1">
              <a:spLocks noChangeArrowheads="1"/>
            </p:cNvSpPr>
            <p:nvPr/>
          </p:nvSpPr>
          <p:spPr bwMode="auto">
            <a:xfrm>
              <a:off x="3264" y="1008"/>
              <a:ext cx="435" cy="2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chemeClr val="folHlink"/>
                  </a:solidFill>
                </a:rPr>
                <a:t>2834</a:t>
              </a:r>
            </a:p>
          </p:txBody>
        </p:sp>
      </p:grpSp>
      <p:sp>
        <p:nvSpPr>
          <p:cNvPr id="52" name="Text Box 54"/>
          <p:cNvSpPr txBox="1">
            <a:spLocks noChangeArrowheads="1"/>
          </p:cNvSpPr>
          <p:nvPr/>
        </p:nvSpPr>
        <p:spPr bwMode="auto">
          <a:xfrm>
            <a:off x="5791200" y="2590800"/>
            <a:ext cx="311304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3" name="Text Box 55"/>
          <p:cNvSpPr txBox="1">
            <a:spLocks noChangeArrowheads="1"/>
          </p:cNvSpPr>
          <p:nvPr/>
        </p:nvSpPr>
        <p:spPr bwMode="auto">
          <a:xfrm>
            <a:off x="5791200" y="4419600"/>
            <a:ext cx="311304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4" name="Text Box 42"/>
          <p:cNvSpPr txBox="1">
            <a:spLocks noChangeArrowheads="1"/>
          </p:cNvSpPr>
          <p:nvPr/>
        </p:nvSpPr>
        <p:spPr bwMode="auto">
          <a:xfrm>
            <a:off x="1466856" y="3773496"/>
            <a:ext cx="181926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381000" eaLnBrk="0" hangingPunct="0"/>
            <a:r>
              <a:rPr lang="it-IT" sz="2000" b="1" smtClean="0">
                <a:solidFill>
                  <a:srgbClr val="3333FF"/>
                </a:solidFill>
              </a:rPr>
              <a:t>ArrInt[0] </a:t>
            </a:r>
            <a:r>
              <a:rPr lang="it-IT" sz="2000" b="1">
                <a:solidFill>
                  <a:srgbClr val="3333FF"/>
                </a:solidFill>
              </a:rPr>
              <a:t>= 1;</a:t>
            </a:r>
          </a:p>
        </p:txBody>
      </p:sp>
      <p:sp>
        <p:nvSpPr>
          <p:cNvPr id="55" name="Text Box 43"/>
          <p:cNvSpPr txBox="1">
            <a:spLocks noChangeArrowheads="1"/>
          </p:cNvSpPr>
          <p:nvPr/>
        </p:nvSpPr>
        <p:spPr bwMode="auto">
          <a:xfrm>
            <a:off x="1466856" y="4246571"/>
            <a:ext cx="3105144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381000" eaLnBrk="0" hangingPunct="0"/>
            <a:r>
              <a:rPr lang="it-IT" sz="2000" b="1" smtClean="0">
                <a:solidFill>
                  <a:srgbClr val="3333FF"/>
                </a:solidFill>
              </a:rPr>
              <a:t>ArrInt[3</a:t>
            </a:r>
            <a:r>
              <a:rPr lang="it-IT" sz="2000" b="1">
                <a:solidFill>
                  <a:srgbClr val="3333FF"/>
                </a:solidFill>
              </a:rPr>
              <a:t>]</a:t>
            </a:r>
            <a:r>
              <a:rPr lang="it-IT" sz="2000" b="1" smtClean="0">
                <a:solidFill>
                  <a:srgbClr val="3333FF"/>
                </a:solidFill>
              </a:rPr>
              <a:t> </a:t>
            </a:r>
            <a:r>
              <a:rPr lang="it-IT" sz="2000" b="1">
                <a:solidFill>
                  <a:srgbClr val="3333FF"/>
                </a:solidFill>
              </a:rPr>
              <a:t>= </a:t>
            </a:r>
            <a:r>
              <a:rPr lang="it-IT" sz="2000" b="1" smtClean="0">
                <a:solidFill>
                  <a:srgbClr val="3333FF"/>
                </a:solidFill>
              </a:rPr>
              <a:t>ArrInt[0]+2</a:t>
            </a:r>
            <a:r>
              <a:rPr lang="it-IT" sz="2000" b="1">
                <a:solidFill>
                  <a:srgbClr val="3333FF"/>
                </a:solidFill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utoUpdateAnimBg="0"/>
      <p:bldP spid="52" grpId="0" animBg="1" autoUpdateAnimBg="0"/>
      <p:bldP spid="53" grpId="0" animBg="1" autoUpdateAnimBg="0"/>
      <p:bldP spid="54" grpId="0" autoUpdateAnimBg="0"/>
      <p:bldP spid="5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185879"/>
            <a:ext cx="7929586" cy="615553"/>
          </a:xfrm>
        </p:spPr>
        <p:txBody>
          <a:bodyPr/>
          <a:lstStyle/>
          <a:p>
            <a:r>
              <a:rPr lang="it-IT" sz="3400" dirty="0" smtClean="0"/>
              <a:t>I vettori e le funzioni</a:t>
            </a:r>
            <a:endParaRPr lang="it-IT" sz="34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035472" y="1202771"/>
            <a:ext cx="8361064" cy="440120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182563" indent="-182563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I vettori come parametri formali:</a:t>
            </a:r>
          </a:p>
          <a:p>
            <a:pPr marL="536575" lvl="1" indent="-354013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FF0000"/>
                </a:solidFill>
              </a:rPr>
              <a:t>a)	</a:t>
            </a:r>
            <a:r>
              <a:rPr lang="it-IT" sz="2400" b="1" dirty="0" err="1" smtClean="0">
                <a:solidFill>
                  <a:srgbClr val="3333FF"/>
                </a:solidFill>
              </a:rPr>
              <a:t>tipo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fun</a:t>
            </a:r>
            <a:r>
              <a:rPr lang="it-IT" sz="2400" b="1" dirty="0" smtClean="0"/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fun</a:t>
            </a:r>
            <a:r>
              <a:rPr lang="it-IT" sz="2400" b="1" baseline="-25000" dirty="0" smtClean="0">
                <a:solidFill>
                  <a:srgbClr val="3333FF"/>
                </a:solidFill>
              </a:rPr>
              <a:t> </a:t>
            </a:r>
            <a:r>
              <a:rPr lang="it-IT" sz="2400" b="1" dirty="0" smtClean="0">
                <a:solidFill>
                  <a:srgbClr val="3333FF"/>
                </a:solidFill>
              </a:rPr>
              <a:t>(…, </a:t>
            </a:r>
            <a:r>
              <a:rPr lang="it-IT" sz="2400" b="1" dirty="0" err="1" smtClean="0">
                <a:solidFill>
                  <a:srgbClr val="FF0000"/>
                </a:solidFill>
              </a:rPr>
              <a:t>tipo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Vett</a:t>
            </a:r>
            <a:r>
              <a:rPr lang="it-IT" sz="2400" b="1" baseline="-25000" dirty="0" smtClean="0">
                <a:solidFill>
                  <a:srgbClr val="FF0000"/>
                </a:solidFill>
              </a:rPr>
              <a:t> </a:t>
            </a:r>
            <a:r>
              <a:rPr lang="it-IT" sz="2400" b="1" dirty="0" err="1" smtClean="0">
                <a:solidFill>
                  <a:srgbClr val="FF0000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Vett</a:t>
            </a:r>
            <a:r>
              <a:rPr lang="it-IT" sz="2400" b="1" dirty="0" smtClean="0">
                <a:solidFill>
                  <a:srgbClr val="FF0000"/>
                </a:solidFill>
              </a:rPr>
              <a:t>[]</a:t>
            </a:r>
            <a:r>
              <a:rPr lang="it-IT" sz="2400" b="1" dirty="0" smtClean="0">
                <a:solidFill>
                  <a:srgbClr val="3333FF"/>
                </a:solidFill>
              </a:rPr>
              <a:t>, </a:t>
            </a:r>
            <a:r>
              <a:rPr lang="it-IT" sz="2400" b="1" dirty="0" err="1" smtClean="0">
                <a:solidFill>
                  <a:srgbClr val="FF0000"/>
                </a:solidFill>
              </a:rPr>
              <a:t>int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err="1" smtClean="0">
                <a:solidFill>
                  <a:srgbClr val="FF0000"/>
                </a:solidFill>
              </a:rPr>
              <a:t>dim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Vett</a:t>
            </a:r>
            <a:r>
              <a:rPr lang="it-IT" sz="2400" b="1" dirty="0">
                <a:solidFill>
                  <a:srgbClr val="3333FF"/>
                </a:solidFill>
              </a:rPr>
              <a:t>, …</a:t>
            </a:r>
            <a:r>
              <a:rPr lang="it-IT" sz="2400" b="1" dirty="0" smtClean="0">
                <a:solidFill>
                  <a:srgbClr val="3333FF"/>
                </a:solidFill>
              </a:rPr>
              <a:t>)</a:t>
            </a:r>
            <a:endParaRPr lang="it-IT" sz="2400" b="1" dirty="0" smtClean="0">
              <a:solidFill>
                <a:srgbClr val="3333FF"/>
              </a:solidFill>
            </a:endParaRPr>
          </a:p>
          <a:p>
            <a:pPr marL="1165225" lvl="1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{ … };</a:t>
            </a:r>
          </a:p>
          <a:p>
            <a:pPr marL="536575" lvl="1" indent="-354013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FF0000"/>
                </a:solidFill>
              </a:rPr>
              <a:t>b)	</a:t>
            </a:r>
            <a:r>
              <a:rPr lang="it-IT" sz="2400" b="1" dirty="0" err="1" smtClean="0">
                <a:solidFill>
                  <a:srgbClr val="3333FF"/>
                </a:solidFill>
              </a:rPr>
              <a:t>tipo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fun</a:t>
            </a:r>
            <a:r>
              <a:rPr lang="it-IT" sz="2400" b="1" dirty="0" smtClean="0"/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fun</a:t>
            </a:r>
            <a:r>
              <a:rPr lang="it-IT" sz="2400" b="1" baseline="-25000" dirty="0" smtClean="0">
                <a:solidFill>
                  <a:srgbClr val="3333FF"/>
                </a:solidFill>
              </a:rPr>
              <a:t> </a:t>
            </a:r>
            <a:r>
              <a:rPr lang="it-IT" sz="2400" b="1" dirty="0" smtClean="0">
                <a:solidFill>
                  <a:srgbClr val="3333FF"/>
                </a:solidFill>
              </a:rPr>
              <a:t>(…, </a:t>
            </a:r>
            <a:r>
              <a:rPr lang="it-IT" sz="2400" b="1" dirty="0" err="1" smtClean="0">
                <a:solidFill>
                  <a:srgbClr val="FF0000"/>
                </a:solidFill>
              </a:rPr>
              <a:t>tipo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Vett</a:t>
            </a:r>
            <a:r>
              <a:rPr lang="it-IT" sz="2400" b="1" baseline="-25000" dirty="0" smtClean="0">
                <a:solidFill>
                  <a:srgbClr val="FF0000"/>
                </a:solidFill>
              </a:rPr>
              <a:t> </a:t>
            </a:r>
            <a:r>
              <a:rPr lang="it-IT" sz="2400" b="1" dirty="0" smtClean="0">
                <a:solidFill>
                  <a:srgbClr val="FF0000"/>
                </a:solidFill>
              </a:rPr>
              <a:t>*</a:t>
            </a:r>
            <a:r>
              <a:rPr lang="it-IT" sz="2400" b="1" dirty="0" err="1" smtClean="0">
                <a:solidFill>
                  <a:srgbClr val="FF0000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Vett</a:t>
            </a:r>
            <a:r>
              <a:rPr lang="it-IT" sz="2400" b="1" dirty="0" smtClean="0">
                <a:solidFill>
                  <a:srgbClr val="3333FF"/>
                </a:solidFill>
              </a:rPr>
              <a:t>, </a:t>
            </a:r>
            <a:r>
              <a:rPr lang="it-IT" sz="2400" b="1" dirty="0" err="1">
                <a:solidFill>
                  <a:srgbClr val="FF0000"/>
                </a:solidFill>
              </a:rPr>
              <a:t>int</a:t>
            </a:r>
            <a:r>
              <a:rPr lang="it-IT" sz="2400" b="1" dirty="0">
                <a:solidFill>
                  <a:srgbClr val="FF0000"/>
                </a:solidFill>
              </a:rPr>
              <a:t> </a:t>
            </a:r>
            <a:r>
              <a:rPr lang="it-IT" sz="2400" b="1" dirty="0" err="1">
                <a:solidFill>
                  <a:srgbClr val="FF0000"/>
                </a:solidFill>
              </a:rPr>
              <a:t>dim</a:t>
            </a:r>
            <a:r>
              <a:rPr lang="it-IT" sz="2400" b="1" baseline="-25000" dirty="0" err="1">
                <a:solidFill>
                  <a:srgbClr val="FF0000"/>
                </a:solidFill>
              </a:rPr>
              <a:t>Vett</a:t>
            </a:r>
            <a:r>
              <a:rPr lang="it-IT" sz="2400" b="1" dirty="0">
                <a:solidFill>
                  <a:srgbClr val="3333FF"/>
                </a:solidFill>
              </a:rPr>
              <a:t>, …)</a:t>
            </a:r>
          </a:p>
          <a:p>
            <a:pPr marL="1165225" lvl="1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{ </a:t>
            </a:r>
            <a:r>
              <a:rPr lang="it-IT" sz="2400" b="1" dirty="0" smtClean="0">
                <a:solidFill>
                  <a:srgbClr val="3333FF"/>
                </a:solidFill>
              </a:rPr>
              <a:t>… };</a:t>
            </a:r>
          </a:p>
          <a:p>
            <a:pPr marL="182563" lvl="1" indent="-182563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rgbClr val="FF0000"/>
                </a:solidFill>
              </a:rPr>
              <a:t>I vettori come parametri attuali:</a:t>
            </a:r>
          </a:p>
          <a:p>
            <a:pPr marL="720725" lvl="1" indent="-288925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FF0000"/>
                </a:solidFill>
              </a:rPr>
              <a:t>		</a:t>
            </a:r>
            <a:r>
              <a:rPr lang="it-IT" sz="2400" b="1" dirty="0" err="1" smtClean="0">
                <a:solidFill>
                  <a:srgbClr val="3333FF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fun</a:t>
            </a:r>
            <a:r>
              <a:rPr lang="it-IT" sz="2400" b="1" dirty="0" smtClean="0">
                <a:solidFill>
                  <a:srgbClr val="3333FF"/>
                </a:solidFill>
              </a:rPr>
              <a:t> (…, </a:t>
            </a:r>
            <a:r>
              <a:rPr lang="it-IT" sz="2400" b="1" dirty="0" err="1" smtClean="0">
                <a:solidFill>
                  <a:srgbClr val="FF0000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Vett</a:t>
            </a:r>
            <a:r>
              <a:rPr lang="it-IT" sz="2400" b="1" dirty="0" smtClean="0">
                <a:solidFill>
                  <a:srgbClr val="3333FF"/>
                </a:solidFill>
              </a:rPr>
              <a:t>, </a:t>
            </a:r>
            <a:r>
              <a:rPr lang="it-IT" sz="2400" b="1" dirty="0" err="1">
                <a:solidFill>
                  <a:srgbClr val="FF0000"/>
                </a:solidFill>
              </a:rPr>
              <a:t>int</a:t>
            </a:r>
            <a:r>
              <a:rPr lang="it-IT" sz="2400" b="1" dirty="0">
                <a:solidFill>
                  <a:srgbClr val="FF0000"/>
                </a:solidFill>
              </a:rPr>
              <a:t> </a:t>
            </a:r>
            <a:r>
              <a:rPr lang="it-IT" sz="2400" b="1" dirty="0" err="1" smtClean="0">
                <a:solidFill>
                  <a:srgbClr val="FF0000"/>
                </a:solidFill>
              </a:rPr>
              <a:t>dim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Vett</a:t>
            </a:r>
            <a:r>
              <a:rPr lang="it-IT" sz="2400" b="1" dirty="0">
                <a:solidFill>
                  <a:srgbClr val="3333FF"/>
                </a:solidFill>
              </a:rPr>
              <a:t>, </a:t>
            </a:r>
            <a:r>
              <a:rPr lang="it-IT" sz="2400" b="1" dirty="0" smtClean="0">
                <a:solidFill>
                  <a:srgbClr val="3333FF"/>
                </a:solidFill>
              </a:rPr>
              <a:t>…)</a:t>
            </a:r>
            <a:endParaRPr lang="it-IT" sz="2800" b="1" dirty="0" smtClean="0">
              <a:solidFill>
                <a:srgbClr val="3333FF"/>
              </a:solidFill>
            </a:endParaRPr>
          </a:p>
          <a:p>
            <a:pPr marL="1165225" lvl="1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endParaRPr lang="it-IT" sz="2400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715304" cy="646331"/>
          </a:xfrm>
        </p:spPr>
        <p:txBody>
          <a:bodyPr/>
          <a:lstStyle/>
          <a:p>
            <a:r>
              <a:rPr lang="it-IT" smtClean="0"/>
              <a:t>I/O di vettori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284091"/>
            <a:ext cx="4554276" cy="476250"/>
          </a:xfrm>
        </p:spPr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5106395" y="1643050"/>
            <a:ext cx="2362589" cy="108966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Start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	Nome:	</a:t>
            </a:r>
            <a:r>
              <a:rPr lang="it-IT" sz="1400" b="1" smtClean="0"/>
              <a:t>AcqVett</a:t>
            </a:r>
            <a:endParaRPr lang="it-IT" sz="1400" b="1"/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	Variabili:	</a:t>
            </a:r>
            <a:r>
              <a:rPr lang="it-IT" sz="1400" b="1" smtClean="0"/>
              <a:t>int index, 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 smtClean="0"/>
              <a:t>		int vett[</a:t>
            </a:r>
            <a:r>
              <a:rPr lang="it-IT" sz="1600" b="1" cap="small" smtClean="0">
                <a:latin typeface="Script MT Bold" pitchFamily="66" charset="0"/>
              </a:rPr>
              <a:t>K</a:t>
            </a:r>
            <a:r>
              <a:rPr lang="it-IT" sz="1400" b="1" smtClean="0"/>
              <a:t>]</a:t>
            </a:r>
            <a:endParaRPr lang="en-GB" sz="1400" b="1"/>
          </a:p>
        </p:txBody>
      </p:sp>
      <p:grpSp>
        <p:nvGrpSpPr>
          <p:cNvPr id="36" name="Gruppo 35"/>
          <p:cNvGrpSpPr/>
          <p:nvPr/>
        </p:nvGrpSpPr>
        <p:grpSpPr>
          <a:xfrm>
            <a:off x="5783599" y="2732710"/>
            <a:ext cx="1014893" cy="745205"/>
            <a:chOff x="4783467" y="3469613"/>
            <a:chExt cx="1014893" cy="745205"/>
          </a:xfrm>
        </p:grpSpPr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4783467" y="3907041"/>
              <a:ext cx="1014893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index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0</a:t>
              </a:r>
              <a:endParaRPr lang="it-IT" sz="1400" b="1"/>
            </a:p>
          </p:txBody>
        </p:sp>
        <p:cxnSp>
          <p:nvCxnSpPr>
            <p:cNvPr id="15" name="AutoShape 11"/>
            <p:cNvCxnSpPr>
              <a:cxnSpLocks noChangeShapeType="1"/>
              <a:stCxn id="8" idx="2"/>
              <a:endCxn id="10" idx="0"/>
            </p:cNvCxnSpPr>
            <p:nvPr/>
          </p:nvCxnSpPr>
          <p:spPr bwMode="auto">
            <a:xfrm rot="16200000" flipH="1">
              <a:off x="5070522" y="3686649"/>
              <a:ext cx="437428" cy="335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9" name="Gruppo 38"/>
          <p:cNvGrpSpPr/>
          <p:nvPr/>
        </p:nvGrpSpPr>
        <p:grpSpPr>
          <a:xfrm>
            <a:off x="5277590" y="3477916"/>
            <a:ext cx="2016045" cy="1353084"/>
            <a:chOff x="4277458" y="4114781"/>
            <a:chExt cx="2016045" cy="1353084"/>
          </a:xfrm>
        </p:grpSpPr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4277458" y="4795340"/>
              <a:ext cx="2016045" cy="672525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index </a:t>
              </a:r>
              <a:r>
                <a:rPr lang="it-IT" sz="1400" b="1"/>
                <a:t>&lt; </a:t>
              </a:r>
              <a:r>
                <a:rPr lang="it-IT" sz="1600" b="1" cap="small" smtClean="0">
                  <a:latin typeface="Script MT Bold" pitchFamily="66" charset="0"/>
                </a:rPr>
                <a:t>K</a:t>
              </a:r>
              <a:endParaRPr lang="en-GB" sz="1400" b="1"/>
            </a:p>
          </p:txBody>
        </p:sp>
        <p:sp>
          <p:nvSpPr>
            <p:cNvPr id="16" name="AutoShape 12"/>
            <p:cNvSpPr>
              <a:spLocks noChangeArrowheads="1"/>
            </p:cNvSpPr>
            <p:nvPr/>
          </p:nvSpPr>
          <p:spPr bwMode="auto">
            <a:xfrm>
              <a:off x="5212095" y="4500570"/>
              <a:ext cx="152400" cy="152400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cxnSp>
          <p:nvCxnSpPr>
            <p:cNvPr id="17" name="AutoShape 13"/>
            <p:cNvCxnSpPr>
              <a:cxnSpLocks noChangeShapeType="1"/>
              <a:stCxn id="10" idx="2"/>
              <a:endCxn id="16" idx="0"/>
            </p:cNvCxnSpPr>
            <p:nvPr/>
          </p:nvCxnSpPr>
          <p:spPr bwMode="auto">
            <a:xfrm rot="5400000">
              <a:off x="5096710" y="4306366"/>
              <a:ext cx="385790" cy="261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8" name="AutoShape 14"/>
            <p:cNvCxnSpPr>
              <a:cxnSpLocks noChangeShapeType="1"/>
              <a:stCxn id="16" idx="4"/>
              <a:endCxn id="11" idx="0"/>
            </p:cNvCxnSpPr>
            <p:nvPr/>
          </p:nvCxnSpPr>
          <p:spPr bwMode="auto">
            <a:xfrm rot="5400000">
              <a:off x="5215703" y="4722748"/>
              <a:ext cx="142370" cy="281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43" name="Gruppo 42"/>
          <p:cNvGrpSpPr/>
          <p:nvPr/>
        </p:nvGrpSpPr>
        <p:grpSpPr>
          <a:xfrm>
            <a:off x="7055549" y="4158981"/>
            <a:ext cx="1088351" cy="501491"/>
            <a:chOff x="6055417" y="4795846"/>
            <a:chExt cx="1088351" cy="501491"/>
          </a:xfrm>
        </p:grpSpPr>
        <p:cxnSp>
          <p:nvCxnSpPr>
            <p:cNvPr id="19" name="AutoShape 15"/>
            <p:cNvCxnSpPr>
              <a:cxnSpLocks noChangeShapeType="1"/>
              <a:stCxn id="11" idx="3"/>
              <a:endCxn id="20" idx="1"/>
            </p:cNvCxnSpPr>
            <p:nvPr/>
          </p:nvCxnSpPr>
          <p:spPr bwMode="auto">
            <a:xfrm flipV="1">
              <a:off x="6293503" y="5126681"/>
              <a:ext cx="313690" cy="492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" name="AutoShape 16"/>
            <p:cNvSpPr>
              <a:spLocks noChangeArrowheads="1"/>
            </p:cNvSpPr>
            <p:nvPr/>
          </p:nvSpPr>
          <p:spPr bwMode="auto">
            <a:xfrm>
              <a:off x="6607193" y="4956024"/>
              <a:ext cx="536575" cy="341313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6055417" y="4795846"/>
              <a:ext cx="5588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smtClean="0"/>
                <a:t>false</a:t>
              </a:r>
              <a:endParaRPr lang="en-GB" sz="1400" b="1"/>
            </a:p>
          </p:txBody>
        </p:sp>
      </p:grpSp>
      <p:grpSp>
        <p:nvGrpSpPr>
          <p:cNvPr id="42" name="Gruppo 41"/>
          <p:cNvGrpSpPr/>
          <p:nvPr/>
        </p:nvGrpSpPr>
        <p:grpSpPr>
          <a:xfrm>
            <a:off x="3181556" y="3939906"/>
            <a:ext cx="3030671" cy="1052755"/>
            <a:chOff x="2181424" y="4576771"/>
            <a:chExt cx="3030671" cy="1052755"/>
          </a:xfrm>
        </p:grpSpPr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>
              <a:off x="2181424" y="4978507"/>
              <a:ext cx="1572611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index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index+1</a:t>
              </a:r>
              <a:endParaRPr lang="en-GB" sz="1400" b="1"/>
            </a:p>
          </p:txBody>
        </p:sp>
        <p:cxnSp>
          <p:nvCxnSpPr>
            <p:cNvPr id="23" name="AutoShape 19"/>
            <p:cNvCxnSpPr>
              <a:cxnSpLocks noChangeShapeType="1"/>
              <a:stCxn id="13" idx="0"/>
              <a:endCxn id="16" idx="2"/>
            </p:cNvCxnSpPr>
            <p:nvPr/>
          </p:nvCxnSpPr>
          <p:spPr bwMode="auto">
            <a:xfrm rot="5400000" flipH="1" flipV="1">
              <a:off x="3889044" y="3655457"/>
              <a:ext cx="401737" cy="224436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1" name="AutoShape 15"/>
            <p:cNvCxnSpPr>
              <a:cxnSpLocks noChangeShapeType="1"/>
              <a:stCxn id="30" idx="0"/>
              <a:endCxn id="13" idx="2"/>
            </p:cNvCxnSpPr>
            <p:nvPr/>
          </p:nvCxnSpPr>
          <p:spPr bwMode="auto">
            <a:xfrm rot="16200000" flipV="1">
              <a:off x="2796421" y="5457593"/>
              <a:ext cx="343242" cy="62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41" name="Gruppo 40"/>
          <p:cNvGrpSpPr/>
          <p:nvPr/>
        </p:nvGrpSpPr>
        <p:grpSpPr>
          <a:xfrm>
            <a:off x="3405125" y="4808881"/>
            <a:ext cx="2880489" cy="565971"/>
            <a:chOff x="2404993" y="5357826"/>
            <a:chExt cx="2880489" cy="565971"/>
          </a:xfrm>
        </p:grpSpPr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4500562" y="5357826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  <p:sp>
          <p:nvSpPr>
            <p:cNvPr id="30" name="AutoShape 5"/>
            <p:cNvSpPr>
              <a:spLocks noChangeArrowheads="1"/>
            </p:cNvSpPr>
            <p:nvPr/>
          </p:nvSpPr>
          <p:spPr bwMode="auto">
            <a:xfrm>
              <a:off x="2404993" y="5541606"/>
              <a:ext cx="1126720" cy="38219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vett[index]</a:t>
              </a:r>
              <a:endParaRPr lang="en-GB" sz="1400" b="1"/>
            </a:p>
          </p:txBody>
        </p:sp>
        <p:cxnSp>
          <p:nvCxnSpPr>
            <p:cNvPr id="34" name="AutoShape 19"/>
            <p:cNvCxnSpPr>
              <a:cxnSpLocks noChangeShapeType="1"/>
              <a:stCxn id="11" idx="2"/>
              <a:endCxn id="30" idx="3"/>
            </p:cNvCxnSpPr>
            <p:nvPr/>
          </p:nvCxnSpPr>
          <p:spPr bwMode="auto">
            <a:xfrm rot="5400000">
              <a:off x="4232219" y="4679439"/>
              <a:ext cx="352757" cy="175376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38" name="Gruppo 37"/>
          <p:cNvGrpSpPr/>
          <p:nvPr/>
        </p:nvGrpSpPr>
        <p:grpSpPr>
          <a:xfrm>
            <a:off x="1066800" y="1214422"/>
            <a:ext cx="6705600" cy="1857388"/>
            <a:chOff x="1066800" y="2378889"/>
            <a:chExt cx="6705600" cy="1857388"/>
          </a:xfrm>
        </p:grpSpPr>
        <p:sp>
          <p:nvSpPr>
            <p:cNvPr id="7" name="Text Box 25"/>
            <p:cNvSpPr txBox="1">
              <a:spLocks noChangeArrowheads="1"/>
            </p:cNvSpPr>
            <p:nvPr/>
          </p:nvSpPr>
          <p:spPr bwMode="auto">
            <a:xfrm>
              <a:off x="1066800" y="2378889"/>
              <a:ext cx="6705600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I diagrammi di flusso:</a:t>
              </a:r>
            </a:p>
          </p:txBody>
        </p:sp>
        <p:sp>
          <p:nvSpPr>
            <p:cNvPr id="37" name="CasellaDiTesto 36"/>
            <p:cNvSpPr txBox="1"/>
            <p:nvPr/>
          </p:nvSpPr>
          <p:spPr>
            <a:xfrm>
              <a:off x="2285984" y="3312947"/>
              <a:ext cx="2071702" cy="923330"/>
            </a:xfrm>
            <a:prstGeom prst="rect">
              <a:avLst/>
            </a:prstGeom>
            <a:solidFill>
              <a:srgbClr val="3333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smtClean="0">
                  <a:solidFill>
                    <a:schemeClr val="bg1"/>
                  </a:solidFill>
                </a:rPr>
                <a:t>Acquisizione del contenuto di un vettore di </a:t>
              </a:r>
              <a:r>
                <a:rPr lang="it-IT" b="1" cap="small" smtClean="0">
                  <a:solidFill>
                    <a:schemeClr val="bg1"/>
                  </a:solidFill>
                  <a:latin typeface="Script MT Bold" pitchFamily="66" charset="0"/>
                </a:rPr>
                <a:t>K</a:t>
              </a:r>
              <a:r>
                <a:rPr lang="it-IT" smtClean="0">
                  <a:solidFill>
                    <a:schemeClr val="bg1"/>
                  </a:solidFill>
                </a:rPr>
                <a:t> interi</a:t>
              </a:r>
              <a:endParaRPr lang="it-IT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10530</TotalTime>
  <Words>1047</Words>
  <Application>Microsoft Office PowerPoint</Application>
  <PresentationFormat>Presentazione su schermo (4:3)</PresentationFormat>
  <Paragraphs>248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6" baseType="lpstr">
      <vt:lpstr>Arial</vt:lpstr>
      <vt:lpstr>Calibri</vt:lpstr>
      <vt:lpstr>Gill Sans MT</vt:lpstr>
      <vt:lpstr>Script MT Bold</vt:lpstr>
      <vt:lpstr>Symbol</vt:lpstr>
      <vt:lpstr>Tahoma</vt:lpstr>
      <vt:lpstr>Times New Roman</vt:lpstr>
      <vt:lpstr>Wingdings</vt:lpstr>
      <vt:lpstr>Wingdings 2</vt:lpstr>
      <vt:lpstr>Solstizio</vt:lpstr>
      <vt:lpstr>Programmazione e Laboratorio di Programmazione</vt:lpstr>
      <vt:lpstr>Vettori</vt:lpstr>
      <vt:lpstr>Operatore sizeof()</vt:lpstr>
      <vt:lpstr>Operatore sizeof()</vt:lpstr>
      <vt:lpstr>Definizione di un vettore</vt:lpstr>
      <vt:lpstr>Accesso agli elementi di un vettore</vt:lpstr>
      <vt:lpstr>Accesso agli elementi di un vettore</vt:lpstr>
      <vt:lpstr>I vettori e le funzioni</vt:lpstr>
      <vt:lpstr>I/O di vettori</vt:lpstr>
      <vt:lpstr>I/O di vettori</vt:lpstr>
      <vt:lpstr>I/O di vettori</vt:lpstr>
      <vt:lpstr>I/O di vettori</vt:lpstr>
      <vt:lpstr>I/O di vettori</vt:lpstr>
      <vt:lpstr>I/O di vettori</vt:lpstr>
      <vt:lpstr>Dimensionamento a run-time di un vettore</vt:lpstr>
      <vt:lpstr>Dimensionamento a run-time di un vettore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1062</cp:revision>
  <dcterms:created xsi:type="dcterms:W3CDTF">2007-12-10T14:15:35Z</dcterms:created>
  <dcterms:modified xsi:type="dcterms:W3CDTF">2016-11-17T14:13:12Z</dcterms:modified>
</cp:coreProperties>
</file>