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4" r:id="rId3"/>
    <p:sldId id="372" r:id="rId4"/>
    <p:sldId id="402" r:id="rId5"/>
    <p:sldId id="365" r:id="rId6"/>
    <p:sldId id="373" r:id="rId7"/>
    <p:sldId id="378" r:id="rId8"/>
    <p:sldId id="371" r:id="rId9"/>
    <p:sldId id="375" r:id="rId10"/>
    <p:sldId id="376" r:id="rId11"/>
    <p:sldId id="368" r:id="rId12"/>
    <p:sldId id="379" r:id="rId13"/>
    <p:sldId id="380" r:id="rId14"/>
    <p:sldId id="381" r:id="rId15"/>
    <p:sldId id="388" r:id="rId16"/>
    <p:sldId id="370" r:id="rId17"/>
    <p:sldId id="392" r:id="rId18"/>
    <p:sldId id="393" r:id="rId19"/>
    <p:sldId id="395" r:id="rId20"/>
    <p:sldId id="394" r:id="rId2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 varScale="1">
        <p:scale>
          <a:sx n="67" d="100"/>
          <a:sy n="67" d="100"/>
        </p:scale>
        <p:origin x="81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30/11/2016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30/11/2016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928926" y="6305550"/>
            <a:ext cx="5054342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 allocazione dinamica della memoria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12447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</a:t>
            </a:r>
            <a:r>
              <a:rPr lang="it-IT" dirty="0" smtClean="0"/>
              <a:t>e Laboratorio 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969770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IX</a:t>
            </a:r>
          </a:p>
          <a:p>
            <a:r>
              <a:rPr lang="it-IT" dirty="0" smtClean="0"/>
              <a:t>Gestione </a:t>
            </a:r>
            <a:r>
              <a:rPr lang="it-IT" dirty="0" smtClean="0"/>
              <a:t>dinamica della memoria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3385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 smtClean="0"/>
              <a:t>dinamica della memoria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77"/>
            <a:ext cx="7853524" cy="1200329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malloc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80639" y="1454946"/>
            <a:ext cx="7206203" cy="39908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FF0000"/>
                </a:solidFill>
              </a:rPr>
              <a:t>	continua …</a:t>
            </a:r>
            <a:endParaRPr lang="it-IT" b="1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/>
              <a:t>  // se l’allocazione e’ fallita termina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/>
              <a:t>  </a:t>
            </a:r>
            <a:r>
              <a:rPr lang="it-IT" b="1" smtClean="0">
                <a:solidFill>
                  <a:srgbClr val="3333FF"/>
                </a:solidFill>
              </a:rPr>
              <a:t>if (ptr == NULL)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  printf("\nAllocazione fallita");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return(0);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  // se l'allocazione è avvenuta con successo visualizza il contenuto</a:t>
            </a:r>
          </a:p>
          <a:p>
            <a:pPr>
              <a:lnSpc>
                <a:spcPts val="1800"/>
              </a:lnSpc>
            </a:pPr>
            <a:r>
              <a:rPr lang="it-IT" b="1" smtClean="0"/>
              <a:t>  // del buffer e rilascia la memoria per questo allocata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printf("\nAllocazione avvenuta con successo\n");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printf(“\nContenuto del buffer: “);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VisBuffInt(ptr, nro_val);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FF0000"/>
                </a:solidFill>
              </a:rPr>
              <a:t>  free(ptr);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</a:rPr>
              <a:t>  return(1);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2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calloc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060954"/>
            <a:ext cx="7643866" cy="512448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calloc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nro_var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dim_var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alloca un buffer di memoria per </a:t>
            </a:r>
            <a:r>
              <a:rPr lang="it-IT" sz="2400" b="1" dirty="0" err="1" smtClean="0">
                <a:solidFill>
                  <a:srgbClr val="3333FF"/>
                </a:solidFill>
              </a:rPr>
              <a:t>nro_var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variabili di dimensione </a:t>
            </a:r>
            <a:r>
              <a:rPr lang="it-IT" sz="2400" b="1" dirty="0" err="1" smtClean="0">
                <a:solidFill>
                  <a:srgbClr val="3333FF"/>
                </a:solidFill>
              </a:rPr>
              <a:t>dim_var</a:t>
            </a:r>
            <a:r>
              <a:rPr lang="it-IT" sz="2400" b="1" dirty="0" smtClean="0"/>
              <a:t>, e le inizializza 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l’indirizzo del primo byte del buffer, in caso di successo</a:t>
            </a:r>
          </a:p>
          <a:p>
            <a:pPr marL="746125" lvl="2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il valore</a:t>
            </a:r>
            <a:r>
              <a:rPr lang="it-IT" sz="2400" b="1" dirty="0" smtClean="0">
                <a:solidFill>
                  <a:srgbClr val="3333FF"/>
                </a:solidFill>
              </a:rPr>
              <a:t> NULL</a:t>
            </a:r>
            <a:r>
              <a:rPr lang="it-IT" sz="2400" b="1" dirty="0" smtClean="0"/>
              <a:t> altrimenti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05550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013282"/>
            <a:ext cx="7264681" cy="52732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/>
              <a:t>// sorgente: </a:t>
            </a:r>
            <a:r>
              <a:rPr lang="it-IT" b="1" dirty="0" err="1" smtClean="0"/>
              <a:t>calloc.c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illustra il corretto utilizzo dalla funzione </a:t>
            </a:r>
            <a:r>
              <a:rPr lang="it-IT" b="1" dirty="0" err="1" smtClean="0">
                <a:solidFill>
                  <a:srgbClr val="FF0000"/>
                </a:solidFill>
              </a:rPr>
              <a:t>calloc</a:t>
            </a:r>
            <a:r>
              <a:rPr lang="it-IT" b="1" dirty="0" smtClean="0">
                <a:solidFill>
                  <a:srgbClr val="FF0000"/>
                </a:solidFill>
              </a:rPr>
              <a:t>() </a:t>
            </a:r>
            <a:r>
              <a:rPr lang="it-IT" b="1" dirty="0" smtClean="0"/>
              <a:t>e della </a:t>
            </a:r>
            <a:r>
              <a:rPr lang="it-IT" b="1" dirty="0" smtClean="0">
                <a:solidFill>
                  <a:srgbClr val="FF0000"/>
                </a:solidFill>
              </a:rPr>
              <a:t>free()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e tipi funzionali alle varie operazioni di I/O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di interesse generale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visualizza il contenuto di un buffer di interi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la variabile necessaria a muoversi sul buffer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attraversa il buffer visualizzandone il contenuto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nElemento</a:t>
            </a:r>
            <a:r>
              <a:rPr lang="it-IT" b="1" dirty="0" smtClean="0">
                <a:solidFill>
                  <a:srgbClr val="3333FF"/>
                </a:solidFill>
              </a:rPr>
              <a:t> %d: %d",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62389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61239" y="1335836"/>
            <a:ext cx="6546664" cy="411907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alloca, visualizza e successivamente rilascia,  un buffer per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un numero di valori interi specificato a </a:t>
            </a:r>
            <a:r>
              <a:rPr lang="it-IT" b="1" dirty="0" err="1" smtClean="0"/>
              <a:t>run</a:t>
            </a:r>
            <a:r>
              <a:rPr lang="it-IT" b="1" dirty="0" smtClean="0"/>
              <a:t>-time</a:t>
            </a:r>
          </a:p>
          <a:p>
            <a:pPr>
              <a:lnSpc>
                <a:spcPts val="18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le variabili per il numero dei valori interi e per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l’indirizzo iniziale del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/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inizializza la variabile per il numero di valori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valori? ");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 alloca e inizializza la memoria per il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*) </a:t>
            </a:r>
            <a:r>
              <a:rPr lang="it-IT" b="1" dirty="0" err="1" smtClean="0">
                <a:solidFill>
                  <a:srgbClr val="FF0000"/>
                </a:solidFill>
              </a:rPr>
              <a:t>calloc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nro_val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</a:t>
            </a: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34397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05550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357298"/>
            <a:ext cx="7500990" cy="39908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se l’allocazione </a:t>
            </a:r>
            <a:r>
              <a:rPr lang="it-IT" b="1" dirty="0" err="1" smtClean="0"/>
              <a:t>e’</a:t>
            </a:r>
            <a:r>
              <a:rPr lang="it-IT" b="1" dirty="0" smtClean="0"/>
              <a:t> fallita termina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fallita");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/>
              <a:t>  // se l'allocazione ha avuto successo visualizza il contenuto del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buffer e successivamente libera la memoria per questo allocata 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avvenuta con successo\n");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del buffer:");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VisBuffIn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  free(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tangolo 32"/>
          <p:cNvSpPr/>
          <p:nvPr/>
        </p:nvSpPr>
        <p:spPr>
          <a:xfrm>
            <a:off x="1357290" y="3037289"/>
            <a:ext cx="2486771" cy="1528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(4);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…</a:t>
            </a:r>
          </a:p>
          <a:p>
            <a:pPr>
              <a:lnSpc>
                <a:spcPts val="20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…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free(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</p:txBody>
      </p:sp>
      <p:grpSp>
        <p:nvGrpSpPr>
          <p:cNvPr id="76" name="Gruppo 75"/>
          <p:cNvGrpSpPr/>
          <p:nvPr/>
        </p:nvGrpSpPr>
        <p:grpSpPr>
          <a:xfrm>
            <a:off x="1977264" y="3570034"/>
            <a:ext cx="3004224" cy="507038"/>
            <a:chOff x="2011479" y="1014913"/>
            <a:chExt cx="3004224" cy="507038"/>
          </a:xfrm>
        </p:grpSpPr>
        <p:sp>
          <p:nvSpPr>
            <p:cNvPr id="68" name="Rettangolo arrotondato 67"/>
            <p:cNvSpPr/>
            <p:nvPr/>
          </p:nvSpPr>
          <p:spPr>
            <a:xfrm>
              <a:off x="2011479" y="1014913"/>
              <a:ext cx="1917579" cy="33049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pPr algn="ctr"/>
              <a:endParaRPr lang="it-IT" b="1">
                <a:solidFill>
                  <a:srgbClr val="FF0000"/>
                </a:solidFill>
              </a:endParaRPr>
            </a:p>
          </p:txBody>
        </p:sp>
        <p:cxnSp>
          <p:nvCxnSpPr>
            <p:cNvPr id="70" name="Connettore 4 69"/>
            <p:cNvCxnSpPr>
              <a:stCxn id="68" idx="3"/>
              <a:endCxn id="74" idx="1"/>
            </p:cNvCxnSpPr>
            <p:nvPr/>
          </p:nvCxnSpPr>
          <p:spPr>
            <a:xfrm>
              <a:off x="3929058" y="1180160"/>
              <a:ext cx="230320" cy="15712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4" name="CasellaDiTesto 73"/>
            <p:cNvSpPr txBox="1"/>
            <p:nvPr/>
          </p:nvSpPr>
          <p:spPr>
            <a:xfrm>
              <a:off x="4159378" y="1152619"/>
              <a:ext cx="856325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FF0000"/>
                  </a:solidFill>
                </a:rPr>
                <a:t>104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54950"/>
            <a:ext cx="7498080" cy="646331"/>
          </a:xfrm>
        </p:spPr>
        <p:txBody>
          <a:bodyPr/>
          <a:lstStyle/>
          <a:p>
            <a:r>
              <a:rPr lang="it-IT" dirty="0" smtClean="0"/>
              <a:t>I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leak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267744" y="6265118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85852" y="1071546"/>
            <a:ext cx="6289600" cy="16850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Memory leak:</a:t>
            </a:r>
          </a:p>
          <a:p>
            <a:pPr marL="452438" lvl="1" indent="4763">
              <a:spcBef>
                <a:spcPts val="600"/>
              </a:spcBef>
              <a:buClr>
                <a:srgbClr val="FF0000"/>
              </a:buClr>
              <a:buSzPct val="100000"/>
            </a:pPr>
            <a:r>
              <a:rPr lang="it-IT" sz="2400" b="1" smtClean="0"/>
              <a:t>area di memoria allocata e non più accessibile non esistendo puntatori che la riferiscono</a:t>
            </a: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5143522" y="3747720"/>
            <a:ext cx="1071564" cy="752476"/>
            <a:chOff x="4896" y="1996"/>
            <a:chExt cx="675" cy="474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896" y="1996"/>
              <a:ext cx="675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b="1" dirty="0" smtClean="0"/>
                <a:t>099</a:t>
              </a:r>
              <a:endParaRPr lang="it-IT" b="1" dirty="0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5071" y="2218"/>
              <a:ext cx="34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ptr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8256184" y="3115280"/>
            <a:ext cx="311304" cy="1321832"/>
            <a:chOff x="8184746" y="928670"/>
            <a:chExt cx="311304" cy="1321832"/>
          </a:xfrm>
        </p:grpSpPr>
        <p:sp>
          <p:nvSpPr>
            <p:cNvPr id="48" name="Text Box 121"/>
            <p:cNvSpPr txBox="1">
              <a:spLocks noChangeArrowheads="1"/>
            </p:cNvSpPr>
            <p:nvPr/>
          </p:nvSpPr>
          <p:spPr bwMode="auto">
            <a:xfrm>
              <a:off x="8184746" y="9286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2" name="Text Box 122"/>
            <p:cNvSpPr txBox="1">
              <a:spLocks noChangeArrowheads="1"/>
            </p:cNvSpPr>
            <p:nvPr/>
          </p:nvSpPr>
          <p:spPr bwMode="auto">
            <a:xfrm>
              <a:off x="8184746" y="12461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3" name="Text Box 123"/>
            <p:cNvSpPr txBox="1">
              <a:spLocks noChangeArrowheads="1"/>
            </p:cNvSpPr>
            <p:nvPr/>
          </p:nvSpPr>
          <p:spPr bwMode="auto">
            <a:xfrm>
              <a:off x="8184746" y="18811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3" name="Text Box 123"/>
            <p:cNvSpPr txBox="1">
              <a:spLocks noChangeArrowheads="1"/>
            </p:cNvSpPr>
            <p:nvPr/>
          </p:nvSpPr>
          <p:spPr bwMode="auto">
            <a:xfrm>
              <a:off x="8184746" y="15636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</p:grpSp>
      <p:grpSp>
        <p:nvGrpSpPr>
          <p:cNvPr id="67" name="Gruppo 66"/>
          <p:cNvGrpSpPr/>
          <p:nvPr/>
        </p:nvGrpSpPr>
        <p:grpSpPr>
          <a:xfrm>
            <a:off x="6405586" y="3165197"/>
            <a:ext cx="2166942" cy="2262158"/>
            <a:chOff x="6334148" y="2917917"/>
            <a:chExt cx="2166942" cy="2262158"/>
          </a:xfrm>
        </p:grpSpPr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6977090" y="292893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8196290" y="292893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6977090" y="480059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6977090" y="449579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6977090" y="417670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>
              <a:off x="6977090" y="387190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6977090" y="35385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6977090" y="32527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6334148" y="2917917"/>
              <a:ext cx="564578" cy="22621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it-IT" b="1" smtClean="0"/>
                <a:t>099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100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101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102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103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104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105</a:t>
              </a:r>
              <a:endParaRPr lang="it-IT" b="1"/>
            </a:p>
          </p:txBody>
        </p:sp>
      </p:grp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5275363" y="3791320"/>
            <a:ext cx="857256" cy="28575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ctr"/>
            <a:r>
              <a:rPr lang="it-IT" b="1" dirty="0" smtClean="0"/>
              <a:t>104</a:t>
            </a:r>
            <a:endParaRPr lang="it-IT" b="1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3115169" y="4790358"/>
            <a:ext cx="2570837" cy="9233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 ora come recupero le locazioni dalla 099 alla 102?</a:t>
            </a:r>
          </a:p>
        </p:txBody>
      </p:sp>
      <p:sp>
        <p:nvSpPr>
          <p:cNvPr id="42" name="Text Box 122"/>
          <p:cNvSpPr txBox="1">
            <a:spLocks noChangeArrowheads="1"/>
          </p:cNvSpPr>
          <p:nvPr/>
        </p:nvSpPr>
        <p:spPr bwMode="auto">
          <a:xfrm>
            <a:off x="8263744" y="4686900"/>
            <a:ext cx="31130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buClr>
                <a:schemeClr val="tx1"/>
              </a:buClr>
              <a:buFont typeface="Monotype Sorts" pitchFamily="2" charset="2"/>
              <a:buNone/>
            </a:pPr>
            <a:r>
              <a:rPr lang="it-IT" b="1" dirty="0">
                <a:solidFill>
                  <a:srgbClr val="3333FF"/>
                </a:solidFill>
              </a:rPr>
              <a:t>x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316440" y="4797152"/>
            <a:ext cx="216000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uiExpand="1" build="p"/>
      <p:bldP spid="32" grpId="0" uiExpand="1" build="p" autoUpdateAnimBg="0"/>
      <p:bldP spid="66" grpId="0" animBg="1"/>
      <p:bldP spid="85" grpId="0" animBg="1"/>
      <p:bldP spid="42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423721"/>
            <a:ext cx="7459368" cy="4362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Signature: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void * memcpy(void * dest, void * src, int n)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copia </a:t>
            </a:r>
            <a:r>
              <a:rPr lang="it-IT" sz="2400" b="1" smtClean="0">
                <a:solidFill>
                  <a:srgbClr val="3333FF"/>
                </a:solidFill>
              </a:rPr>
              <a:t>n</a:t>
            </a:r>
            <a:r>
              <a:rPr lang="it-IT" sz="2400" b="1" smtClean="0"/>
              <a:t> byte dall’indirizzo </a:t>
            </a:r>
            <a:r>
              <a:rPr lang="it-IT" sz="2400" b="1" smtClean="0">
                <a:solidFill>
                  <a:srgbClr val="3333FF"/>
                </a:solidFill>
              </a:rPr>
              <a:t>src</a:t>
            </a:r>
            <a:r>
              <a:rPr lang="it-IT" sz="2400" b="1" smtClean="0"/>
              <a:t> all’indirizzo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  <a:endParaRPr lang="it-IT" sz="2400" b="1" smtClean="0"/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/>
              <a:t>	l’indirizzo </a:t>
            </a:r>
            <a:r>
              <a:rPr lang="it-IT" sz="2400" b="1" smtClean="0">
                <a:solidFill>
                  <a:srgbClr val="3333FF"/>
                </a:solidFill>
              </a:rPr>
              <a:t>dest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Direttive per il preprocessore:</a:t>
            </a:r>
          </a:p>
          <a:p>
            <a:pPr marL="719138" lvl="1" indent="-266700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/>
              <a:t>	includere la direttiva </a:t>
            </a:r>
            <a:r>
              <a:rPr lang="it-IT" sz="2400" b="1" smtClean="0">
                <a:solidFill>
                  <a:srgbClr val="3333FF"/>
                </a:solidFill>
              </a:rPr>
              <a:t>#include &lt;string.h&gt; </a:t>
            </a:r>
            <a:r>
              <a:rPr lang="it-IT" sz="2400" b="1" smtClean="0"/>
              <a:t>per utilizzare la funzione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30555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928670"/>
            <a:ext cx="7484934" cy="550407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/>
              <a:t>// sorgente: </a:t>
            </a:r>
            <a:r>
              <a:rPr lang="it-IT" b="1" dirty="0" err="1" smtClean="0"/>
              <a:t>memcpy.c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illustra il corretto utilizzo dalla funzione </a:t>
            </a:r>
            <a:r>
              <a:rPr lang="it-IT" b="1" dirty="0" err="1" smtClean="0">
                <a:solidFill>
                  <a:srgbClr val="FF0000"/>
                </a:solidFill>
              </a:rPr>
              <a:t>memcpy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di funzioni e tipi funzionali alle varie operazioni di I/O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contiene definizioni di macro, costanti e dichiarazioni di funzioni di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interesse generale per la gestione della memoria e delle stringhe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 smtClean="0">
                <a:solidFill>
                  <a:srgbClr val="3333FF"/>
                </a:solidFill>
              </a:rPr>
              <a:t>&gt; 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inizializza il contenuto di un buffer di interi con una sequenza pro-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</a:t>
            </a:r>
            <a:r>
              <a:rPr lang="it-IT" b="1" dirty="0" err="1" smtClean="0"/>
              <a:t>gressiva</a:t>
            </a:r>
            <a:r>
              <a:rPr lang="it-IT" b="1" dirty="0" smtClean="0"/>
              <a:t> di interi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la variabile necessaria a muoversi sul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attraversa il buffer inizializzandone il contenuto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 =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265118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64704"/>
            <a:ext cx="7702430" cy="57092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visualizza il contenuto di un buffer di interi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definisce la variabile necessaria a muoversi sul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attraversa il buffer visualizzandone il contenuto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nElemento</a:t>
            </a:r>
            <a:r>
              <a:rPr lang="it-IT" b="1" dirty="0" smtClean="0">
                <a:solidFill>
                  <a:srgbClr val="3333FF"/>
                </a:solidFill>
              </a:rPr>
              <a:t> %d: %d",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alloca due buffer di interi, inizializza il I, lo visualizza e lo copia nel II.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 Visualizza il contenuto del II e rilascia tutta la memoria allocata 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</a:t>
            </a:r>
            <a:r>
              <a:rPr lang="it-IT" b="1" dirty="0" smtClean="0">
                <a:solidFill>
                  <a:srgbClr val="3333FF"/>
                </a:solidFill>
              </a:rPr>
              <a:t>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le variabili per il numero dei valori interi e per 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riferimenti ai due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*ptr_1, *ptr_2;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inizializza la variabile per il numero di valori in entrambe i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 nei buffer? 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6120586" cy="578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FF0000"/>
                </a:solidFill>
              </a:rPr>
              <a:t>	continua …</a:t>
            </a:r>
            <a:endParaRPr lang="it-IT" b="1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/>
              <a:t>  // alloca memoria per i due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ptr_1 = (int *) realloc(NULL,nro_val*sizeof(int));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ptr_2 = (int *) realloc(NULL,nro_val*sizeof(int));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/>
              <a:t>  // controlla se l’allocazione è avvenuta con successo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if ((ptr_1 == NULL) || (ptr_2 == NULL))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</a:pPr>
            <a:r>
              <a:rPr lang="it-IT" b="1" smtClean="0"/>
              <a:t>    // se l’allocazione è fallita rilascia la memoria allocata</a:t>
            </a:r>
          </a:p>
          <a:p>
            <a:pPr>
              <a:lnSpc>
                <a:spcPts val="1800"/>
              </a:lnSpc>
            </a:pPr>
            <a:r>
              <a:rPr lang="it-IT" b="1" smtClean="0"/>
              <a:t>    // e termina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  printf("\nAllocazione fallita");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  if (ptr_1 != NULL)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  free(ptr_1);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  if (ptr_2 != NULL)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  free(ptr_1);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  return(0);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</a:t>
            </a:r>
            <a:r>
              <a:rPr lang="it-IT" b="1" smtClean="0"/>
              <a:t>// altrimenti inizializza il I buffer e lo visualizza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printf("\nAllocazione avvenuta con successo\n");    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InBuffInt(ptr_1, nro_val);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printf("\nContenuto I Buffer:");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VisBuffInt(ptr_1, nro_val);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FF0000"/>
                </a:solidFill>
              </a:rPr>
              <a:t>	continua …</a:t>
            </a:r>
            <a:r>
              <a:rPr lang="it-IT" b="1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158722"/>
            <a:ext cx="7143768" cy="49705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Buffer:</a:t>
            </a:r>
          </a:p>
          <a:p>
            <a:pPr marL="288925" indent="-288925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	una sequenza contigua di byte (locazioni) in memoria centrale</a:t>
            </a:r>
          </a:p>
          <a:p>
            <a:pPr marL="288925" indent="-288925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981075" lvl="1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>
                <a:solidFill>
                  <a:srgbClr val="3333FF"/>
                </a:solidFill>
              </a:rPr>
              <a:t>)</a:t>
            </a:r>
          </a:p>
          <a:p>
            <a:pPr marL="628650" lvl="1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identificatore di un tipo predefinito o non</a:t>
            </a:r>
          </a:p>
          <a:p>
            <a:pPr marL="288925" lvl="1" indent="-288925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628650" lvl="1" indent="-19685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numero di byte utilizzati per memorizzare un valore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5643917" cy="28110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smtClean="0">
                <a:solidFill>
                  <a:srgbClr val="FF0000"/>
                </a:solidFill>
              </a:rPr>
              <a:t>	continua …</a:t>
            </a:r>
            <a:endParaRPr lang="it-IT" b="1" smtClean="0"/>
          </a:p>
          <a:p>
            <a:pPr>
              <a:lnSpc>
                <a:spcPts val="1800"/>
              </a:lnSpc>
            </a:pPr>
            <a:r>
              <a:rPr lang="it-IT" b="1" smtClean="0"/>
              <a:t>  // copia il I buffer nel II e lo visualizza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/>
              <a:t>  </a:t>
            </a:r>
            <a:r>
              <a:rPr lang="it-IT" b="1" smtClean="0">
                <a:solidFill>
                  <a:srgbClr val="3333FF"/>
                </a:solidFill>
              </a:rPr>
              <a:t>ptr_2 = </a:t>
            </a:r>
            <a:r>
              <a:rPr lang="it-IT" b="1" smtClean="0">
                <a:solidFill>
                  <a:srgbClr val="FF0000"/>
                </a:solidFill>
              </a:rPr>
              <a:t>memcpy(ptr_2, ptr_1, nro_val*sizeof(int));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printf("\nContenuto II Buffer:");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3333FF"/>
                </a:solidFill>
              </a:rPr>
              <a:t>  VisBuffInt(ptr_2, nro_val);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  // rilascia la memoria per entrambe i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smtClean="0">
                <a:solidFill>
                  <a:srgbClr val="FF0000"/>
                </a:solidFill>
              </a:rPr>
              <a:t>  free(ptr_1)</a:t>
            </a:r>
            <a:r>
              <a:rPr lang="it-IT" b="1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FF0000"/>
                </a:solidFill>
              </a:rPr>
              <a:t>  free(ptr_2)</a:t>
            </a:r>
            <a:r>
              <a:rPr lang="it-IT" b="1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smtClean="0">
                <a:solidFill>
                  <a:srgbClr val="3333FF"/>
                </a:solidFill>
              </a:rPr>
              <a:t>  return(1);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} </a:t>
            </a:r>
            <a:endParaRPr lang="it-IT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casting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43108" y="6305550"/>
            <a:ext cx="5840160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43108" y="1326144"/>
            <a:ext cx="524479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981075" lvl="1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>
                <a:solidFill>
                  <a:srgbClr val="3333FF"/>
                </a:solidFill>
              </a:rPr>
              <a:t>) espressione</a:t>
            </a:r>
          </a:p>
          <a:p>
            <a:pPr marL="628650" lvl="1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/>
              <a:t> identificatore di un tipo predefinito o non</a:t>
            </a:r>
          </a:p>
          <a:p>
            <a:pPr marL="288925" lvl="1" indent="-288925" eaLnBrk="0" hangingPunct="0">
              <a:spcBef>
                <a:spcPts val="24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</a:t>
            </a:r>
            <a:r>
              <a:rPr lang="it-IT" sz="2400" b="1" dirty="0" smtClean="0"/>
              <a:t> convertito in un valore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5128" y="1357298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>
              <a:cs typeface="Courier New" pitchFamily="49" charset="0"/>
            </a:endParaRPr>
          </a:p>
          <a:p>
            <a:pPr algn="ctr"/>
            <a:r>
              <a:rPr lang="it-IT" sz="2400" b="1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smtClean="0">
                <a:ea typeface="MS Mincho" pitchFamily="49" charset="-128"/>
              </a:rPr>
              <a:t>per la gestione della memoria. </a:t>
            </a:r>
            <a:r>
              <a:rPr lang="it-IT" sz="2400" b="1">
                <a:ea typeface="MS Mincho" pitchFamily="49" charset="-128"/>
              </a:rPr>
              <a:t>Per </a:t>
            </a:r>
            <a:r>
              <a:rPr lang="it-IT" sz="2400" b="1" smtClean="0">
                <a:ea typeface="MS Mincho" pitchFamily="49" charset="-128"/>
              </a:rPr>
              <a:t>utilizzare </a:t>
            </a:r>
            <a:r>
              <a:rPr lang="it-IT" sz="2400" b="1">
                <a:ea typeface="MS Mincho" pitchFamily="49" charset="-128"/>
              </a:rPr>
              <a:t>tali funzioni all’interno di un file è necessario includere in testa allo stesso la direttiva per il preprocessore:</a:t>
            </a:r>
          </a:p>
          <a:p>
            <a:pPr algn="ctr"/>
            <a:endParaRPr lang="it-IT" sz="2000" smtClean="0">
              <a:cs typeface="Courier New" pitchFamily="49" charset="0"/>
            </a:endParaRPr>
          </a:p>
          <a:p>
            <a:pPr algn="ctr"/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stdlib.h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26038"/>
            <a:ext cx="7498080" cy="553998"/>
          </a:xfrm>
        </p:spPr>
        <p:txBody>
          <a:bodyPr/>
          <a:lstStyle/>
          <a:p>
            <a:r>
              <a:rPr lang="it-IT" sz="3000" smtClean="0"/>
              <a:t>La funzione malloc()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30555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3042" y="880120"/>
            <a:ext cx="7030740" cy="54014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Il tipo </a:t>
            </a:r>
            <a:r>
              <a:rPr lang="it-IT" sz="2800" b="1" dirty="0" err="1" smtClean="0">
                <a:solidFill>
                  <a:srgbClr val="FF0000"/>
                </a:solidFill>
              </a:rPr>
              <a:t>void</a:t>
            </a:r>
            <a:r>
              <a:rPr lang="it-IT" sz="2800" b="1" dirty="0" smtClean="0">
                <a:solidFill>
                  <a:srgbClr val="FF0000"/>
                </a:solidFill>
              </a:rPr>
              <a:t> *:</a:t>
            </a:r>
            <a:endParaRPr lang="it-IT" sz="2800" b="1" dirty="0">
              <a:solidFill>
                <a:srgbClr val="FF0000"/>
              </a:solidFill>
            </a:endParaRPr>
          </a:p>
          <a:p>
            <a:pPr marL="804863" lvl="1" indent="-373063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indirizzo di una variabile di tipo non definito</a:t>
            </a:r>
            <a:endParaRPr lang="it-IT" sz="2400" b="1" dirty="0">
              <a:solidFill>
                <a:srgbClr val="3333FF"/>
              </a:solidFill>
            </a:endParaRPr>
          </a:p>
          <a:p>
            <a:pPr marL="288925" lvl="1" indent="-288925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>
                <a:solidFill>
                  <a:srgbClr val="FF0000"/>
                </a:solidFill>
              </a:rPr>
              <a:t>Signature</a:t>
            </a:r>
            <a:r>
              <a:rPr lang="it-IT" sz="2800" b="1" dirty="0">
                <a:solidFill>
                  <a:srgbClr val="FF0000"/>
                </a:solidFill>
              </a:rPr>
              <a:t> (firma):</a:t>
            </a:r>
          </a:p>
          <a:p>
            <a:pPr marL="804863" lvl="1" indent="-37306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malloc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804863" lvl="1" indent="-373063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alloca un buffer di memoria di </a:t>
            </a:r>
            <a:r>
              <a:rPr lang="it-IT" sz="2400" b="1" dirty="0" err="1" smtClean="0">
                <a:solidFill>
                  <a:srgbClr val="3333FF"/>
                </a:solidFill>
              </a:rPr>
              <a:t>size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byte</a:t>
            </a:r>
          </a:p>
          <a:p>
            <a:pPr marL="288925" lvl="1" indent="-288925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Valore restituito: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l’indirizzo del primo byte del buffer, in caso di successo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il valore</a:t>
            </a:r>
            <a:r>
              <a:rPr lang="it-IT" sz="2400" b="1" dirty="0" smtClean="0">
                <a:solidFill>
                  <a:srgbClr val="3333FF"/>
                </a:solidFill>
              </a:rPr>
              <a:t> NULL</a:t>
            </a:r>
            <a:r>
              <a:rPr lang="it-IT" sz="2400" b="1" dirty="0" smtClean="0"/>
              <a:t> 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tipo </a:t>
            </a:r>
            <a:r>
              <a:rPr lang="it-IT" dirty="0" err="1" smtClean="0"/>
              <a:t>size_t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71604" y="1785926"/>
            <a:ext cx="6744988" cy="28110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Definizione:</a:t>
            </a: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typedef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unsigned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;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utilizzato per rappresentare dimensioni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Range</a:t>
            </a:r>
            <a:r>
              <a:rPr lang="it-IT" sz="2800" b="1" dirty="0" smtClean="0">
                <a:solidFill>
                  <a:srgbClr val="FF0000"/>
                </a:solidFill>
              </a:rPr>
              <a:t> di rappresentazione:</a:t>
            </a:r>
          </a:p>
          <a:p>
            <a:pPr marL="1255713" lvl="2" eaLnBrk="0" hangingPunct="0">
              <a:lnSpc>
                <a:spcPts val="2800"/>
              </a:lnSpc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800" b="1" dirty="0" smtClean="0"/>
              <a:t>tra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3333FF"/>
                </a:solidFill>
              </a:rPr>
              <a:t>0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e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3333FF"/>
                </a:solidFill>
              </a:rPr>
              <a:t>2</a:t>
            </a:r>
            <a:r>
              <a:rPr lang="it-IT" sz="2800" b="1" baseline="70000" dirty="0" smtClean="0">
                <a:solidFill>
                  <a:srgbClr val="3333FF"/>
                </a:solidFill>
              </a:rPr>
              <a:t>sizeof(</a:t>
            </a:r>
            <a:r>
              <a:rPr lang="it-IT" sz="2800" b="1" baseline="70000" dirty="0" err="1" smtClean="0">
                <a:solidFill>
                  <a:srgbClr val="3333FF"/>
                </a:solidFill>
              </a:rPr>
              <a:t>size_t</a:t>
            </a:r>
            <a:r>
              <a:rPr lang="it-IT" sz="2800" b="1" baseline="70000" dirty="0" smtClean="0">
                <a:solidFill>
                  <a:srgbClr val="3333FF"/>
                </a:solidFill>
              </a:rPr>
              <a:t>)*8</a:t>
            </a:r>
            <a:r>
              <a:rPr lang="it-IT" sz="2800" b="1" dirty="0" smtClean="0">
                <a:solidFill>
                  <a:srgbClr val="3333FF"/>
                </a:solidFill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50"/>
            <a:ext cx="7498080" cy="584775"/>
          </a:xfrm>
        </p:spPr>
        <p:txBody>
          <a:bodyPr/>
          <a:lstStyle/>
          <a:p>
            <a:r>
              <a:rPr lang="it-IT" sz="3200" smtClean="0"/>
              <a:t>La funzione free()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05550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14480" y="1807454"/>
            <a:ext cx="6673550" cy="30085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free(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ptr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rilascia il buffer di memoria, di indirizzo iniziale </a:t>
            </a:r>
            <a:r>
              <a:rPr lang="it-IT" sz="2400" b="1" dirty="0" err="1" smtClean="0">
                <a:solidFill>
                  <a:srgbClr val="3333FF"/>
                </a:solidFill>
              </a:rPr>
              <a:t>ptr</a:t>
            </a:r>
            <a:r>
              <a:rPr lang="it-IT" sz="2400" b="1" dirty="0" smtClean="0"/>
              <a:t>, allocato da una precedente chiamata alla </a:t>
            </a:r>
            <a:r>
              <a:rPr lang="it-IT" sz="2400" b="1" dirty="0" err="1" smtClean="0">
                <a:solidFill>
                  <a:srgbClr val="3333FF"/>
                </a:solidFill>
              </a:rPr>
              <a:t>malloc</a:t>
            </a:r>
            <a:r>
              <a:rPr lang="it-IT" sz="2400" b="1" dirty="0" smtClean="0">
                <a:solidFill>
                  <a:srgbClr val="3333FF"/>
                </a:solidFill>
              </a:rPr>
              <a:t>()</a:t>
            </a:r>
            <a:r>
              <a:rPr lang="it-IT" sz="2400" b="1" dirty="0"/>
              <a:t> </a:t>
            </a:r>
            <a:r>
              <a:rPr lang="it-IT" sz="2400" b="1" dirty="0" smtClean="0"/>
              <a:t>o </a:t>
            </a:r>
            <a:r>
              <a:rPr lang="it-IT" sz="2400" b="1" dirty="0" err="1" smtClean="0">
                <a:solidFill>
                  <a:srgbClr val="3333FF"/>
                </a:solidFill>
              </a:rPr>
              <a:t>calloc</a:t>
            </a:r>
            <a:r>
              <a:rPr lang="it-IT" sz="2400" b="1" dirty="0" smtClean="0">
                <a:solidFill>
                  <a:srgbClr val="3333FF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675156" cy="584775"/>
          </a:xfrm>
        </p:spPr>
        <p:txBody>
          <a:bodyPr/>
          <a:lstStyle/>
          <a:p>
            <a:r>
              <a:rPr lang="it-IT" sz="3200" dirty="0" smtClean="0"/>
              <a:t>Uso delle funzioni </a:t>
            </a:r>
            <a:r>
              <a:rPr lang="it-IT" sz="3200" dirty="0" err="1" smtClean="0"/>
              <a:t>malloc</a:t>
            </a:r>
            <a:r>
              <a:rPr lang="it-IT" sz="3200" dirty="0" smtClean="0"/>
              <a:t>() e free()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899677"/>
            <a:ext cx="7286676" cy="52732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/>
              <a:t>// sorgente: </a:t>
            </a:r>
            <a:r>
              <a:rPr lang="it-IT" b="1" dirty="0" err="1" smtClean="0"/>
              <a:t>malloc.c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illustra il corretto utilizzo dalla funzione </a:t>
            </a:r>
            <a:r>
              <a:rPr lang="it-IT" b="1" dirty="0" err="1" smtClean="0">
                <a:solidFill>
                  <a:srgbClr val="FF0000"/>
                </a:solidFill>
              </a:rPr>
              <a:t>malloc</a:t>
            </a:r>
            <a:r>
              <a:rPr lang="it-IT" b="1" dirty="0" smtClean="0">
                <a:solidFill>
                  <a:srgbClr val="FF0000"/>
                </a:solidFill>
              </a:rPr>
              <a:t>() </a:t>
            </a:r>
            <a:r>
              <a:rPr lang="it-IT" b="1" dirty="0" smtClean="0"/>
              <a:t>e della </a:t>
            </a:r>
            <a:r>
              <a:rPr lang="it-IT" b="1" dirty="0" smtClean="0">
                <a:solidFill>
                  <a:srgbClr val="FF0000"/>
                </a:solidFill>
              </a:rPr>
              <a:t>free()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e tipi funzionali alle varie operazioni di I/O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di interesse generale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visualizza il contenuto di un buffer di interi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la variabile necessaria a muoversi sul buffer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attraversa il buffer visualizzandone il contenuto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nElemento</a:t>
            </a:r>
            <a:r>
              <a:rPr lang="it-IT" b="1" dirty="0" smtClean="0">
                <a:solidFill>
                  <a:srgbClr val="3333FF"/>
                </a:solidFill>
              </a:rPr>
              <a:t> %d: %d",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97128"/>
            <a:ext cx="7675156" cy="1200329"/>
          </a:xfrm>
        </p:spPr>
        <p:txBody>
          <a:bodyPr/>
          <a:lstStyle/>
          <a:p>
            <a:r>
              <a:rPr lang="it-IT" dirty="0"/>
              <a:t>Uso delle funzioni </a:t>
            </a:r>
            <a:r>
              <a:rPr lang="it-IT" dirty="0" err="1"/>
              <a:t>malloc</a:t>
            </a:r>
            <a:r>
              <a:rPr lang="it-IT" dirty="0"/>
              <a:t>() e free()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67627" y="1335836"/>
            <a:ext cx="6462025" cy="38369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// alloca, visualizza e successivamente rilascia, un buffer per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// un numero di valori interi specificato a </a:t>
            </a:r>
            <a:r>
              <a:rPr lang="it-IT" b="1" dirty="0" err="1" smtClean="0"/>
              <a:t>run</a:t>
            </a:r>
            <a:r>
              <a:rPr lang="it-IT" b="1" dirty="0" smtClean="0"/>
              <a:t>-time</a:t>
            </a:r>
          </a:p>
          <a:p>
            <a:pPr>
              <a:lnSpc>
                <a:spcPts val="18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definisce le variabili per il numero dei valori interi e per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// l’indirizzo iniziale del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inizializza la variabile per il numero di valori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valori? ");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// alloca memoria per il buffer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*) </a:t>
            </a:r>
            <a:r>
              <a:rPr lang="it-IT" b="1" dirty="0" err="1" smtClean="0">
                <a:solidFill>
                  <a:srgbClr val="FF0000"/>
                </a:solidFill>
              </a:rPr>
              <a:t>malloc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nro_val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r>
              <a:rPr lang="it-IT" b="1" dirty="0" smtClean="0"/>
              <a:t>  </a:t>
            </a: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13237</TotalTime>
  <Words>949</Words>
  <Application>Microsoft Office PowerPoint</Application>
  <PresentationFormat>Presentazione su schermo (4:3)</PresentationFormat>
  <Paragraphs>314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30" baseType="lpstr">
      <vt:lpstr>MS Mincho</vt:lpstr>
      <vt:lpstr>Arial</vt:lpstr>
      <vt:lpstr>Calibri</vt:lpstr>
      <vt:lpstr>Courier New</vt:lpstr>
      <vt:lpstr>Gill Sans MT</vt:lpstr>
      <vt:lpstr>Monotype Sorts</vt:lpstr>
      <vt:lpstr>Tahoma</vt:lpstr>
      <vt:lpstr>Wingdings</vt:lpstr>
      <vt:lpstr>Wingdings 2</vt:lpstr>
      <vt:lpstr>Solstizio</vt:lpstr>
      <vt:lpstr>Programmazione e Laboratorio di Programmazione</vt:lpstr>
      <vt:lpstr>Operatore sizeof()</vt:lpstr>
      <vt:lpstr>Operatore di casting</vt:lpstr>
      <vt:lpstr>Direttiva per il preprocessore</vt:lpstr>
      <vt:lpstr>La funzione malloc()</vt:lpstr>
      <vt:lpstr>Il tipo size_t </vt:lpstr>
      <vt:lpstr>La funzione free()</vt:lpstr>
      <vt:lpstr>Uso delle funzioni malloc() e free()</vt:lpstr>
      <vt:lpstr>Uso delle funzioni malloc() e free()</vt:lpstr>
      <vt:lpstr>Uso delle funzioni malloc() e free()</vt:lpstr>
      <vt:lpstr>La funzione calloc()</vt:lpstr>
      <vt:lpstr>Uso delle funzioni calloc() e free()</vt:lpstr>
      <vt:lpstr>Uso delle funzioni calloc() e free()</vt:lpstr>
      <vt:lpstr>Uso delle funzioni calloc() e free()</vt:lpstr>
      <vt:lpstr>I memory leak</vt:lpstr>
      <vt:lpstr>La funzione memcpy()</vt:lpstr>
      <vt:lpstr>La funzione memcpy()</vt:lpstr>
      <vt:lpstr>La funzione memcpy()</vt:lpstr>
      <vt:lpstr>La funzione memcpy()</vt:lpstr>
      <vt:lpstr>La funzione memcpy()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1218</cp:revision>
  <dcterms:created xsi:type="dcterms:W3CDTF">2007-12-10T14:15:35Z</dcterms:created>
  <dcterms:modified xsi:type="dcterms:W3CDTF">2016-11-30T08:39:59Z</dcterms:modified>
</cp:coreProperties>
</file>