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handoutMasterIdLst>
    <p:handoutMasterId r:id="rId23"/>
  </p:handoutMasterIdLst>
  <p:sldIdLst>
    <p:sldId id="256" r:id="rId2"/>
    <p:sldId id="364" r:id="rId3"/>
    <p:sldId id="372" r:id="rId4"/>
    <p:sldId id="402" r:id="rId5"/>
    <p:sldId id="365" r:id="rId6"/>
    <p:sldId id="373" r:id="rId7"/>
    <p:sldId id="378" r:id="rId8"/>
    <p:sldId id="371" r:id="rId9"/>
    <p:sldId id="375" r:id="rId10"/>
    <p:sldId id="376" r:id="rId11"/>
    <p:sldId id="368" r:id="rId12"/>
    <p:sldId id="379" r:id="rId13"/>
    <p:sldId id="380" r:id="rId14"/>
    <p:sldId id="381" r:id="rId15"/>
    <p:sldId id="388" r:id="rId16"/>
    <p:sldId id="370" r:id="rId17"/>
    <p:sldId id="392" r:id="rId18"/>
    <p:sldId id="393" r:id="rId19"/>
    <p:sldId id="395" r:id="rId20"/>
    <p:sldId id="394" r:id="rId2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6970" autoAdjust="0"/>
  </p:normalViewPr>
  <p:slideViewPr>
    <p:cSldViewPr>
      <p:cViewPr varScale="1">
        <p:scale>
          <a:sx n="67" d="100"/>
          <a:sy n="67" d="100"/>
        </p:scale>
        <p:origin x="81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30/11/2016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30/11/2016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 allocazione dinamica della memoria</a:t>
            </a: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Programmazione di Calcolatori:  allocazione dinamica della memoria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Programmazione di Calcolatori:  allocazione dinamica della memoria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Programmazione di Calcolatori:  allocazione dinamica della memoria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928926" y="6305550"/>
            <a:ext cx="5054342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 allocazione dinamica della memoria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24" y="212447"/>
            <a:ext cx="8286808" cy="1200329"/>
          </a:xfrm>
        </p:spPr>
        <p:txBody>
          <a:bodyPr/>
          <a:lstStyle/>
          <a:p>
            <a:r>
              <a:rPr lang="it-IT" sz="3600" dirty="0" smtClean="0"/>
              <a:t>Programmazione </a:t>
            </a:r>
            <a:r>
              <a:rPr lang="it-IT" dirty="0" smtClean="0"/>
              <a:t>e Laboratorio di Programmazione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969770"/>
          </a:xfrm>
        </p:spPr>
        <p:txBody>
          <a:bodyPr/>
          <a:lstStyle/>
          <a:p>
            <a:r>
              <a:rPr lang="it-IT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Lezione IX</a:t>
            </a:r>
          </a:p>
          <a:p>
            <a:r>
              <a:rPr lang="it-IT" dirty="0" smtClean="0"/>
              <a:t>Gestione </a:t>
            </a:r>
            <a:r>
              <a:rPr lang="it-IT" dirty="0" smtClean="0"/>
              <a:t>dinamica della memoria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305550"/>
            <a:ext cx="573385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 </a:t>
            </a:r>
            <a:r>
              <a:rPr lang="it-IT" dirty="0" smtClean="0"/>
              <a:t>Gestione </a:t>
            </a:r>
            <a:r>
              <a:rPr lang="it-IT" dirty="0" smtClean="0"/>
              <a:t>dinamica della memoria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-3577"/>
            <a:ext cx="7853524" cy="1200329"/>
          </a:xfrm>
        </p:spPr>
        <p:txBody>
          <a:bodyPr/>
          <a:lstStyle/>
          <a:p>
            <a:r>
              <a:rPr lang="it-IT" dirty="0" smtClean="0"/>
              <a:t>Uso delle funzioni </a:t>
            </a:r>
            <a:r>
              <a:rPr lang="it-IT" dirty="0" err="1" smtClean="0"/>
              <a:t>malloc</a:t>
            </a:r>
            <a:r>
              <a:rPr lang="it-IT" dirty="0" smtClean="0"/>
              <a:t>() e free()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305550"/>
            <a:ext cx="578753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/>
              <a:t>Gestione </a:t>
            </a:r>
            <a:r>
              <a:rPr lang="it-IT" dirty="0"/>
              <a:t>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580639" y="1454946"/>
            <a:ext cx="7206203" cy="39908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smtClean="0">
                <a:solidFill>
                  <a:srgbClr val="FF0000"/>
                </a:solidFill>
              </a:rPr>
              <a:t>	continua …</a:t>
            </a:r>
            <a:endParaRPr lang="it-IT" b="1" smtClean="0"/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smtClean="0"/>
              <a:t>  // se l’allocazione e’ fallita termina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smtClean="0"/>
              <a:t>  </a:t>
            </a:r>
            <a:r>
              <a:rPr lang="it-IT" b="1" smtClean="0">
                <a:solidFill>
                  <a:srgbClr val="3333FF"/>
                </a:solidFill>
              </a:rPr>
              <a:t>if (ptr == NULL)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smtClean="0">
                <a:solidFill>
                  <a:srgbClr val="3333FF"/>
                </a:solidFill>
              </a:rPr>
              <a:t>    {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smtClean="0">
                <a:solidFill>
                  <a:srgbClr val="3333FF"/>
                </a:solidFill>
              </a:rPr>
              <a:t>    printf("\nAllocazione fallita");</a:t>
            </a:r>
          </a:p>
          <a:p>
            <a:pPr>
              <a:lnSpc>
                <a:spcPts val="1800"/>
              </a:lnSpc>
            </a:pPr>
            <a:r>
              <a:rPr lang="it-IT" b="1" smtClean="0">
                <a:solidFill>
                  <a:srgbClr val="3333FF"/>
                </a:solidFill>
              </a:rPr>
              <a:t>    return(0);</a:t>
            </a:r>
          </a:p>
          <a:p>
            <a:pPr>
              <a:lnSpc>
                <a:spcPts val="1800"/>
              </a:lnSpc>
            </a:pPr>
            <a:r>
              <a:rPr lang="it-IT" b="1" smtClean="0">
                <a:solidFill>
                  <a:srgbClr val="3333FF"/>
                </a:solidFill>
              </a:rPr>
              <a:t>    };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b="1" smtClean="0"/>
              <a:t>  // se l'allocazione è avvenuta con successo visualizza il contenuto</a:t>
            </a:r>
          </a:p>
          <a:p>
            <a:pPr>
              <a:lnSpc>
                <a:spcPts val="1800"/>
              </a:lnSpc>
            </a:pPr>
            <a:r>
              <a:rPr lang="it-IT" b="1" smtClean="0"/>
              <a:t>  // del buffer e rilascia la memoria per questo allocata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smtClean="0">
                <a:solidFill>
                  <a:srgbClr val="3333FF"/>
                </a:solidFill>
              </a:rPr>
              <a:t>  printf("\nAllocazione avvenuta con successo\n");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smtClean="0">
                <a:solidFill>
                  <a:srgbClr val="3333FF"/>
                </a:solidFill>
              </a:rPr>
              <a:t>  printf(“\nContenuto del buffer: “);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smtClean="0">
                <a:solidFill>
                  <a:srgbClr val="3333FF"/>
                </a:solidFill>
              </a:rPr>
              <a:t>  VisBuffInt(ptr, nro_val);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b="1" smtClean="0">
                <a:solidFill>
                  <a:srgbClr val="FF0000"/>
                </a:solidFill>
              </a:rPr>
              <a:t>  free(ptr);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b="1" smtClean="0">
                <a:solidFill>
                  <a:srgbClr val="3333FF"/>
                </a:solidFill>
              </a:rPr>
              <a:t>  return(1);</a:t>
            </a:r>
          </a:p>
          <a:p>
            <a:pPr>
              <a:lnSpc>
                <a:spcPts val="1800"/>
              </a:lnSpc>
            </a:pPr>
            <a:r>
              <a:rPr lang="it-IT" b="1" smtClean="0">
                <a:solidFill>
                  <a:srgbClr val="3333FF"/>
                </a:solidFill>
              </a:rPr>
              <a:t>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2"/>
            <a:ext cx="7498080" cy="646331"/>
          </a:xfrm>
        </p:spPr>
        <p:txBody>
          <a:bodyPr/>
          <a:lstStyle/>
          <a:p>
            <a:r>
              <a:rPr lang="it-IT" dirty="0" smtClean="0"/>
              <a:t>La funzione </a:t>
            </a:r>
            <a:r>
              <a:rPr lang="it-IT" dirty="0" err="1" smtClean="0"/>
              <a:t>calloc</a:t>
            </a:r>
            <a:r>
              <a:rPr lang="it-IT" dirty="0" smtClean="0"/>
              <a:t>()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305550"/>
            <a:ext cx="578753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/>
              <a:t>Gestione </a:t>
            </a:r>
            <a:r>
              <a:rPr lang="it-IT" dirty="0"/>
              <a:t>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85852" y="1060954"/>
            <a:ext cx="7643866" cy="512448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err="1" smtClean="0">
                <a:solidFill>
                  <a:srgbClr val="FF0000"/>
                </a:solidFill>
              </a:rPr>
              <a:t>Signature</a:t>
            </a:r>
            <a:r>
              <a:rPr lang="it-IT" sz="2800" b="1" dirty="0" smtClean="0">
                <a:solidFill>
                  <a:srgbClr val="FF0000"/>
                </a:solidFill>
              </a:rPr>
              <a:t>:</a:t>
            </a:r>
          </a:p>
          <a:p>
            <a:pPr marL="7207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err="1" smtClean="0">
                <a:solidFill>
                  <a:srgbClr val="3333FF"/>
                </a:solidFill>
              </a:rPr>
              <a:t>void</a:t>
            </a:r>
            <a:r>
              <a:rPr lang="it-IT" sz="2400" b="1" dirty="0" smtClean="0">
                <a:solidFill>
                  <a:srgbClr val="3333FF"/>
                </a:solidFill>
              </a:rPr>
              <a:t> *</a:t>
            </a:r>
            <a:r>
              <a:rPr lang="it-IT" sz="2400" b="1" dirty="0" err="1" smtClean="0">
                <a:solidFill>
                  <a:srgbClr val="3333FF"/>
                </a:solidFill>
              </a:rPr>
              <a:t>calloc</a:t>
            </a:r>
            <a:r>
              <a:rPr lang="it-IT" sz="2400" b="1" dirty="0" smtClean="0">
                <a:solidFill>
                  <a:srgbClr val="3333FF"/>
                </a:solidFill>
              </a:rPr>
              <a:t>(</a:t>
            </a:r>
            <a:r>
              <a:rPr lang="it-IT" sz="2400" b="1" dirty="0" err="1" smtClean="0">
                <a:solidFill>
                  <a:srgbClr val="3333FF"/>
                </a:solidFill>
              </a:rPr>
              <a:t>size_t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nro_var</a:t>
            </a:r>
            <a:r>
              <a:rPr lang="it-IT" sz="2400" b="1" dirty="0" smtClean="0">
                <a:solidFill>
                  <a:srgbClr val="3333FF"/>
                </a:solidFill>
              </a:rPr>
              <a:t>, </a:t>
            </a:r>
            <a:r>
              <a:rPr lang="it-IT" sz="2400" b="1" dirty="0" err="1" smtClean="0">
                <a:solidFill>
                  <a:srgbClr val="3333FF"/>
                </a:solidFill>
              </a:rPr>
              <a:t>size_t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dim_var</a:t>
            </a:r>
            <a:r>
              <a:rPr lang="it-IT" sz="2400" b="1" dirty="0" smtClean="0">
                <a:solidFill>
                  <a:srgbClr val="3333FF"/>
                </a:solidFill>
              </a:rPr>
              <a:t>);</a:t>
            </a:r>
          </a:p>
          <a:p>
            <a:pPr marL="2889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207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smtClean="0"/>
              <a:t>alloca un buffer di memoria per </a:t>
            </a:r>
            <a:r>
              <a:rPr lang="it-IT" sz="2400" b="1" dirty="0" err="1" smtClean="0">
                <a:solidFill>
                  <a:srgbClr val="3333FF"/>
                </a:solidFill>
              </a:rPr>
              <a:t>nro_var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smtClean="0"/>
              <a:t>variabili di dimensione </a:t>
            </a:r>
            <a:r>
              <a:rPr lang="it-IT" sz="2400" b="1" dirty="0" err="1" smtClean="0">
                <a:solidFill>
                  <a:srgbClr val="3333FF"/>
                </a:solidFill>
              </a:rPr>
              <a:t>dim_var</a:t>
            </a:r>
            <a:r>
              <a:rPr lang="it-IT" sz="2400" b="1" dirty="0" smtClean="0"/>
              <a:t>, e le inizializza a </a:t>
            </a:r>
            <a:r>
              <a:rPr lang="it-IT" sz="2400" b="1" dirty="0" smtClean="0">
                <a:solidFill>
                  <a:srgbClr val="3333FF"/>
                </a:solidFill>
              </a:rPr>
              <a:t>0</a:t>
            </a:r>
          </a:p>
          <a:p>
            <a:pPr marL="2889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Valore restituito:</a:t>
            </a:r>
          </a:p>
          <a:p>
            <a:pPr marL="746125" lvl="2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FontTx/>
              <a:buChar char="-"/>
            </a:pPr>
            <a:r>
              <a:rPr lang="it-IT" sz="2400" b="1" dirty="0" smtClean="0"/>
              <a:t>l’indirizzo del primo byte del buffer, in caso di successo</a:t>
            </a:r>
          </a:p>
          <a:p>
            <a:pPr marL="746125" lvl="2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FontTx/>
              <a:buChar char="-"/>
            </a:pPr>
            <a:r>
              <a:rPr lang="it-IT" sz="2400" b="1" dirty="0" smtClean="0"/>
              <a:t>il valore</a:t>
            </a:r>
            <a:r>
              <a:rPr lang="it-IT" sz="2400" b="1" dirty="0" smtClean="0">
                <a:solidFill>
                  <a:srgbClr val="3333FF"/>
                </a:solidFill>
              </a:rPr>
              <a:t> NULL</a:t>
            </a:r>
            <a:r>
              <a:rPr lang="it-IT" sz="2400" b="1" dirty="0" smtClean="0"/>
              <a:t> altrimenti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Uso delle funzioni </a:t>
            </a:r>
            <a:r>
              <a:rPr lang="it-IT" dirty="0" err="1" smtClean="0"/>
              <a:t>calloc</a:t>
            </a:r>
            <a:r>
              <a:rPr lang="it-IT" dirty="0" smtClean="0"/>
              <a:t>() e free()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267744" y="6305550"/>
            <a:ext cx="5715524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/>
              <a:t>Gestione </a:t>
            </a:r>
            <a:r>
              <a:rPr lang="it-IT" dirty="0"/>
              <a:t>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57290" y="1013282"/>
            <a:ext cx="7264681" cy="52732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</a:pPr>
            <a:r>
              <a:rPr lang="it-IT" b="1" dirty="0" smtClean="0"/>
              <a:t>// sorgente: </a:t>
            </a:r>
            <a:r>
              <a:rPr lang="it-IT" b="1" dirty="0" err="1" smtClean="0"/>
              <a:t>calloc.c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// illustra il corretto utilizzo dalla funzione </a:t>
            </a:r>
            <a:r>
              <a:rPr lang="it-IT" b="1" dirty="0" err="1" smtClean="0">
                <a:solidFill>
                  <a:srgbClr val="FF0000"/>
                </a:solidFill>
              </a:rPr>
              <a:t>calloc</a:t>
            </a:r>
            <a:r>
              <a:rPr lang="it-IT" b="1" dirty="0" smtClean="0">
                <a:solidFill>
                  <a:srgbClr val="FF0000"/>
                </a:solidFill>
              </a:rPr>
              <a:t>() </a:t>
            </a:r>
            <a:r>
              <a:rPr lang="it-IT" b="1" dirty="0" smtClean="0"/>
              <a:t>e della </a:t>
            </a:r>
            <a:r>
              <a:rPr lang="it-IT" b="1" dirty="0" smtClean="0">
                <a:solidFill>
                  <a:srgbClr val="FF0000"/>
                </a:solidFill>
              </a:rPr>
              <a:t>free()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// inclusione del file di intestazione della libreria standard che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// contiene definizioni di macro, costanti e dichiarazioni di funzioni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// e tipi funzionali alle varie operazioni di I/O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</a:rPr>
              <a:t>stdio.h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// inclusione del file di intestazione della libreria standard che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// contiene definizioni di macro, costanti e dichiarazioni di funzioni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// di interesse generale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</a:rPr>
              <a:t>stdlib.h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// visualizza il contenuto di un buffer di interi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VisBuffInt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size_t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dim</a:t>
            </a:r>
            <a:r>
              <a:rPr lang="it-IT" b="1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  // definisce la variabile necessaria a muoversi sul buffer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  // attraversa il buffer visualizzandone il contenuto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for (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 = 0;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 &lt;= dim-1;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++)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nElemento</a:t>
            </a:r>
            <a:r>
              <a:rPr lang="it-IT" b="1" dirty="0" smtClean="0">
                <a:solidFill>
                  <a:srgbClr val="3333FF"/>
                </a:solidFill>
              </a:rPr>
              <a:t> %d: %d",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[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]);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};</a:t>
            </a:r>
          </a:p>
          <a:p>
            <a:pPr>
              <a:lnSpc>
                <a:spcPts val="1800"/>
              </a:lnSpc>
              <a:spcBef>
                <a:spcPts val="1200"/>
              </a:spcBef>
            </a:pPr>
            <a:r>
              <a:rPr lang="it-IT" b="1" dirty="0" smtClean="0">
                <a:solidFill>
                  <a:srgbClr val="FF0000"/>
                </a:solidFill>
              </a:rPr>
              <a:t>	continua …</a:t>
            </a:r>
            <a:endParaRPr lang="it-IT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62389"/>
            <a:ext cx="7498080" cy="646331"/>
          </a:xfrm>
        </p:spPr>
        <p:txBody>
          <a:bodyPr/>
          <a:lstStyle/>
          <a:p>
            <a:r>
              <a:rPr lang="it-IT" dirty="0" smtClean="0"/>
              <a:t>Uso delle funzioni </a:t>
            </a:r>
            <a:r>
              <a:rPr lang="it-IT" dirty="0" err="1" smtClean="0"/>
              <a:t>calloc</a:t>
            </a:r>
            <a:r>
              <a:rPr lang="it-IT" dirty="0" smtClean="0"/>
              <a:t>() e free()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305550"/>
            <a:ext cx="578753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/>
              <a:t>Gestione </a:t>
            </a:r>
            <a:r>
              <a:rPr lang="it-IT" dirty="0"/>
              <a:t>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561239" y="1335836"/>
            <a:ext cx="6546664" cy="411907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FF0000"/>
                </a:solidFill>
              </a:rPr>
              <a:t>	continua …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// alloca, visualizza e successivamente rilascia,  un buffer per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// un numero di valori interi specificato a </a:t>
            </a:r>
            <a:r>
              <a:rPr lang="it-IT" b="1" dirty="0" err="1" smtClean="0"/>
              <a:t>run</a:t>
            </a:r>
            <a:r>
              <a:rPr lang="it-IT" b="1" dirty="0" smtClean="0"/>
              <a:t>-time</a:t>
            </a:r>
          </a:p>
          <a:p>
            <a:pPr>
              <a:lnSpc>
                <a:spcPts val="1800"/>
              </a:lnSpc>
            </a:pP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main</a:t>
            </a:r>
            <a:r>
              <a:rPr lang="it-IT" b="1" dirty="0" smtClean="0">
                <a:solidFill>
                  <a:srgbClr val="3333FF"/>
                </a:solidFill>
              </a:rPr>
              <a:t>()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  // definisce le variabili per il numero dei valori interi e per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  // l’indirizzo iniziale del buffer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/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size_t</a:t>
            </a:r>
            <a:r>
              <a:rPr lang="it-IT" b="1" dirty="0" smtClean="0"/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nro_val</a:t>
            </a:r>
            <a:r>
              <a:rPr lang="it-IT" b="1" dirty="0" smtClean="0">
                <a:solidFill>
                  <a:srgbClr val="3333FF"/>
                </a:solidFill>
              </a:rPr>
              <a:t>; 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  // inizializza la variabile per il numero di valori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nQuanti</a:t>
            </a:r>
            <a:r>
              <a:rPr lang="it-IT" b="1" dirty="0" smtClean="0">
                <a:solidFill>
                  <a:srgbClr val="3333FF"/>
                </a:solidFill>
              </a:rPr>
              <a:t> valori? "); 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("%u", &amp;</a:t>
            </a:r>
            <a:r>
              <a:rPr lang="it-IT" b="1" dirty="0" err="1" smtClean="0">
                <a:solidFill>
                  <a:srgbClr val="3333FF"/>
                </a:solidFill>
              </a:rPr>
              <a:t>nro_val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  //  alloca e inizializza la memoria per il buffer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 = 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int</a:t>
            </a:r>
            <a:r>
              <a:rPr lang="it-IT" b="1" dirty="0" smtClean="0">
                <a:solidFill>
                  <a:srgbClr val="FF0000"/>
                </a:solidFill>
              </a:rPr>
              <a:t>*) </a:t>
            </a:r>
            <a:r>
              <a:rPr lang="it-IT" b="1" dirty="0" err="1" smtClean="0">
                <a:solidFill>
                  <a:srgbClr val="FF0000"/>
                </a:solidFill>
              </a:rPr>
              <a:t>calloc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nro_val</a:t>
            </a:r>
            <a:r>
              <a:rPr lang="it-IT" b="1" dirty="0" smtClean="0">
                <a:solidFill>
                  <a:srgbClr val="FF0000"/>
                </a:solidFill>
              </a:rPr>
              <a:t>, </a:t>
            </a:r>
            <a:r>
              <a:rPr lang="it-IT" b="1" dirty="0" err="1" smtClean="0">
                <a:solidFill>
                  <a:srgbClr val="FF0000"/>
                </a:solidFill>
              </a:rPr>
              <a:t>sizeof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int</a:t>
            </a:r>
            <a:r>
              <a:rPr lang="it-IT" b="1" dirty="0" smtClean="0">
                <a:solidFill>
                  <a:srgbClr val="FF0000"/>
                </a:solidFill>
              </a:rPr>
              <a:t>))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>
                <a:solidFill>
                  <a:srgbClr val="FF0000"/>
                </a:solidFill>
              </a:rPr>
              <a:t>	continua …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  </a:t>
            </a:r>
            <a:endParaRPr lang="it-IT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334397"/>
            <a:ext cx="7498080" cy="646331"/>
          </a:xfrm>
        </p:spPr>
        <p:txBody>
          <a:bodyPr/>
          <a:lstStyle/>
          <a:p>
            <a:r>
              <a:rPr lang="it-IT" dirty="0" smtClean="0"/>
              <a:t>Uso delle funzioni </a:t>
            </a:r>
            <a:r>
              <a:rPr lang="it-IT" dirty="0" err="1" smtClean="0"/>
              <a:t>calloc</a:t>
            </a:r>
            <a:r>
              <a:rPr lang="it-IT" dirty="0" smtClean="0"/>
              <a:t>() e free()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267744" y="6305550"/>
            <a:ext cx="5715524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/>
              <a:t>Gestione </a:t>
            </a:r>
            <a:r>
              <a:rPr lang="it-IT" dirty="0"/>
              <a:t>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57290" y="1357298"/>
            <a:ext cx="7500990" cy="39908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FF0000"/>
                </a:solidFill>
              </a:rPr>
              <a:t>	continua …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  // se l’allocazione </a:t>
            </a:r>
            <a:r>
              <a:rPr lang="it-IT" b="1" dirty="0" err="1" smtClean="0"/>
              <a:t>e’</a:t>
            </a:r>
            <a:r>
              <a:rPr lang="it-IT" b="1" dirty="0" smtClean="0"/>
              <a:t> fallita termina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/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if</a:t>
            </a:r>
            <a:r>
              <a:rPr lang="it-IT" b="1" dirty="0" smtClean="0">
                <a:solidFill>
                  <a:srgbClr val="3333FF"/>
                </a:solidFill>
              </a:rPr>
              <a:t> (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 == NULL)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  {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nAllocazione</a:t>
            </a:r>
            <a:r>
              <a:rPr lang="it-IT" b="1" dirty="0" smtClean="0">
                <a:solidFill>
                  <a:srgbClr val="3333FF"/>
                </a:solidFill>
              </a:rPr>
              <a:t> fallita");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(0)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  };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b="1" dirty="0" smtClean="0"/>
              <a:t>  // se l'allocazione ha avuto successo visualizza il contenuto del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  // buffer e successivamente libera la memoria per questo allocata 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nAllocazione</a:t>
            </a:r>
            <a:r>
              <a:rPr lang="it-IT" b="1" dirty="0" smtClean="0">
                <a:solidFill>
                  <a:srgbClr val="3333FF"/>
                </a:solidFill>
              </a:rPr>
              <a:t> avvenuta con successo\n");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nContenuto</a:t>
            </a:r>
            <a:r>
              <a:rPr lang="it-IT" b="1" dirty="0" smtClean="0">
                <a:solidFill>
                  <a:srgbClr val="3333FF"/>
                </a:solidFill>
              </a:rPr>
              <a:t> del buffer:");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VisBuffIn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nro_val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FF0000"/>
                </a:solidFill>
              </a:rPr>
              <a:t>  free(</a:t>
            </a:r>
            <a:r>
              <a:rPr lang="it-IT" b="1" dirty="0" err="1" smtClean="0">
                <a:solidFill>
                  <a:srgbClr val="FF0000"/>
                </a:solidFill>
              </a:rPr>
              <a:t>ptr</a:t>
            </a:r>
            <a:r>
              <a:rPr lang="it-IT" b="1" dirty="0" smtClean="0">
                <a:solidFill>
                  <a:srgbClr val="FF0000"/>
                </a:solidFill>
              </a:rPr>
              <a:t>);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tangolo 32"/>
          <p:cNvSpPr/>
          <p:nvPr/>
        </p:nvSpPr>
        <p:spPr>
          <a:xfrm>
            <a:off x="1357290" y="3037289"/>
            <a:ext cx="2486771" cy="1528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*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 = </a:t>
            </a:r>
            <a:r>
              <a:rPr lang="it-IT" b="1" dirty="0" err="1" smtClean="0">
                <a:solidFill>
                  <a:srgbClr val="3333FF"/>
                </a:solidFill>
              </a:rPr>
              <a:t>malloc</a:t>
            </a:r>
            <a:r>
              <a:rPr lang="it-IT" b="1" dirty="0" smtClean="0">
                <a:solidFill>
                  <a:srgbClr val="3333FF"/>
                </a:solidFill>
              </a:rPr>
              <a:t>(4);</a:t>
            </a:r>
          </a:p>
          <a:p>
            <a:pPr>
              <a:lnSpc>
                <a:spcPts val="20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…</a:t>
            </a:r>
          </a:p>
          <a:p>
            <a:pPr>
              <a:lnSpc>
                <a:spcPts val="2000"/>
              </a:lnSpc>
            </a:pP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 = </a:t>
            </a:r>
            <a:r>
              <a:rPr lang="it-IT" b="1" dirty="0" err="1" smtClean="0">
                <a:solidFill>
                  <a:srgbClr val="3333FF"/>
                </a:solidFill>
              </a:rPr>
              <a:t>malloc</a:t>
            </a:r>
            <a:r>
              <a:rPr lang="it-IT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…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free(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</p:txBody>
      </p:sp>
      <p:grpSp>
        <p:nvGrpSpPr>
          <p:cNvPr id="76" name="Gruppo 75"/>
          <p:cNvGrpSpPr/>
          <p:nvPr/>
        </p:nvGrpSpPr>
        <p:grpSpPr>
          <a:xfrm>
            <a:off x="1977264" y="3570034"/>
            <a:ext cx="3004224" cy="507038"/>
            <a:chOff x="2011479" y="1014913"/>
            <a:chExt cx="3004224" cy="507038"/>
          </a:xfrm>
        </p:grpSpPr>
        <p:sp>
          <p:nvSpPr>
            <p:cNvPr id="68" name="Rettangolo arrotondato 67"/>
            <p:cNvSpPr/>
            <p:nvPr/>
          </p:nvSpPr>
          <p:spPr>
            <a:xfrm>
              <a:off x="2011479" y="1014913"/>
              <a:ext cx="1917579" cy="330494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pPr algn="ctr"/>
              <a:endParaRPr lang="it-IT" b="1">
                <a:solidFill>
                  <a:srgbClr val="FF0000"/>
                </a:solidFill>
              </a:endParaRPr>
            </a:p>
          </p:txBody>
        </p:sp>
        <p:cxnSp>
          <p:nvCxnSpPr>
            <p:cNvPr id="70" name="Connettore 4 69"/>
            <p:cNvCxnSpPr>
              <a:stCxn id="68" idx="3"/>
              <a:endCxn id="74" idx="1"/>
            </p:cNvCxnSpPr>
            <p:nvPr/>
          </p:nvCxnSpPr>
          <p:spPr>
            <a:xfrm>
              <a:off x="3929058" y="1180160"/>
              <a:ext cx="230320" cy="15712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74" name="CasellaDiTesto 73"/>
            <p:cNvSpPr txBox="1"/>
            <p:nvPr/>
          </p:nvSpPr>
          <p:spPr>
            <a:xfrm>
              <a:off x="4159378" y="1152619"/>
              <a:ext cx="856325" cy="36933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it-IT" b="1" dirty="0" smtClean="0">
                  <a:solidFill>
                    <a:srgbClr val="FF0000"/>
                  </a:solidFill>
                </a:rPr>
                <a:t>104</a:t>
              </a:r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54950"/>
            <a:ext cx="7498080" cy="646331"/>
          </a:xfrm>
        </p:spPr>
        <p:txBody>
          <a:bodyPr/>
          <a:lstStyle/>
          <a:p>
            <a:r>
              <a:rPr lang="it-IT" dirty="0" smtClean="0"/>
              <a:t>I </a:t>
            </a:r>
            <a:r>
              <a:rPr lang="it-IT" dirty="0" err="1" smtClean="0"/>
              <a:t>memory</a:t>
            </a:r>
            <a:r>
              <a:rPr lang="it-IT" dirty="0" smtClean="0"/>
              <a:t> </a:t>
            </a:r>
            <a:r>
              <a:rPr lang="it-IT" dirty="0" err="1" smtClean="0"/>
              <a:t>leak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267744" y="6265118"/>
            <a:ext cx="5715524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/>
              <a:t>Gestione </a:t>
            </a:r>
            <a:r>
              <a:rPr lang="it-IT" dirty="0"/>
              <a:t>dinamica della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285852" y="1071546"/>
            <a:ext cx="6289600" cy="16850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65113" indent="-265113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Memory leak:</a:t>
            </a:r>
          </a:p>
          <a:p>
            <a:pPr marL="452438" lvl="1" indent="4763">
              <a:spcBef>
                <a:spcPts val="600"/>
              </a:spcBef>
              <a:buClr>
                <a:srgbClr val="FF0000"/>
              </a:buClr>
              <a:buSzPct val="100000"/>
            </a:pPr>
            <a:r>
              <a:rPr lang="it-IT" sz="2400" b="1" smtClean="0"/>
              <a:t>area di memoria allocata e non più accessibile non esistendo puntatori che la riferiscono</a:t>
            </a:r>
          </a:p>
        </p:txBody>
      </p: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5143522" y="3747720"/>
            <a:ext cx="1071564" cy="752476"/>
            <a:chOff x="4896" y="1996"/>
            <a:chExt cx="675" cy="474"/>
          </a:xfrm>
        </p:grpSpPr>
        <p:sp>
          <p:nvSpPr>
            <p:cNvPr id="49" name="Rectangle 21"/>
            <p:cNvSpPr>
              <a:spLocks noChangeArrowheads="1"/>
            </p:cNvSpPr>
            <p:nvPr/>
          </p:nvSpPr>
          <p:spPr bwMode="auto">
            <a:xfrm>
              <a:off x="4896" y="1996"/>
              <a:ext cx="675" cy="233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it-IT" b="1" dirty="0" smtClean="0"/>
                <a:t>099</a:t>
              </a:r>
              <a:endParaRPr lang="it-IT" b="1" dirty="0"/>
            </a:p>
          </p:txBody>
        </p:sp>
        <p:sp>
          <p:nvSpPr>
            <p:cNvPr id="50" name="Text Box 22"/>
            <p:cNvSpPr txBox="1">
              <a:spLocks noChangeArrowheads="1"/>
            </p:cNvSpPr>
            <p:nvPr/>
          </p:nvSpPr>
          <p:spPr bwMode="auto">
            <a:xfrm>
              <a:off x="5071" y="2218"/>
              <a:ext cx="349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it-IT" sz="2000" b="1" smtClean="0">
                  <a:solidFill>
                    <a:srgbClr val="3333FF"/>
                  </a:solidFill>
                </a:rPr>
                <a:t>ptr</a:t>
              </a:r>
              <a:endParaRPr lang="it-IT" sz="2000" b="1" i="1">
                <a:solidFill>
                  <a:srgbClr val="3333FF"/>
                </a:solidFill>
              </a:endParaRPr>
            </a:p>
          </p:txBody>
        </p:sp>
      </p:grpSp>
      <p:grpSp>
        <p:nvGrpSpPr>
          <p:cNvPr id="65" name="Gruppo 64"/>
          <p:cNvGrpSpPr/>
          <p:nvPr/>
        </p:nvGrpSpPr>
        <p:grpSpPr>
          <a:xfrm>
            <a:off x="8256184" y="3115280"/>
            <a:ext cx="311304" cy="1321832"/>
            <a:chOff x="8184746" y="928670"/>
            <a:chExt cx="311304" cy="1321832"/>
          </a:xfrm>
        </p:grpSpPr>
        <p:sp>
          <p:nvSpPr>
            <p:cNvPr id="48" name="Text Box 121"/>
            <p:cNvSpPr txBox="1">
              <a:spLocks noChangeArrowheads="1"/>
            </p:cNvSpPr>
            <p:nvPr/>
          </p:nvSpPr>
          <p:spPr bwMode="auto">
            <a:xfrm>
              <a:off x="8184746" y="92867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 dirty="0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2" name="Text Box 122"/>
            <p:cNvSpPr txBox="1">
              <a:spLocks noChangeArrowheads="1"/>
            </p:cNvSpPr>
            <p:nvPr/>
          </p:nvSpPr>
          <p:spPr bwMode="auto">
            <a:xfrm>
              <a:off x="8184746" y="124617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3" name="Text Box 123"/>
            <p:cNvSpPr txBox="1">
              <a:spLocks noChangeArrowheads="1"/>
            </p:cNvSpPr>
            <p:nvPr/>
          </p:nvSpPr>
          <p:spPr bwMode="auto">
            <a:xfrm>
              <a:off x="8184746" y="188117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 dirty="0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63" name="Text Box 123"/>
            <p:cNvSpPr txBox="1">
              <a:spLocks noChangeArrowheads="1"/>
            </p:cNvSpPr>
            <p:nvPr/>
          </p:nvSpPr>
          <p:spPr bwMode="auto">
            <a:xfrm>
              <a:off x="8184746" y="156367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 dirty="0">
                  <a:solidFill>
                    <a:srgbClr val="3333FF"/>
                  </a:solidFill>
                </a:rPr>
                <a:t>x</a:t>
              </a:r>
            </a:p>
          </p:txBody>
        </p:sp>
      </p:grpSp>
      <p:grpSp>
        <p:nvGrpSpPr>
          <p:cNvPr id="67" name="Gruppo 66"/>
          <p:cNvGrpSpPr/>
          <p:nvPr/>
        </p:nvGrpSpPr>
        <p:grpSpPr>
          <a:xfrm>
            <a:off x="6405586" y="3165197"/>
            <a:ext cx="2166942" cy="2262158"/>
            <a:chOff x="6334148" y="2917917"/>
            <a:chExt cx="2166942" cy="2262158"/>
          </a:xfrm>
        </p:grpSpPr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6977090" y="292893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>
              <a:off x="8196290" y="292893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6977090" y="480059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>
              <a:off x="6977090" y="449579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9" name="Line 58"/>
            <p:cNvSpPr>
              <a:spLocks noChangeShapeType="1"/>
            </p:cNvSpPr>
            <p:nvPr/>
          </p:nvSpPr>
          <p:spPr bwMode="auto">
            <a:xfrm>
              <a:off x="6977090" y="417670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>
              <a:off x="6977090" y="387190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>
              <a:off x="6977090" y="35385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>
              <a:off x="6977090" y="32527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4" name="CasellaDiTesto 63"/>
            <p:cNvSpPr txBox="1"/>
            <p:nvPr/>
          </p:nvSpPr>
          <p:spPr>
            <a:xfrm>
              <a:off x="6334148" y="2917917"/>
              <a:ext cx="564578" cy="22621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it-IT" b="1" smtClean="0"/>
                <a:t>099</a:t>
              </a:r>
            </a:p>
            <a:p>
              <a:pPr>
                <a:spcBef>
                  <a:spcPts val="300"/>
                </a:spcBef>
              </a:pPr>
              <a:r>
                <a:rPr lang="it-IT" b="1" smtClean="0"/>
                <a:t>100</a:t>
              </a:r>
            </a:p>
            <a:p>
              <a:pPr>
                <a:spcBef>
                  <a:spcPts val="300"/>
                </a:spcBef>
              </a:pPr>
              <a:r>
                <a:rPr lang="it-IT" b="1" smtClean="0"/>
                <a:t>101</a:t>
              </a:r>
            </a:p>
            <a:p>
              <a:pPr>
                <a:spcBef>
                  <a:spcPts val="300"/>
                </a:spcBef>
              </a:pPr>
              <a:r>
                <a:rPr lang="it-IT" b="1" smtClean="0"/>
                <a:t>102</a:t>
              </a:r>
            </a:p>
            <a:p>
              <a:pPr>
                <a:spcBef>
                  <a:spcPts val="300"/>
                </a:spcBef>
              </a:pPr>
              <a:r>
                <a:rPr lang="it-IT" b="1" smtClean="0"/>
                <a:t>103</a:t>
              </a:r>
            </a:p>
            <a:p>
              <a:pPr>
                <a:spcBef>
                  <a:spcPts val="300"/>
                </a:spcBef>
              </a:pPr>
              <a:r>
                <a:rPr lang="it-IT" b="1" smtClean="0"/>
                <a:t>104</a:t>
              </a:r>
            </a:p>
            <a:p>
              <a:pPr>
                <a:spcBef>
                  <a:spcPts val="300"/>
                </a:spcBef>
              </a:pPr>
              <a:r>
                <a:rPr lang="it-IT" b="1" smtClean="0"/>
                <a:t>105</a:t>
              </a:r>
              <a:endParaRPr lang="it-IT" b="1"/>
            </a:p>
          </p:txBody>
        </p:sp>
      </p:grpSp>
      <p:sp>
        <p:nvSpPr>
          <p:cNvPr id="66" name="Rectangle 21"/>
          <p:cNvSpPr>
            <a:spLocks noChangeArrowheads="1"/>
          </p:cNvSpPr>
          <p:nvPr/>
        </p:nvSpPr>
        <p:spPr bwMode="auto">
          <a:xfrm>
            <a:off x="5275363" y="3791320"/>
            <a:ext cx="857256" cy="28575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ctr"/>
            <a:r>
              <a:rPr lang="it-IT" b="1" dirty="0" smtClean="0"/>
              <a:t>104</a:t>
            </a:r>
            <a:endParaRPr lang="it-IT" b="1" dirty="0"/>
          </a:p>
        </p:txBody>
      </p:sp>
      <p:sp>
        <p:nvSpPr>
          <p:cNvPr id="85" name="CasellaDiTesto 84"/>
          <p:cNvSpPr txBox="1"/>
          <p:nvPr/>
        </p:nvSpPr>
        <p:spPr>
          <a:xfrm>
            <a:off x="3115169" y="4790358"/>
            <a:ext cx="2570837" cy="92333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E ora come recupero le locazioni dalla 099 alla 102?</a:t>
            </a:r>
          </a:p>
        </p:txBody>
      </p:sp>
      <p:sp>
        <p:nvSpPr>
          <p:cNvPr id="42" name="Text Box 122"/>
          <p:cNvSpPr txBox="1">
            <a:spLocks noChangeArrowheads="1"/>
          </p:cNvSpPr>
          <p:nvPr/>
        </p:nvSpPr>
        <p:spPr bwMode="auto">
          <a:xfrm>
            <a:off x="8263744" y="4686900"/>
            <a:ext cx="311304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buClr>
                <a:schemeClr val="tx1"/>
              </a:buClr>
              <a:buFont typeface="Monotype Sorts" pitchFamily="2" charset="2"/>
              <a:buNone/>
            </a:pPr>
            <a:r>
              <a:rPr lang="it-IT" b="1" dirty="0">
                <a:solidFill>
                  <a:srgbClr val="3333FF"/>
                </a:solidFill>
              </a:rPr>
              <a:t>x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8316440" y="4797152"/>
            <a:ext cx="216000" cy="216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uiExpand="1" build="p"/>
      <p:bldP spid="32" grpId="0" uiExpand="1" build="p" autoUpdateAnimBg="0"/>
      <p:bldP spid="66" grpId="0" animBg="1"/>
      <p:bldP spid="85" grpId="0" animBg="1"/>
      <p:bldP spid="42" grpId="0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memcpy()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305550"/>
            <a:ext cx="578753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/>
              <a:t>Gestione </a:t>
            </a:r>
            <a:r>
              <a:rPr lang="it-IT" dirty="0"/>
              <a:t>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85852" y="1423721"/>
            <a:ext cx="7459368" cy="43627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Signature:</a:t>
            </a:r>
          </a:p>
          <a:p>
            <a:pPr marL="720725" lvl="1" indent="-288925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smtClean="0">
                <a:solidFill>
                  <a:srgbClr val="3333FF"/>
                </a:solidFill>
              </a:rPr>
              <a:t>	void * memcpy(void * dest, void * src, int n)</a:t>
            </a:r>
          </a:p>
          <a:p>
            <a:pPr marL="288925" lvl="1" indent="-288925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20725" lvl="1" indent="-288925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smtClean="0">
                <a:solidFill>
                  <a:srgbClr val="3333FF"/>
                </a:solidFill>
              </a:rPr>
              <a:t>	</a:t>
            </a:r>
            <a:r>
              <a:rPr lang="it-IT" sz="2400" b="1" smtClean="0"/>
              <a:t>copia </a:t>
            </a:r>
            <a:r>
              <a:rPr lang="it-IT" sz="2400" b="1" smtClean="0">
                <a:solidFill>
                  <a:srgbClr val="3333FF"/>
                </a:solidFill>
              </a:rPr>
              <a:t>n</a:t>
            </a:r>
            <a:r>
              <a:rPr lang="it-IT" sz="2400" b="1" smtClean="0"/>
              <a:t> byte dall’indirizzo </a:t>
            </a:r>
            <a:r>
              <a:rPr lang="it-IT" sz="2400" b="1" smtClean="0">
                <a:solidFill>
                  <a:srgbClr val="3333FF"/>
                </a:solidFill>
              </a:rPr>
              <a:t>src</a:t>
            </a:r>
            <a:r>
              <a:rPr lang="it-IT" sz="2400" b="1" smtClean="0"/>
              <a:t> all’indirizzo </a:t>
            </a:r>
            <a:r>
              <a:rPr lang="it-IT" sz="2400" b="1" smtClean="0">
                <a:solidFill>
                  <a:srgbClr val="3333FF"/>
                </a:solidFill>
              </a:rPr>
              <a:t>dst</a:t>
            </a:r>
            <a:endParaRPr lang="it-IT" sz="2400" b="1" smtClean="0"/>
          </a:p>
          <a:p>
            <a:pPr marL="288925" lvl="1" indent="-288925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Valore restituito:</a:t>
            </a:r>
          </a:p>
          <a:p>
            <a:pPr marL="746125" lvl="2" indent="-288925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smtClean="0"/>
              <a:t>	l’indirizzo </a:t>
            </a:r>
            <a:r>
              <a:rPr lang="it-IT" sz="2400" b="1" smtClean="0">
                <a:solidFill>
                  <a:srgbClr val="3333FF"/>
                </a:solidFill>
              </a:rPr>
              <a:t>dest</a:t>
            </a:r>
          </a:p>
          <a:p>
            <a:pPr marL="288925" lvl="1" indent="-288925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Direttive per il preprocessore:</a:t>
            </a:r>
          </a:p>
          <a:p>
            <a:pPr marL="719138" lvl="1" indent="-266700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smtClean="0"/>
              <a:t>	includere la direttiva </a:t>
            </a:r>
            <a:r>
              <a:rPr lang="it-IT" sz="2400" b="1" smtClean="0">
                <a:solidFill>
                  <a:srgbClr val="3333FF"/>
                </a:solidFill>
              </a:rPr>
              <a:t>#include &lt;string.h&gt; </a:t>
            </a:r>
            <a:r>
              <a:rPr lang="it-IT" sz="2400" b="1" smtClean="0"/>
              <a:t>per utilizzare la funzione</a:t>
            </a:r>
            <a:endParaRPr lang="it-IT" sz="2400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memcpy()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23728" y="6305550"/>
            <a:ext cx="5859540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/>
              <a:t>Gestione </a:t>
            </a:r>
            <a:r>
              <a:rPr lang="it-IT" dirty="0"/>
              <a:t>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928670"/>
            <a:ext cx="7484934" cy="550407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</a:pPr>
            <a:r>
              <a:rPr lang="it-IT" b="1" dirty="0" smtClean="0"/>
              <a:t>// sorgente: </a:t>
            </a:r>
            <a:r>
              <a:rPr lang="it-IT" b="1" dirty="0" err="1" smtClean="0"/>
              <a:t>memcpy.c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// illustra il corretto utilizzo dalla funzione </a:t>
            </a:r>
            <a:r>
              <a:rPr lang="it-IT" b="1" dirty="0" err="1" smtClean="0">
                <a:solidFill>
                  <a:srgbClr val="FF0000"/>
                </a:solidFill>
              </a:rPr>
              <a:t>memcpy</a:t>
            </a:r>
            <a:r>
              <a:rPr lang="it-IT" b="1" dirty="0" smtClean="0">
                <a:solidFill>
                  <a:srgbClr val="FF0000"/>
                </a:solidFill>
              </a:rPr>
              <a:t>()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// inclusione del file di intestazione della libreria standard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// che contiene definizioni di macro, costanti e dichiarazioni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// di funzioni e tipi funzionali alle varie operazioni di I/O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</a:rPr>
              <a:t>stdio.h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// inclusione del file di intestazione della libreria standard che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// contiene definizioni di macro, costanti e dichiarazioni di funzioni di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// interesse generale per la gestione della memoria e delle stringhe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</a:rPr>
              <a:t>stdlib.h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</a:rPr>
              <a:t>string.h</a:t>
            </a:r>
            <a:r>
              <a:rPr lang="it-IT" b="1" dirty="0" smtClean="0">
                <a:solidFill>
                  <a:srgbClr val="3333FF"/>
                </a:solidFill>
              </a:rPr>
              <a:t>&gt; 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// inizializza il contenuto di un buffer di interi con una sequenza pro-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// </a:t>
            </a:r>
            <a:r>
              <a:rPr lang="it-IT" b="1" dirty="0" err="1" smtClean="0"/>
              <a:t>gressiva</a:t>
            </a:r>
            <a:r>
              <a:rPr lang="it-IT" b="1" dirty="0" smtClean="0"/>
              <a:t> di interi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InBuffInt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size_t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dim</a:t>
            </a:r>
            <a:r>
              <a:rPr lang="it-IT" b="1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  // definisce la variabile necessaria a muoversi sul buffer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  // attraversa il buffer inizializzandone il contenuto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for (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 = 0;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 &lt;= dim-1;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++)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[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] =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};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	continua …</a:t>
            </a:r>
            <a:endParaRPr lang="it-IT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memcpy()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267744" y="6265118"/>
            <a:ext cx="5715524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/>
              <a:t>Gestione </a:t>
            </a:r>
            <a:r>
              <a:rPr lang="it-IT" dirty="0"/>
              <a:t>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764704"/>
            <a:ext cx="7702430" cy="570925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>
                <a:solidFill>
                  <a:srgbClr val="FF0000"/>
                </a:solidFill>
              </a:rPr>
              <a:t>	continua …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// visualizza il contenuto di un buffer di interi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VisBuffInt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size_t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dim</a:t>
            </a:r>
            <a:r>
              <a:rPr lang="it-IT" b="1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  // definisce la variabile necessaria a muoversi sul buffer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  // attraversa il buffer visualizzandone il contenuto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for (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 = 0;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 &lt;= dim-1;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++)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nElemento</a:t>
            </a:r>
            <a:r>
              <a:rPr lang="it-IT" b="1" dirty="0" smtClean="0">
                <a:solidFill>
                  <a:srgbClr val="3333FF"/>
                </a:solidFill>
              </a:rPr>
              <a:t> %d: %d",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[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]);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};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// alloca due buffer di interi, inizializza il I, lo visualizza e lo copia nel II.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//  Visualizza il contenuto del II e rilascia tutta la memoria allocata 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main</a:t>
            </a:r>
            <a:r>
              <a:rPr lang="it-IT" b="1" dirty="0" smtClean="0">
                <a:solidFill>
                  <a:srgbClr val="3333FF"/>
                </a:solidFill>
              </a:rPr>
              <a:t>()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 </a:t>
            </a:r>
            <a:r>
              <a:rPr lang="it-IT" b="1" dirty="0" smtClean="0">
                <a:solidFill>
                  <a:srgbClr val="3333FF"/>
                </a:solidFill>
              </a:rPr>
              <a:t> {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  // definisce le variabili per il numero dei valori interi e per i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  // riferimenti ai due buffer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size_t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nro_val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*ptr_1, *ptr_2;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  // inizializza la variabile per il numero di valori in entrambe i buffer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nQuanti</a:t>
            </a:r>
            <a:r>
              <a:rPr lang="it-IT" b="1" dirty="0" smtClean="0">
                <a:solidFill>
                  <a:srgbClr val="3333FF"/>
                </a:solidFill>
              </a:rPr>
              <a:t> valori nei buffer? ");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("%u", &amp;</a:t>
            </a:r>
            <a:r>
              <a:rPr lang="it-IT" b="1" dirty="0" err="1" smtClean="0">
                <a:solidFill>
                  <a:srgbClr val="3333FF"/>
                </a:solidFill>
              </a:rPr>
              <a:t>nro_val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>
                <a:solidFill>
                  <a:srgbClr val="FF0000"/>
                </a:solidFill>
              </a:rPr>
              <a:t>	continua …</a:t>
            </a:r>
            <a:endParaRPr lang="it-IT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memcpy()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305550"/>
            <a:ext cx="578753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/>
              <a:t>Gestione </a:t>
            </a:r>
            <a:r>
              <a:rPr lang="it-IT" dirty="0"/>
              <a:t>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785794"/>
            <a:ext cx="6120586" cy="57861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smtClean="0">
                <a:solidFill>
                  <a:srgbClr val="FF0000"/>
                </a:solidFill>
              </a:rPr>
              <a:t>	continua …</a:t>
            </a:r>
            <a:endParaRPr lang="it-IT" b="1" smtClean="0"/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smtClean="0"/>
              <a:t>  // alloca memoria per i due buffer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smtClean="0">
                <a:solidFill>
                  <a:srgbClr val="3333FF"/>
                </a:solidFill>
              </a:rPr>
              <a:t>  ptr_1 = (int *) realloc(NULL,nro_val*sizeof(int));</a:t>
            </a:r>
          </a:p>
          <a:p>
            <a:pPr>
              <a:lnSpc>
                <a:spcPts val="1800"/>
              </a:lnSpc>
            </a:pPr>
            <a:r>
              <a:rPr lang="it-IT" b="1" smtClean="0">
                <a:solidFill>
                  <a:srgbClr val="3333FF"/>
                </a:solidFill>
              </a:rPr>
              <a:t>  ptr_2 = (int *) realloc(NULL,nro_val*sizeof(int));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smtClean="0"/>
              <a:t>  // controlla se l’allocazione è avvenuta con successo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smtClean="0">
                <a:solidFill>
                  <a:srgbClr val="3333FF"/>
                </a:solidFill>
              </a:rPr>
              <a:t>  if ((ptr_1 == NULL) || (ptr_2 == NULL))</a:t>
            </a:r>
          </a:p>
          <a:p>
            <a:pPr>
              <a:lnSpc>
                <a:spcPts val="1800"/>
              </a:lnSpc>
            </a:pPr>
            <a:r>
              <a:rPr lang="it-IT" b="1" smtClean="0">
                <a:solidFill>
                  <a:srgbClr val="3333FF"/>
                </a:solidFill>
              </a:rPr>
              <a:t>    {</a:t>
            </a:r>
          </a:p>
          <a:p>
            <a:pPr>
              <a:lnSpc>
                <a:spcPts val="1800"/>
              </a:lnSpc>
            </a:pPr>
            <a:r>
              <a:rPr lang="it-IT" b="1" smtClean="0"/>
              <a:t>    // se l’allocazione è fallita rilascia la memoria allocata</a:t>
            </a:r>
          </a:p>
          <a:p>
            <a:pPr>
              <a:lnSpc>
                <a:spcPts val="1800"/>
              </a:lnSpc>
            </a:pPr>
            <a:r>
              <a:rPr lang="it-IT" b="1" smtClean="0"/>
              <a:t>    // e termina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smtClean="0">
                <a:solidFill>
                  <a:srgbClr val="3333FF"/>
                </a:solidFill>
              </a:rPr>
              <a:t>    printf("\nAllocazione fallita");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smtClean="0">
                <a:solidFill>
                  <a:srgbClr val="3333FF"/>
                </a:solidFill>
              </a:rPr>
              <a:t>    if (ptr_1 != NULL)</a:t>
            </a:r>
          </a:p>
          <a:p>
            <a:pPr>
              <a:lnSpc>
                <a:spcPts val="1800"/>
              </a:lnSpc>
            </a:pPr>
            <a:r>
              <a:rPr lang="it-IT" b="1" smtClean="0">
                <a:solidFill>
                  <a:srgbClr val="3333FF"/>
                </a:solidFill>
              </a:rPr>
              <a:t>      free(ptr_1);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smtClean="0">
                <a:solidFill>
                  <a:srgbClr val="3333FF"/>
                </a:solidFill>
              </a:rPr>
              <a:t>    if (ptr_2 != NULL)</a:t>
            </a:r>
          </a:p>
          <a:p>
            <a:pPr>
              <a:lnSpc>
                <a:spcPts val="1800"/>
              </a:lnSpc>
            </a:pPr>
            <a:r>
              <a:rPr lang="it-IT" b="1" smtClean="0">
                <a:solidFill>
                  <a:srgbClr val="3333FF"/>
                </a:solidFill>
              </a:rPr>
              <a:t>      free(ptr_1);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smtClean="0">
                <a:solidFill>
                  <a:srgbClr val="3333FF"/>
                </a:solidFill>
              </a:rPr>
              <a:t>    return(0);</a:t>
            </a:r>
          </a:p>
          <a:p>
            <a:pPr>
              <a:lnSpc>
                <a:spcPts val="1800"/>
              </a:lnSpc>
            </a:pPr>
            <a:r>
              <a:rPr lang="it-IT" b="1" smtClean="0">
                <a:solidFill>
                  <a:srgbClr val="3333FF"/>
                </a:solidFill>
              </a:rPr>
              <a:t>    };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smtClean="0">
                <a:solidFill>
                  <a:srgbClr val="3333FF"/>
                </a:solidFill>
              </a:rPr>
              <a:t>  </a:t>
            </a:r>
            <a:r>
              <a:rPr lang="it-IT" b="1" smtClean="0"/>
              <a:t>// altrimenti inizializza il I buffer e lo visualizza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smtClean="0">
                <a:solidFill>
                  <a:srgbClr val="3333FF"/>
                </a:solidFill>
              </a:rPr>
              <a:t>  printf("\nAllocazione avvenuta con successo\n");    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smtClean="0">
                <a:solidFill>
                  <a:srgbClr val="3333FF"/>
                </a:solidFill>
              </a:rPr>
              <a:t>  InBuffInt(ptr_1, nro_val);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smtClean="0">
                <a:solidFill>
                  <a:srgbClr val="3333FF"/>
                </a:solidFill>
              </a:rPr>
              <a:t>  printf("\nContenuto I Buffer:");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smtClean="0">
                <a:solidFill>
                  <a:srgbClr val="3333FF"/>
                </a:solidFill>
              </a:rPr>
              <a:t>  VisBuffInt(ptr_1, nro_val);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smtClean="0">
                <a:solidFill>
                  <a:srgbClr val="FF0000"/>
                </a:solidFill>
              </a:rPr>
              <a:t>	continua …</a:t>
            </a:r>
            <a:r>
              <a:rPr lang="it-IT" b="1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sizeof()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305550"/>
            <a:ext cx="5787532" cy="476250"/>
          </a:xfrm>
        </p:spPr>
        <p:txBody>
          <a:bodyPr/>
          <a:lstStyle/>
          <a:p>
            <a:r>
              <a:rPr lang="it-IT" dirty="0"/>
              <a:t>Programmazione e Laboratorio di Programmazione:  </a:t>
            </a:r>
            <a:r>
              <a:rPr lang="it-IT" dirty="0" smtClean="0"/>
              <a:t>Gestione </a:t>
            </a:r>
            <a:r>
              <a:rPr lang="it-IT" dirty="0"/>
              <a:t>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85852" y="1158722"/>
            <a:ext cx="7143768" cy="497059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indent="-288925" eaLnBrk="0" hangingPunct="0">
              <a:spcBef>
                <a:spcPts val="12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Buffer:</a:t>
            </a:r>
          </a:p>
          <a:p>
            <a:pPr marL="288925" indent="-288925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smtClean="0"/>
              <a:t>	una sequenza contigua di byte (locazioni) in memoria centrale</a:t>
            </a:r>
          </a:p>
          <a:p>
            <a:pPr marL="288925" indent="-288925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Sintassi:</a:t>
            </a:r>
          </a:p>
          <a:p>
            <a:pPr marL="981075" lvl="1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err="1" smtClean="0">
                <a:solidFill>
                  <a:srgbClr val="3333FF"/>
                </a:solidFill>
              </a:rPr>
              <a:t>sizeof</a:t>
            </a:r>
            <a:r>
              <a:rPr lang="it-IT" sz="2400" b="1" dirty="0" smtClean="0">
                <a:solidFill>
                  <a:srgbClr val="3333FF"/>
                </a:solidFill>
              </a:rPr>
              <a:t>(</a:t>
            </a:r>
            <a:r>
              <a:rPr lang="it-IT" sz="2400" b="1" dirty="0" err="1" smtClean="0">
                <a:solidFill>
                  <a:srgbClr val="3333FF"/>
                </a:solidFill>
              </a:rPr>
              <a:t>tipo_di_dato</a:t>
            </a:r>
            <a:r>
              <a:rPr lang="it-IT" sz="2400" b="1" dirty="0" smtClean="0">
                <a:solidFill>
                  <a:srgbClr val="3333FF"/>
                </a:solidFill>
              </a:rPr>
              <a:t>)</a:t>
            </a:r>
          </a:p>
          <a:p>
            <a:pPr marL="628650" lvl="1" eaLnBrk="0" hangingPunct="0">
              <a:spcBef>
                <a:spcPts val="12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smtClean="0"/>
              <a:t>con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tipo_di_dato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smtClean="0"/>
              <a:t>identificatore di un tipo predefinito o non</a:t>
            </a:r>
          </a:p>
          <a:p>
            <a:pPr marL="288925" lvl="1" indent="-288925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Valore:</a:t>
            </a:r>
          </a:p>
          <a:p>
            <a:pPr marL="628650" lvl="1" indent="-196850" eaLnBrk="0" hangingPunct="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smtClean="0"/>
              <a:t>numero di byte utilizzati per memorizzare un valore di tipo </a:t>
            </a:r>
            <a:r>
              <a:rPr lang="it-IT" sz="2400" b="1" dirty="0" err="1" smtClean="0">
                <a:solidFill>
                  <a:srgbClr val="3333FF"/>
                </a:solidFill>
              </a:rPr>
              <a:t>tipo_di_dato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memcpy()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305550"/>
            <a:ext cx="578753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/>
              <a:t>Gestione </a:t>
            </a:r>
            <a:r>
              <a:rPr lang="it-IT" dirty="0"/>
              <a:t>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785794"/>
            <a:ext cx="5643917" cy="28110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it-IT" b="1" smtClean="0">
                <a:solidFill>
                  <a:srgbClr val="FF0000"/>
                </a:solidFill>
              </a:rPr>
              <a:t>	continua …</a:t>
            </a:r>
            <a:endParaRPr lang="it-IT" b="1" smtClean="0"/>
          </a:p>
          <a:p>
            <a:pPr>
              <a:lnSpc>
                <a:spcPts val="1800"/>
              </a:lnSpc>
            </a:pPr>
            <a:r>
              <a:rPr lang="it-IT" b="1" smtClean="0"/>
              <a:t>  // copia il I buffer nel II e lo visualizza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smtClean="0"/>
              <a:t>  </a:t>
            </a:r>
            <a:r>
              <a:rPr lang="it-IT" b="1" smtClean="0">
                <a:solidFill>
                  <a:srgbClr val="3333FF"/>
                </a:solidFill>
              </a:rPr>
              <a:t>ptr_2 = </a:t>
            </a:r>
            <a:r>
              <a:rPr lang="it-IT" b="1" smtClean="0">
                <a:solidFill>
                  <a:srgbClr val="FF0000"/>
                </a:solidFill>
              </a:rPr>
              <a:t>memcpy(ptr_2, ptr_1, nro_val*sizeof(int));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smtClean="0">
                <a:solidFill>
                  <a:srgbClr val="3333FF"/>
                </a:solidFill>
              </a:rPr>
              <a:t>  printf("\nContenuto II Buffer:");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smtClean="0">
                <a:solidFill>
                  <a:srgbClr val="3333FF"/>
                </a:solidFill>
              </a:rPr>
              <a:t>  VisBuffInt(ptr_2, nro_val);</a:t>
            </a: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it-IT" b="1" smtClean="0"/>
              <a:t>  // rilascia la memoria per entrambe i buffer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smtClean="0">
                <a:solidFill>
                  <a:srgbClr val="FF0000"/>
                </a:solidFill>
              </a:rPr>
              <a:t>  free(ptr_1)</a:t>
            </a:r>
            <a:r>
              <a:rPr lang="it-IT" b="1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smtClean="0">
                <a:solidFill>
                  <a:srgbClr val="FF0000"/>
                </a:solidFill>
              </a:rPr>
              <a:t>  free(ptr_2)</a:t>
            </a:r>
            <a:r>
              <a:rPr lang="it-IT" b="1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smtClean="0">
                <a:solidFill>
                  <a:srgbClr val="3333FF"/>
                </a:solidFill>
              </a:rPr>
              <a:t>  return(1);</a:t>
            </a:r>
          </a:p>
          <a:p>
            <a:pPr>
              <a:lnSpc>
                <a:spcPts val="1800"/>
              </a:lnSpc>
            </a:pPr>
            <a:r>
              <a:rPr lang="it-IT" b="1" smtClean="0">
                <a:solidFill>
                  <a:srgbClr val="3333FF"/>
                </a:solidFill>
              </a:rPr>
              <a:t>  } </a:t>
            </a:r>
            <a:endParaRPr lang="it-IT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Operatore di casting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43108" y="6305550"/>
            <a:ext cx="5840160" cy="476250"/>
          </a:xfrm>
        </p:spPr>
        <p:txBody>
          <a:bodyPr/>
          <a:lstStyle/>
          <a:p>
            <a:r>
              <a:rPr lang="it-IT" dirty="0"/>
              <a:t>Programmazione e Laboratorio di Programmazione:  </a:t>
            </a:r>
            <a:r>
              <a:rPr lang="it-IT" dirty="0" smtClean="0"/>
              <a:t>Gestione </a:t>
            </a:r>
            <a:r>
              <a:rPr lang="it-IT" dirty="0"/>
              <a:t>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43108" y="1326144"/>
            <a:ext cx="5244790" cy="424731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indent="-288925" eaLnBrk="0" hangingPunct="0">
              <a:spcBef>
                <a:spcPts val="12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Sintassi:</a:t>
            </a:r>
          </a:p>
          <a:p>
            <a:pPr marL="981075" lvl="1" eaLnBrk="0" hangingPunct="0">
              <a:spcBef>
                <a:spcPts val="12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(</a:t>
            </a:r>
            <a:r>
              <a:rPr lang="it-IT" sz="2400" b="1" dirty="0" err="1" smtClean="0">
                <a:solidFill>
                  <a:srgbClr val="3333FF"/>
                </a:solidFill>
              </a:rPr>
              <a:t>tipo_di_dato</a:t>
            </a:r>
            <a:r>
              <a:rPr lang="it-IT" sz="2400" b="1" dirty="0" smtClean="0">
                <a:solidFill>
                  <a:srgbClr val="3333FF"/>
                </a:solidFill>
              </a:rPr>
              <a:t>) espressione</a:t>
            </a:r>
          </a:p>
          <a:p>
            <a:pPr marL="628650" lvl="1" eaLnBrk="0" hangingPunct="0">
              <a:spcBef>
                <a:spcPts val="12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smtClean="0"/>
              <a:t>con </a:t>
            </a:r>
            <a:r>
              <a:rPr lang="it-IT" sz="2400" b="1" dirty="0" err="1" smtClean="0">
                <a:solidFill>
                  <a:srgbClr val="3333FF"/>
                </a:solidFill>
              </a:rPr>
              <a:t>tipo_di_dato</a:t>
            </a:r>
            <a:r>
              <a:rPr lang="it-IT" sz="2400" b="1" dirty="0" smtClean="0"/>
              <a:t> identificatore di un tipo predefinito o non</a:t>
            </a:r>
          </a:p>
          <a:p>
            <a:pPr marL="288925" lvl="1" indent="-288925" eaLnBrk="0" hangingPunct="0">
              <a:spcBef>
                <a:spcPts val="24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Valore:</a:t>
            </a:r>
          </a:p>
          <a:p>
            <a:pPr marL="720725" lvl="1" indent="-288925" eaLnBrk="0" hangingPunct="0">
              <a:spcBef>
                <a:spcPts val="12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smtClean="0"/>
              <a:t>il valore di </a:t>
            </a:r>
            <a:r>
              <a:rPr lang="it-IT" sz="2400" b="1" dirty="0" smtClean="0">
                <a:solidFill>
                  <a:srgbClr val="3333FF"/>
                </a:solidFill>
              </a:rPr>
              <a:t>espressione</a:t>
            </a:r>
            <a:r>
              <a:rPr lang="it-IT" sz="2400" b="1" dirty="0" smtClean="0"/>
              <a:t> convertito in un valore di tipo </a:t>
            </a:r>
            <a:r>
              <a:rPr lang="it-IT" sz="2400" b="1" dirty="0" err="1" smtClean="0">
                <a:solidFill>
                  <a:srgbClr val="3333FF"/>
                </a:solidFill>
              </a:rPr>
              <a:t>tipo_di_dato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Direttiva per il preprocessore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305550"/>
            <a:ext cx="5787532" cy="476250"/>
          </a:xfrm>
        </p:spPr>
        <p:txBody>
          <a:bodyPr/>
          <a:lstStyle/>
          <a:p>
            <a:r>
              <a:rPr lang="it-IT" dirty="0"/>
              <a:t>Programmazione e Laboratorio di Programmazione:  </a:t>
            </a:r>
            <a:r>
              <a:rPr lang="it-IT" dirty="0" smtClean="0"/>
              <a:t>Gestione </a:t>
            </a:r>
            <a:r>
              <a:rPr lang="it-IT" dirty="0"/>
              <a:t>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35128" y="1357298"/>
            <a:ext cx="7137400" cy="403187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>
                <a:solidFill>
                  <a:srgbClr val="FF0000"/>
                </a:solidFill>
                <a:ea typeface="MS Mincho" pitchFamily="49" charset="-128"/>
              </a:rPr>
              <a:t>Attenzione!!!</a:t>
            </a:r>
          </a:p>
          <a:p>
            <a:endParaRPr lang="it-IT" sz="2800">
              <a:cs typeface="Courier New" pitchFamily="49" charset="0"/>
            </a:endParaRPr>
          </a:p>
          <a:p>
            <a:pPr algn="ctr"/>
            <a:r>
              <a:rPr lang="it-IT" sz="2400" b="1">
                <a:ea typeface="MS Mincho" pitchFamily="49" charset="-128"/>
              </a:rPr>
              <a:t>Le librerie del C mettono a disposizione del programmatore un insieme di funzioni </a:t>
            </a:r>
            <a:r>
              <a:rPr lang="it-IT" sz="2400" b="1" smtClean="0">
                <a:ea typeface="MS Mincho" pitchFamily="49" charset="-128"/>
              </a:rPr>
              <a:t>per la gestione della memoria. </a:t>
            </a:r>
            <a:r>
              <a:rPr lang="it-IT" sz="2400" b="1">
                <a:ea typeface="MS Mincho" pitchFamily="49" charset="-128"/>
              </a:rPr>
              <a:t>Per </a:t>
            </a:r>
            <a:r>
              <a:rPr lang="it-IT" sz="2400" b="1" smtClean="0">
                <a:ea typeface="MS Mincho" pitchFamily="49" charset="-128"/>
              </a:rPr>
              <a:t>utilizzare </a:t>
            </a:r>
            <a:r>
              <a:rPr lang="it-IT" sz="2400" b="1">
                <a:ea typeface="MS Mincho" pitchFamily="49" charset="-128"/>
              </a:rPr>
              <a:t>tali funzioni all’interno di un file è necessario includere in testa allo stesso la direttiva per il preprocessore:</a:t>
            </a:r>
          </a:p>
          <a:p>
            <a:pPr algn="ctr"/>
            <a:endParaRPr lang="it-IT" sz="2000" smtClean="0">
              <a:cs typeface="Courier New" pitchFamily="49" charset="0"/>
            </a:endParaRPr>
          </a:p>
          <a:p>
            <a:pPr algn="ctr"/>
            <a:r>
              <a:rPr lang="it-IT" sz="3200" b="1" smtClean="0">
                <a:solidFill>
                  <a:srgbClr val="FF0000"/>
                </a:solidFill>
                <a:ea typeface="MS Mincho" pitchFamily="49" charset="-128"/>
              </a:rPr>
              <a:t># </a:t>
            </a:r>
            <a:r>
              <a:rPr lang="it-IT" sz="3200" b="1">
                <a:solidFill>
                  <a:srgbClr val="FF0000"/>
                </a:solidFill>
                <a:ea typeface="MS Mincho" pitchFamily="49" charset="-128"/>
              </a:rPr>
              <a:t>include &lt;</a:t>
            </a:r>
            <a:r>
              <a:rPr lang="it-IT" sz="3200" b="1" smtClean="0">
                <a:solidFill>
                  <a:srgbClr val="FF0000"/>
                </a:solidFill>
                <a:ea typeface="MS Mincho" pitchFamily="49" charset="-128"/>
              </a:rPr>
              <a:t>stdlib.h</a:t>
            </a:r>
            <a:r>
              <a:rPr lang="it-IT" sz="3200" b="1">
                <a:solidFill>
                  <a:srgbClr val="FF0000"/>
                </a:solidFill>
                <a:ea typeface="MS Mincho" pitchFamily="49" charset="-128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26038"/>
            <a:ext cx="7498080" cy="553998"/>
          </a:xfrm>
        </p:spPr>
        <p:txBody>
          <a:bodyPr/>
          <a:lstStyle/>
          <a:p>
            <a:r>
              <a:rPr lang="it-IT" sz="3000" smtClean="0"/>
              <a:t>La funzione malloc()</a:t>
            </a:r>
            <a:endParaRPr lang="it-IT" sz="30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23728" y="6305550"/>
            <a:ext cx="5859540" cy="476250"/>
          </a:xfrm>
        </p:spPr>
        <p:txBody>
          <a:bodyPr/>
          <a:lstStyle/>
          <a:p>
            <a:r>
              <a:rPr lang="it-IT" dirty="0"/>
              <a:t>Programmazione e Laboratorio di Programmazione:  </a:t>
            </a:r>
            <a:r>
              <a:rPr lang="it-IT" dirty="0" smtClean="0"/>
              <a:t>Gestione </a:t>
            </a:r>
            <a:r>
              <a:rPr lang="it-IT" dirty="0"/>
              <a:t>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643042" y="880120"/>
            <a:ext cx="7030740" cy="540147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Il tipo </a:t>
            </a:r>
            <a:r>
              <a:rPr lang="it-IT" sz="2800" b="1" dirty="0" err="1" smtClean="0">
                <a:solidFill>
                  <a:srgbClr val="FF0000"/>
                </a:solidFill>
              </a:rPr>
              <a:t>void</a:t>
            </a:r>
            <a:r>
              <a:rPr lang="it-IT" sz="2800" b="1" dirty="0" smtClean="0">
                <a:solidFill>
                  <a:srgbClr val="FF0000"/>
                </a:solidFill>
              </a:rPr>
              <a:t> *:</a:t>
            </a:r>
            <a:endParaRPr lang="it-IT" sz="2800" b="1" dirty="0">
              <a:solidFill>
                <a:srgbClr val="FF0000"/>
              </a:solidFill>
            </a:endParaRPr>
          </a:p>
          <a:p>
            <a:pPr marL="804863" lvl="1" indent="-373063" eaLnBrk="0" hangingPunct="0">
              <a:spcBef>
                <a:spcPts val="6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>
                <a:solidFill>
                  <a:srgbClr val="3333FF"/>
                </a:solidFill>
              </a:rPr>
              <a:t>	</a:t>
            </a:r>
            <a:r>
              <a:rPr lang="it-IT" sz="2400" b="1" dirty="0" smtClean="0">
                <a:solidFill>
                  <a:srgbClr val="3333FF"/>
                </a:solidFill>
              </a:rPr>
              <a:t>indirizzo di una variabile di tipo non definito</a:t>
            </a:r>
            <a:endParaRPr lang="it-IT" sz="2400" b="1" dirty="0">
              <a:solidFill>
                <a:srgbClr val="3333FF"/>
              </a:solidFill>
            </a:endParaRPr>
          </a:p>
          <a:p>
            <a:pPr marL="288925" lvl="1" indent="-288925" eaLnBrk="0" hangingPunct="0">
              <a:spcBef>
                <a:spcPts val="6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err="1">
                <a:solidFill>
                  <a:srgbClr val="FF0000"/>
                </a:solidFill>
              </a:rPr>
              <a:t>Signature</a:t>
            </a:r>
            <a:r>
              <a:rPr lang="it-IT" sz="2800" b="1" dirty="0">
                <a:solidFill>
                  <a:srgbClr val="FF0000"/>
                </a:solidFill>
              </a:rPr>
              <a:t> (firma):</a:t>
            </a:r>
          </a:p>
          <a:p>
            <a:pPr marL="804863" lvl="1" indent="-373063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err="1" smtClean="0">
                <a:solidFill>
                  <a:srgbClr val="3333FF"/>
                </a:solidFill>
              </a:rPr>
              <a:t>void</a:t>
            </a:r>
            <a:r>
              <a:rPr lang="it-IT" sz="2400" b="1" dirty="0" smtClean="0">
                <a:solidFill>
                  <a:srgbClr val="3333FF"/>
                </a:solidFill>
              </a:rPr>
              <a:t> *</a:t>
            </a:r>
            <a:r>
              <a:rPr lang="it-IT" sz="2400" b="1" dirty="0" err="1" smtClean="0">
                <a:solidFill>
                  <a:srgbClr val="3333FF"/>
                </a:solidFill>
              </a:rPr>
              <a:t>malloc</a:t>
            </a:r>
            <a:r>
              <a:rPr lang="it-IT" sz="2400" b="1" dirty="0" smtClean="0">
                <a:solidFill>
                  <a:srgbClr val="3333FF"/>
                </a:solidFill>
              </a:rPr>
              <a:t>(</a:t>
            </a:r>
            <a:r>
              <a:rPr lang="it-IT" sz="2400" b="1" dirty="0" err="1" smtClean="0">
                <a:solidFill>
                  <a:srgbClr val="3333FF"/>
                </a:solidFill>
              </a:rPr>
              <a:t>size_t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size</a:t>
            </a:r>
            <a:r>
              <a:rPr lang="it-IT" sz="2400" b="1" dirty="0" smtClean="0">
                <a:solidFill>
                  <a:srgbClr val="3333FF"/>
                </a:solidFill>
              </a:rPr>
              <a:t>);</a:t>
            </a:r>
          </a:p>
          <a:p>
            <a:pPr marL="288925" lvl="1" indent="-288925" eaLnBrk="0" hangingPunct="0">
              <a:spcBef>
                <a:spcPts val="6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804863" lvl="1" indent="-373063" eaLnBrk="0" hangingPunct="0">
              <a:spcBef>
                <a:spcPts val="6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smtClean="0"/>
              <a:t>alloca un buffer di memoria di </a:t>
            </a:r>
            <a:r>
              <a:rPr lang="it-IT" sz="2400" b="1" dirty="0" err="1" smtClean="0">
                <a:solidFill>
                  <a:srgbClr val="3333FF"/>
                </a:solidFill>
              </a:rPr>
              <a:t>size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smtClean="0"/>
              <a:t>byte</a:t>
            </a:r>
          </a:p>
          <a:p>
            <a:pPr marL="288925" lvl="1" indent="-288925" eaLnBrk="0" hangingPunct="0">
              <a:spcBef>
                <a:spcPts val="6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>
                <a:solidFill>
                  <a:srgbClr val="FF0000"/>
                </a:solidFill>
              </a:rPr>
              <a:t>Valore restituito:</a:t>
            </a:r>
          </a:p>
          <a:p>
            <a:pPr marL="804863" lvl="2" indent="-347663" eaLnBrk="0" hangingPunct="0">
              <a:spcBef>
                <a:spcPts val="600"/>
              </a:spcBef>
              <a:spcAft>
                <a:spcPts val="300"/>
              </a:spcAft>
              <a:buClr>
                <a:srgbClr val="FF0000"/>
              </a:buClr>
              <a:buFontTx/>
              <a:buChar char="-"/>
            </a:pPr>
            <a:r>
              <a:rPr lang="it-IT" sz="2400" b="1" dirty="0" smtClean="0"/>
              <a:t>l’indirizzo del primo byte del buffer, in caso di successo</a:t>
            </a:r>
          </a:p>
          <a:p>
            <a:pPr marL="804863" lvl="2" indent="-347663" eaLnBrk="0" hangingPunct="0">
              <a:spcBef>
                <a:spcPts val="600"/>
              </a:spcBef>
              <a:spcAft>
                <a:spcPts val="300"/>
              </a:spcAft>
              <a:buClr>
                <a:srgbClr val="FF0000"/>
              </a:buClr>
              <a:buFontTx/>
              <a:buChar char="-"/>
            </a:pPr>
            <a:r>
              <a:rPr lang="it-IT" sz="2400" b="1" dirty="0" smtClean="0"/>
              <a:t>il valore</a:t>
            </a:r>
            <a:r>
              <a:rPr lang="it-IT" sz="2400" b="1" dirty="0" smtClean="0">
                <a:solidFill>
                  <a:srgbClr val="3333FF"/>
                </a:solidFill>
              </a:rPr>
              <a:t> NULL</a:t>
            </a:r>
            <a:r>
              <a:rPr lang="it-IT" sz="2400" b="1" dirty="0" smtClean="0"/>
              <a:t> altrimenti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Il tipo </a:t>
            </a:r>
            <a:r>
              <a:rPr lang="it-IT" dirty="0" err="1" smtClean="0"/>
              <a:t>size_t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305550"/>
            <a:ext cx="578753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/>
              <a:t>Gestione </a:t>
            </a:r>
            <a:r>
              <a:rPr lang="it-IT" dirty="0"/>
              <a:t>dinamica della memoria</a:t>
            </a:r>
            <a:endParaRPr lang="it-IT" dirty="0" smtClean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71604" y="1785926"/>
            <a:ext cx="6744988" cy="281102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9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Definizione:</a:t>
            </a:r>
          </a:p>
          <a:p>
            <a:pPr marL="720725" lvl="1" eaLnBrk="0" hangingPunct="0">
              <a:lnSpc>
                <a:spcPts val="2800"/>
              </a:lnSpc>
              <a:spcBef>
                <a:spcPts val="9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err="1" smtClean="0">
                <a:solidFill>
                  <a:srgbClr val="3333FF"/>
                </a:solidFill>
              </a:rPr>
              <a:t>typedef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unsigned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int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size_t</a:t>
            </a:r>
            <a:r>
              <a:rPr lang="it-IT" sz="2400" b="1" dirty="0" smtClean="0">
                <a:solidFill>
                  <a:srgbClr val="3333FF"/>
                </a:solidFill>
              </a:rPr>
              <a:t>;</a:t>
            </a:r>
          </a:p>
          <a:p>
            <a:pPr marL="452438" lvl="2" indent="4763" eaLnBrk="0" hangingPunct="0">
              <a:lnSpc>
                <a:spcPts val="2800"/>
              </a:lnSpc>
              <a:spcBef>
                <a:spcPts val="9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smtClean="0"/>
              <a:t>utilizzato per rappresentare dimensioni</a:t>
            </a:r>
          </a:p>
          <a:p>
            <a:pPr marL="288925" lvl="1" indent="-288925" eaLnBrk="0" hangingPunct="0">
              <a:lnSpc>
                <a:spcPts val="2800"/>
              </a:lnSpc>
              <a:spcBef>
                <a:spcPts val="18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err="1" smtClean="0">
                <a:solidFill>
                  <a:srgbClr val="FF0000"/>
                </a:solidFill>
              </a:rPr>
              <a:t>Range</a:t>
            </a:r>
            <a:r>
              <a:rPr lang="it-IT" sz="2800" b="1" dirty="0" smtClean="0">
                <a:solidFill>
                  <a:srgbClr val="FF0000"/>
                </a:solidFill>
              </a:rPr>
              <a:t> di rappresentazione:</a:t>
            </a:r>
          </a:p>
          <a:p>
            <a:pPr marL="1255713" lvl="2" eaLnBrk="0" hangingPunct="0">
              <a:lnSpc>
                <a:spcPts val="2800"/>
              </a:lnSpc>
              <a:spcBef>
                <a:spcPts val="12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800" b="1" dirty="0" smtClean="0"/>
              <a:t>tra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smtClean="0">
                <a:solidFill>
                  <a:srgbClr val="3333FF"/>
                </a:solidFill>
              </a:rPr>
              <a:t>0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smtClean="0"/>
              <a:t>e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smtClean="0">
                <a:solidFill>
                  <a:srgbClr val="3333FF"/>
                </a:solidFill>
              </a:rPr>
              <a:t>2</a:t>
            </a:r>
            <a:r>
              <a:rPr lang="it-IT" sz="2800" b="1" baseline="70000" dirty="0" smtClean="0">
                <a:solidFill>
                  <a:srgbClr val="3333FF"/>
                </a:solidFill>
              </a:rPr>
              <a:t>sizeof(</a:t>
            </a:r>
            <a:r>
              <a:rPr lang="it-IT" sz="2800" b="1" baseline="70000" dirty="0" err="1" smtClean="0">
                <a:solidFill>
                  <a:srgbClr val="3333FF"/>
                </a:solidFill>
              </a:rPr>
              <a:t>size_t</a:t>
            </a:r>
            <a:r>
              <a:rPr lang="it-IT" sz="2800" b="1" baseline="70000" dirty="0" smtClean="0">
                <a:solidFill>
                  <a:srgbClr val="3333FF"/>
                </a:solidFill>
              </a:rPr>
              <a:t>)*8</a:t>
            </a:r>
            <a:r>
              <a:rPr lang="it-IT" sz="2800" b="1" dirty="0" smtClean="0">
                <a:solidFill>
                  <a:srgbClr val="3333FF"/>
                </a:solidFill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50"/>
            <a:ext cx="7498080" cy="584775"/>
          </a:xfrm>
        </p:spPr>
        <p:txBody>
          <a:bodyPr/>
          <a:lstStyle/>
          <a:p>
            <a:r>
              <a:rPr lang="it-IT" sz="3200" smtClean="0"/>
              <a:t>La funzione free()</a:t>
            </a:r>
            <a:endParaRPr lang="it-IT" sz="300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267744" y="6305550"/>
            <a:ext cx="5715524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/>
              <a:t>Gestione </a:t>
            </a:r>
            <a:r>
              <a:rPr lang="it-IT" dirty="0"/>
              <a:t>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714480" y="1807454"/>
            <a:ext cx="6673550" cy="300851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err="1" smtClean="0">
                <a:solidFill>
                  <a:srgbClr val="FF0000"/>
                </a:solidFill>
              </a:rPr>
              <a:t>Signature</a:t>
            </a:r>
            <a:r>
              <a:rPr lang="it-IT" sz="2800" b="1" dirty="0" smtClean="0">
                <a:solidFill>
                  <a:srgbClr val="FF0000"/>
                </a:solidFill>
              </a:rPr>
              <a:t>:</a:t>
            </a:r>
          </a:p>
          <a:p>
            <a:pPr marL="7207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err="1" smtClean="0">
                <a:solidFill>
                  <a:srgbClr val="3333FF"/>
                </a:solidFill>
              </a:rPr>
              <a:t>void</a:t>
            </a:r>
            <a:r>
              <a:rPr lang="it-IT" sz="2400" b="1" dirty="0" smtClean="0">
                <a:solidFill>
                  <a:srgbClr val="3333FF"/>
                </a:solidFill>
              </a:rPr>
              <a:t> free(</a:t>
            </a:r>
            <a:r>
              <a:rPr lang="it-IT" sz="2400" b="1" dirty="0" err="1" smtClean="0">
                <a:solidFill>
                  <a:srgbClr val="3333FF"/>
                </a:solidFill>
              </a:rPr>
              <a:t>void</a:t>
            </a:r>
            <a:r>
              <a:rPr lang="it-IT" sz="2400" b="1" dirty="0" smtClean="0">
                <a:solidFill>
                  <a:srgbClr val="3333FF"/>
                </a:solidFill>
              </a:rPr>
              <a:t> *</a:t>
            </a:r>
            <a:r>
              <a:rPr lang="it-IT" sz="2400" b="1" dirty="0" err="1" smtClean="0">
                <a:solidFill>
                  <a:srgbClr val="3333FF"/>
                </a:solidFill>
              </a:rPr>
              <a:t>ptr</a:t>
            </a:r>
            <a:r>
              <a:rPr lang="it-IT" sz="2400" b="1" dirty="0" smtClean="0">
                <a:solidFill>
                  <a:srgbClr val="3333FF"/>
                </a:solidFill>
              </a:rPr>
              <a:t>);</a:t>
            </a:r>
          </a:p>
          <a:p>
            <a:pPr marL="2889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20725" lvl="1" indent="-288925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smtClean="0"/>
              <a:t>rilascia il buffer di memoria, di indirizzo iniziale </a:t>
            </a:r>
            <a:r>
              <a:rPr lang="it-IT" sz="2400" b="1" dirty="0" err="1" smtClean="0">
                <a:solidFill>
                  <a:srgbClr val="3333FF"/>
                </a:solidFill>
              </a:rPr>
              <a:t>ptr</a:t>
            </a:r>
            <a:r>
              <a:rPr lang="it-IT" sz="2400" b="1" dirty="0" smtClean="0"/>
              <a:t>, allocato da una precedente chiamata alla </a:t>
            </a:r>
            <a:r>
              <a:rPr lang="it-IT" sz="2400" b="1" dirty="0" err="1" smtClean="0">
                <a:solidFill>
                  <a:srgbClr val="3333FF"/>
                </a:solidFill>
              </a:rPr>
              <a:t>malloc</a:t>
            </a:r>
            <a:r>
              <a:rPr lang="it-IT" sz="2400" b="1" dirty="0" smtClean="0">
                <a:solidFill>
                  <a:srgbClr val="3333FF"/>
                </a:solidFill>
              </a:rPr>
              <a:t>()</a:t>
            </a:r>
            <a:r>
              <a:rPr lang="it-IT" sz="2400" b="1" dirty="0"/>
              <a:t> </a:t>
            </a:r>
            <a:r>
              <a:rPr lang="it-IT" sz="2400" b="1" dirty="0" smtClean="0"/>
              <a:t>o </a:t>
            </a:r>
            <a:r>
              <a:rPr lang="it-IT" sz="2400" b="1" dirty="0" err="1" smtClean="0">
                <a:solidFill>
                  <a:srgbClr val="3333FF"/>
                </a:solidFill>
              </a:rPr>
              <a:t>calloc</a:t>
            </a:r>
            <a:r>
              <a:rPr lang="it-IT" sz="2400" b="1" dirty="0" smtClean="0">
                <a:solidFill>
                  <a:srgbClr val="3333FF"/>
                </a:solidFill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10649"/>
            <a:ext cx="7675156" cy="584775"/>
          </a:xfrm>
        </p:spPr>
        <p:txBody>
          <a:bodyPr/>
          <a:lstStyle/>
          <a:p>
            <a:r>
              <a:rPr lang="it-IT" sz="3200" dirty="0" smtClean="0"/>
              <a:t>Uso delle funzioni </a:t>
            </a:r>
            <a:r>
              <a:rPr lang="it-IT" sz="3200" dirty="0" err="1" smtClean="0"/>
              <a:t>malloc</a:t>
            </a:r>
            <a:r>
              <a:rPr lang="it-IT" sz="3200" dirty="0" smtClean="0"/>
              <a:t>() e free()</a:t>
            </a:r>
            <a:endParaRPr lang="it-IT" sz="3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305550"/>
            <a:ext cx="578753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/>
              <a:t>Gestione </a:t>
            </a:r>
            <a:r>
              <a:rPr lang="it-IT" dirty="0"/>
              <a:t>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57290" y="899677"/>
            <a:ext cx="7286676" cy="52732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it-IT" b="1" dirty="0" smtClean="0"/>
              <a:t>// sorgente: </a:t>
            </a:r>
            <a:r>
              <a:rPr lang="it-IT" b="1" dirty="0" err="1" smtClean="0"/>
              <a:t>malloc.c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// illustra il corretto utilizzo dalla funzione </a:t>
            </a:r>
            <a:r>
              <a:rPr lang="it-IT" b="1" dirty="0" err="1" smtClean="0">
                <a:solidFill>
                  <a:srgbClr val="FF0000"/>
                </a:solidFill>
              </a:rPr>
              <a:t>malloc</a:t>
            </a:r>
            <a:r>
              <a:rPr lang="it-IT" b="1" dirty="0" smtClean="0">
                <a:solidFill>
                  <a:srgbClr val="FF0000"/>
                </a:solidFill>
              </a:rPr>
              <a:t>() </a:t>
            </a:r>
            <a:r>
              <a:rPr lang="it-IT" b="1" dirty="0" smtClean="0"/>
              <a:t>e della </a:t>
            </a:r>
            <a:r>
              <a:rPr lang="it-IT" b="1" dirty="0" smtClean="0">
                <a:solidFill>
                  <a:srgbClr val="FF0000"/>
                </a:solidFill>
              </a:rPr>
              <a:t>free()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// inclusione del file di intestazione della libreria standard che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// contiene definizioni di macro, costanti e dichiarazioni di funzioni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// e tipi funzionali alle varie operazioni di I/O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</a:rPr>
              <a:t>stdio.h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// inclusione del file di intestazione della libreria standard che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// contiene definizioni di macro, costanti e dichiarazioni di funzioni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// di interesse generale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</a:rPr>
              <a:t>stdlib.h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// visualizza il contenuto di un buffer di interi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err="1" smtClean="0">
                <a:solidFill>
                  <a:srgbClr val="3333FF"/>
                </a:solidFill>
              </a:rPr>
              <a:t>void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VisBuffInt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size_t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nro_val</a:t>
            </a:r>
            <a:r>
              <a:rPr lang="it-IT" b="1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  // definisce la variabile necessaria a muoversi sul buffer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  // attraversa il buffer visualizzandone il contenuto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for (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 = 0;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 &lt;= dim-1;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++)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nElemento</a:t>
            </a:r>
            <a:r>
              <a:rPr lang="it-IT" b="1" dirty="0" smtClean="0">
                <a:solidFill>
                  <a:srgbClr val="3333FF"/>
                </a:solidFill>
              </a:rPr>
              <a:t> %d: %d", 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[</a:t>
            </a:r>
            <a:r>
              <a:rPr lang="it-IT" b="1" dirty="0" err="1" smtClean="0">
                <a:solidFill>
                  <a:srgbClr val="3333FF"/>
                </a:solidFill>
              </a:rPr>
              <a:t>curs</a:t>
            </a:r>
            <a:r>
              <a:rPr lang="it-IT" b="1" dirty="0" smtClean="0">
                <a:solidFill>
                  <a:srgbClr val="3333FF"/>
                </a:solidFill>
              </a:rPr>
              <a:t>]);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};</a:t>
            </a:r>
          </a:p>
          <a:p>
            <a:pPr>
              <a:lnSpc>
                <a:spcPts val="1800"/>
              </a:lnSpc>
              <a:spcBef>
                <a:spcPts val="1200"/>
              </a:spcBef>
            </a:pPr>
            <a:r>
              <a:rPr lang="it-IT" b="1" dirty="0" smtClean="0">
                <a:solidFill>
                  <a:srgbClr val="FF0000"/>
                </a:solidFill>
              </a:rPr>
              <a:t>	continua …</a:t>
            </a:r>
            <a:endParaRPr lang="it-IT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-97128"/>
            <a:ext cx="7675156" cy="1200329"/>
          </a:xfrm>
        </p:spPr>
        <p:txBody>
          <a:bodyPr/>
          <a:lstStyle/>
          <a:p>
            <a:r>
              <a:rPr lang="it-IT" dirty="0"/>
              <a:t>Uso delle funzioni </a:t>
            </a:r>
            <a:r>
              <a:rPr lang="it-IT" dirty="0" err="1"/>
              <a:t>malloc</a:t>
            </a:r>
            <a:r>
              <a:rPr lang="it-IT" dirty="0"/>
              <a:t>() e free()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195736" y="6305550"/>
            <a:ext cx="5787532" cy="476250"/>
          </a:xfrm>
        </p:spPr>
        <p:txBody>
          <a:bodyPr/>
          <a:lstStyle/>
          <a:p>
            <a:r>
              <a:rPr lang="it-IT" dirty="0"/>
              <a:t>Programmazione e Laboratorio di Programmazione: </a:t>
            </a:r>
            <a:r>
              <a:rPr lang="it-IT" dirty="0"/>
              <a:t>Gestione </a:t>
            </a:r>
            <a:r>
              <a:rPr lang="it-IT" dirty="0"/>
              <a:t>dinamica della memoria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967627" y="1335836"/>
            <a:ext cx="6462025" cy="38369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FF0000"/>
                </a:solidFill>
              </a:rPr>
              <a:t>	continua …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// alloca, visualizza e successivamente rilascia, un buffer per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// un numero di valori interi specificato a </a:t>
            </a:r>
            <a:r>
              <a:rPr lang="it-IT" b="1" dirty="0" err="1" smtClean="0"/>
              <a:t>run</a:t>
            </a:r>
            <a:r>
              <a:rPr lang="it-IT" b="1" dirty="0" smtClean="0"/>
              <a:t>-time</a:t>
            </a:r>
          </a:p>
          <a:p>
            <a:pPr>
              <a:lnSpc>
                <a:spcPts val="1800"/>
              </a:lnSpc>
            </a:pP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main</a:t>
            </a:r>
            <a:r>
              <a:rPr lang="it-IT" b="1" dirty="0" smtClean="0">
                <a:solidFill>
                  <a:srgbClr val="3333FF"/>
                </a:solidFill>
              </a:rPr>
              <a:t>()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{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  // definisce le variabili per il numero dei valori interi e per</a:t>
            </a:r>
          </a:p>
          <a:p>
            <a:pPr>
              <a:lnSpc>
                <a:spcPts val="1800"/>
              </a:lnSpc>
            </a:pPr>
            <a:r>
              <a:rPr lang="it-IT" b="1" dirty="0" smtClean="0"/>
              <a:t>  // l’indirizzo iniziale del buffer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/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size_t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nro_val</a:t>
            </a:r>
            <a:r>
              <a:rPr lang="it-IT" b="1" dirty="0" smtClean="0">
                <a:solidFill>
                  <a:srgbClr val="3333FF"/>
                </a:solidFill>
              </a:rPr>
              <a:t>; 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*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  // inizializza la variabile per il numero di valori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</a:rPr>
              <a:t>nQuanti</a:t>
            </a:r>
            <a:r>
              <a:rPr lang="it-IT" b="1" dirty="0" smtClean="0">
                <a:solidFill>
                  <a:srgbClr val="3333FF"/>
                </a:solidFill>
              </a:rPr>
              <a:t> valori? "); </a:t>
            </a:r>
          </a:p>
          <a:p>
            <a:pPr>
              <a:lnSpc>
                <a:spcPts val="1800"/>
              </a:lnSpc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("%u", &amp;</a:t>
            </a:r>
            <a:r>
              <a:rPr lang="it-IT" b="1" dirty="0" err="1" smtClean="0">
                <a:solidFill>
                  <a:srgbClr val="3333FF"/>
                </a:solidFill>
              </a:rPr>
              <a:t>nro_val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/>
              <a:t>  // alloca memoria per il buffer</a:t>
            </a:r>
          </a:p>
          <a:p>
            <a:pPr>
              <a:lnSpc>
                <a:spcPts val="1800"/>
              </a:lnSpc>
              <a:spcBef>
                <a:spcPts val="200"/>
              </a:spcBef>
            </a:pPr>
            <a:r>
              <a:rPr lang="it-IT" b="1" dirty="0" smtClean="0">
                <a:solidFill>
                  <a:srgbClr val="3333FF"/>
                </a:solidFill>
              </a:rPr>
              <a:t>  </a:t>
            </a:r>
            <a:r>
              <a:rPr lang="it-IT" b="1" dirty="0" err="1" smtClean="0">
                <a:solidFill>
                  <a:srgbClr val="3333FF"/>
                </a:solidFill>
              </a:rPr>
              <a:t>ptr</a:t>
            </a:r>
            <a:r>
              <a:rPr lang="it-IT" b="1" dirty="0" smtClean="0">
                <a:solidFill>
                  <a:srgbClr val="3333FF"/>
                </a:solidFill>
              </a:rPr>
              <a:t> = 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int</a:t>
            </a:r>
            <a:r>
              <a:rPr lang="it-IT" b="1" dirty="0" smtClean="0">
                <a:solidFill>
                  <a:srgbClr val="FF0000"/>
                </a:solidFill>
              </a:rPr>
              <a:t>*) </a:t>
            </a:r>
            <a:r>
              <a:rPr lang="it-IT" b="1" dirty="0" err="1" smtClean="0">
                <a:solidFill>
                  <a:srgbClr val="FF0000"/>
                </a:solidFill>
              </a:rPr>
              <a:t>malloc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nro_val</a:t>
            </a:r>
            <a:r>
              <a:rPr lang="it-IT" b="1" dirty="0" smtClean="0">
                <a:solidFill>
                  <a:srgbClr val="FF0000"/>
                </a:solidFill>
              </a:rPr>
              <a:t> * </a:t>
            </a:r>
            <a:r>
              <a:rPr lang="it-IT" b="1" dirty="0" err="1" smtClean="0">
                <a:solidFill>
                  <a:srgbClr val="FF0000"/>
                </a:solidFill>
              </a:rPr>
              <a:t>sizeof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dirty="0" err="1" smtClean="0">
                <a:solidFill>
                  <a:srgbClr val="FF0000"/>
                </a:solidFill>
              </a:rPr>
              <a:t>int</a:t>
            </a:r>
            <a:r>
              <a:rPr lang="it-IT" b="1" dirty="0" smtClean="0">
                <a:solidFill>
                  <a:srgbClr val="FF0000"/>
                </a:solidFill>
              </a:rPr>
              <a:t>))</a:t>
            </a:r>
            <a:r>
              <a:rPr lang="it-IT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800"/>
              </a:lnSpc>
              <a:spcBef>
                <a:spcPts val="400"/>
              </a:spcBef>
            </a:pPr>
            <a:r>
              <a:rPr lang="it-IT" b="1" dirty="0" smtClean="0">
                <a:solidFill>
                  <a:srgbClr val="FF0000"/>
                </a:solidFill>
              </a:rPr>
              <a:t>	continua …</a:t>
            </a:r>
            <a:r>
              <a:rPr lang="it-IT" b="1" dirty="0" smtClean="0"/>
              <a:t>  </a:t>
            </a:r>
            <a:endParaRPr lang="it-IT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13237</TotalTime>
  <Words>949</Words>
  <Application>Microsoft Office PowerPoint</Application>
  <PresentationFormat>Presentazione su schermo (4:3)</PresentationFormat>
  <Paragraphs>314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30" baseType="lpstr">
      <vt:lpstr>MS Mincho</vt:lpstr>
      <vt:lpstr>Arial</vt:lpstr>
      <vt:lpstr>Calibri</vt:lpstr>
      <vt:lpstr>Courier New</vt:lpstr>
      <vt:lpstr>Gill Sans MT</vt:lpstr>
      <vt:lpstr>Monotype Sorts</vt:lpstr>
      <vt:lpstr>Tahoma</vt:lpstr>
      <vt:lpstr>Wingdings</vt:lpstr>
      <vt:lpstr>Wingdings 2</vt:lpstr>
      <vt:lpstr>Solstizio</vt:lpstr>
      <vt:lpstr>Programmazione e Laboratorio di Programmazione</vt:lpstr>
      <vt:lpstr>Operatore sizeof()</vt:lpstr>
      <vt:lpstr>Operatore di casting</vt:lpstr>
      <vt:lpstr>Direttiva per il preprocessore</vt:lpstr>
      <vt:lpstr>La funzione malloc()</vt:lpstr>
      <vt:lpstr>Il tipo size_t </vt:lpstr>
      <vt:lpstr>La funzione free()</vt:lpstr>
      <vt:lpstr>Uso delle funzioni malloc() e free()</vt:lpstr>
      <vt:lpstr>Uso delle funzioni malloc() e free()</vt:lpstr>
      <vt:lpstr>Uso delle funzioni malloc() e free()</vt:lpstr>
      <vt:lpstr>La funzione calloc()</vt:lpstr>
      <vt:lpstr>Uso delle funzioni calloc() e free()</vt:lpstr>
      <vt:lpstr>Uso delle funzioni calloc() e free()</vt:lpstr>
      <vt:lpstr>Uso delle funzioni calloc() e free()</vt:lpstr>
      <vt:lpstr>I memory leak</vt:lpstr>
      <vt:lpstr>La funzione memcpy()</vt:lpstr>
      <vt:lpstr>La funzione memcpy()</vt:lpstr>
      <vt:lpstr>La funzione memcpy()</vt:lpstr>
      <vt:lpstr>La funzione memcpy()</vt:lpstr>
      <vt:lpstr>La funzione memcpy()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1218</cp:revision>
  <dcterms:created xsi:type="dcterms:W3CDTF">2007-12-10T14:15:35Z</dcterms:created>
  <dcterms:modified xsi:type="dcterms:W3CDTF">2016-11-30T08:39:59Z</dcterms:modified>
</cp:coreProperties>
</file>