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handoutMasterIdLst>
    <p:handoutMasterId r:id="rId18"/>
  </p:handoutMasterIdLst>
  <p:sldIdLst>
    <p:sldId id="256" r:id="rId2"/>
    <p:sldId id="420" r:id="rId3"/>
    <p:sldId id="419" r:id="rId4"/>
    <p:sldId id="383" r:id="rId5"/>
    <p:sldId id="411" r:id="rId6"/>
    <p:sldId id="423" r:id="rId7"/>
    <p:sldId id="424" r:id="rId8"/>
    <p:sldId id="425" r:id="rId9"/>
    <p:sldId id="421" r:id="rId10"/>
    <p:sldId id="431" r:id="rId11"/>
    <p:sldId id="426" r:id="rId12"/>
    <p:sldId id="427" r:id="rId13"/>
    <p:sldId id="428" r:id="rId14"/>
    <p:sldId id="429" r:id="rId15"/>
    <p:sldId id="430" r:id="rId16"/>
  </p:sldIdLst>
  <p:sldSz cx="9144000" cy="6858000" type="screen4x3"/>
  <p:notesSz cx="6794500" cy="99187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7" autoAdjust="0"/>
    <p:restoredTop sz="96965" autoAdjust="0"/>
  </p:normalViewPr>
  <p:slideViewPr>
    <p:cSldViewPr>
      <p:cViewPr varScale="1">
        <p:scale>
          <a:sx n="67" d="100"/>
          <a:sy n="67" d="100"/>
        </p:scale>
        <p:origin x="112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4283" cy="495936"/>
          </a:xfrm>
          <a:prstGeom prst="rect">
            <a:avLst/>
          </a:prstGeom>
        </p:spPr>
        <p:txBody>
          <a:bodyPr vert="horz" lIns="91348" tIns="45673" rIns="91348" bIns="45673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8647" y="0"/>
            <a:ext cx="2944283" cy="495936"/>
          </a:xfrm>
          <a:prstGeom prst="rect">
            <a:avLst/>
          </a:prstGeom>
        </p:spPr>
        <p:txBody>
          <a:bodyPr vert="horz" lIns="91348" tIns="45673" rIns="91348" bIns="45673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02/12/2016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421045"/>
            <a:ext cx="2944283" cy="495936"/>
          </a:xfrm>
          <a:prstGeom prst="rect">
            <a:avLst/>
          </a:prstGeom>
        </p:spPr>
        <p:txBody>
          <a:bodyPr vert="horz" lIns="91348" tIns="45673" rIns="91348" bIns="45673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8647" y="9421045"/>
            <a:ext cx="2944283" cy="495936"/>
          </a:xfrm>
          <a:prstGeom prst="rect">
            <a:avLst/>
          </a:prstGeom>
        </p:spPr>
        <p:txBody>
          <a:bodyPr vert="horz" lIns="91348" tIns="45673" rIns="91348" bIns="45673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4283" cy="495936"/>
          </a:xfrm>
          <a:prstGeom prst="rect">
            <a:avLst/>
          </a:prstGeom>
        </p:spPr>
        <p:txBody>
          <a:bodyPr vert="horz" lIns="91348" tIns="45673" rIns="91348" bIns="45673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7" y="0"/>
            <a:ext cx="2944283" cy="495936"/>
          </a:xfrm>
          <a:prstGeom prst="rect">
            <a:avLst/>
          </a:prstGeom>
        </p:spPr>
        <p:txBody>
          <a:bodyPr vert="horz" lIns="91348" tIns="45673" rIns="91348" bIns="45673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02/12/2016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2950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48" tIns="45673" rIns="91348" bIns="45673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1383"/>
            <a:ext cx="5435600" cy="4463415"/>
          </a:xfrm>
          <a:prstGeom prst="rect">
            <a:avLst/>
          </a:prstGeom>
        </p:spPr>
        <p:txBody>
          <a:bodyPr vert="horz" lIns="91348" tIns="45673" rIns="91348" bIns="45673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21045"/>
            <a:ext cx="2944283" cy="495936"/>
          </a:xfrm>
          <a:prstGeom prst="rect">
            <a:avLst/>
          </a:prstGeom>
        </p:spPr>
        <p:txBody>
          <a:bodyPr vert="horz" lIns="91348" tIns="45673" rIns="91348" bIns="45673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7" y="9421045"/>
            <a:ext cx="2944283" cy="495936"/>
          </a:xfrm>
          <a:prstGeom prst="rect">
            <a:avLst/>
          </a:prstGeom>
        </p:spPr>
        <p:txBody>
          <a:bodyPr vert="horz" lIns="91348" tIns="45673" rIns="91348" bIns="45673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allocazione dinamica di vettori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allocazione dinamica di vettori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allocazione dinamica di vettori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allocazione dinamica di vettori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dirty="0" smtClean="0"/>
              <a:t>Programmazione e Laboratorio di Programmazione: allocazione dinamica di vettori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68431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68896" y="2204864"/>
            <a:ext cx="7795592" cy="2046714"/>
          </a:xfrm>
        </p:spPr>
        <p:txBody>
          <a:bodyPr/>
          <a:lstStyle/>
          <a:p>
            <a:r>
              <a:rPr lang="it-IT" dirty="0" smtClean="0"/>
              <a:t>Lezione X</a:t>
            </a:r>
          </a:p>
          <a:p>
            <a:r>
              <a:rPr lang="it-IT" dirty="0" smtClean="0"/>
              <a:t>Definizione di vettori</a:t>
            </a:r>
          </a:p>
          <a:p>
            <a:r>
              <a:rPr lang="it-IT" dirty="0" smtClean="0"/>
              <a:t>a </a:t>
            </a:r>
            <a:r>
              <a:rPr lang="it-IT" dirty="0" err="1" smtClean="0"/>
              <a:t>run</a:t>
            </a:r>
            <a:r>
              <a:rPr lang="it-IT" dirty="0" smtClean="0"/>
              <a:t>-time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051720" y="6279976"/>
            <a:ext cx="5877866" cy="476250"/>
          </a:xfrm>
        </p:spPr>
        <p:txBody>
          <a:bodyPr/>
          <a:lstStyle/>
          <a:p>
            <a:r>
              <a:rPr lang="it-IT" dirty="0" smtClean="0"/>
              <a:t>Programmazione e Laboratorio di Programmazione: Definizione di vettori a </a:t>
            </a:r>
            <a:r>
              <a:rPr lang="it-IT" dirty="0" err="1" smtClean="0"/>
              <a:t>run</a:t>
            </a:r>
            <a:r>
              <a:rPr lang="it-IT" dirty="0" smtClean="0"/>
              <a:t>-time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Esempio: concatenazione di vettori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411760" y="6294120"/>
            <a:ext cx="5571508" cy="476250"/>
          </a:xfrm>
        </p:spPr>
        <p:txBody>
          <a:bodyPr/>
          <a:lstStyle/>
          <a:p>
            <a:r>
              <a:rPr lang="it-IT" dirty="0"/>
              <a:t>Programmazione e Laboratorio di Programmazione: Definizione di vettori a </a:t>
            </a:r>
            <a:r>
              <a:rPr lang="it-IT" dirty="0" err="1"/>
              <a:t>run</a:t>
            </a:r>
            <a:r>
              <a:rPr lang="it-IT" dirty="0"/>
              <a:t>-time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71538" y="798994"/>
            <a:ext cx="7242624" cy="52732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// funzione per l'acquisizione del contenuto di un vettore di interi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err="1">
                <a:solidFill>
                  <a:srgbClr val="3333FF"/>
                </a:solidFill>
              </a:rPr>
              <a:t>void</a:t>
            </a: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err="1">
                <a:solidFill>
                  <a:srgbClr val="3333FF"/>
                </a:solidFill>
              </a:rPr>
              <a:t>AcqVettInt</a:t>
            </a:r>
            <a:r>
              <a:rPr lang="it-IT" b="1" dirty="0">
                <a:solidFill>
                  <a:srgbClr val="3333FF"/>
                </a:solidFill>
              </a:rPr>
              <a:t>(</a:t>
            </a:r>
            <a:r>
              <a:rPr lang="it-IT" b="1" dirty="0" err="1">
                <a:solidFill>
                  <a:srgbClr val="3333FF"/>
                </a:solidFill>
              </a:rPr>
              <a:t>int</a:t>
            </a:r>
            <a:r>
              <a:rPr lang="it-IT" b="1" dirty="0">
                <a:solidFill>
                  <a:srgbClr val="3333FF"/>
                </a:solidFill>
              </a:rPr>
              <a:t> *</a:t>
            </a:r>
            <a:r>
              <a:rPr lang="it-IT" b="1" dirty="0" err="1">
                <a:solidFill>
                  <a:srgbClr val="3333FF"/>
                </a:solidFill>
              </a:rPr>
              <a:t>Vett</a:t>
            </a:r>
            <a:r>
              <a:rPr lang="it-IT" b="1" dirty="0">
                <a:solidFill>
                  <a:srgbClr val="3333FF"/>
                </a:solidFill>
              </a:rPr>
              <a:t>, </a:t>
            </a:r>
            <a:r>
              <a:rPr lang="it-IT" b="1" dirty="0" err="1">
                <a:solidFill>
                  <a:srgbClr val="3333FF"/>
                </a:solidFill>
              </a:rPr>
              <a:t>size_t</a:t>
            </a: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err="1">
                <a:solidFill>
                  <a:srgbClr val="3333FF"/>
                </a:solidFill>
              </a:rPr>
              <a:t>dim</a:t>
            </a:r>
            <a:r>
              <a:rPr lang="it-IT" b="1" dirty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/>
              <a:t>	</a:t>
            </a:r>
            <a:r>
              <a:rPr lang="it-IT" b="1" dirty="0">
                <a:solidFill>
                  <a:srgbClr val="3333FF"/>
                </a:solidFill>
              </a:rPr>
              <a:t>{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/>
              <a:t>	// definizione della variabile per la scansione del </a:t>
            </a:r>
            <a:r>
              <a:rPr lang="it-IT" b="1" dirty="0" smtClean="0"/>
              <a:t>vettore</a:t>
            </a:r>
            <a:endParaRPr lang="it-IT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smtClean="0">
                <a:solidFill>
                  <a:srgbClr val="3333FF"/>
                </a:solidFill>
              </a:rPr>
              <a:t>  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>
                <a:solidFill>
                  <a:srgbClr val="3333FF"/>
                </a:solidFill>
              </a:rPr>
              <a:t>pos</a:t>
            </a:r>
            <a:r>
              <a:rPr lang="it-IT" b="1" dirty="0">
                <a:solidFill>
                  <a:srgbClr val="3333FF"/>
                </a:solidFill>
              </a:rPr>
              <a:t>;</a:t>
            </a:r>
            <a:endParaRPr lang="it-IT" b="1" dirty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/>
              <a:t>	// scansione del vettore e acquisizione del suo contenuto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/>
              <a:t>	</a:t>
            </a:r>
            <a:r>
              <a:rPr lang="it-IT" b="1" dirty="0">
                <a:solidFill>
                  <a:srgbClr val="3333FF"/>
                </a:solidFill>
              </a:rPr>
              <a:t>for (</a:t>
            </a:r>
            <a:r>
              <a:rPr lang="it-IT" b="1" dirty="0" err="1">
                <a:solidFill>
                  <a:srgbClr val="3333FF"/>
                </a:solidFill>
              </a:rPr>
              <a:t>pos</a:t>
            </a:r>
            <a:r>
              <a:rPr lang="it-IT" b="1" dirty="0">
                <a:solidFill>
                  <a:srgbClr val="3333FF"/>
                </a:solidFill>
              </a:rPr>
              <a:t> = 0; </a:t>
            </a:r>
            <a:r>
              <a:rPr lang="it-IT" b="1" dirty="0" err="1">
                <a:solidFill>
                  <a:srgbClr val="3333FF"/>
                </a:solidFill>
              </a:rPr>
              <a:t>pos</a:t>
            </a:r>
            <a:r>
              <a:rPr lang="it-IT" b="1" dirty="0">
                <a:solidFill>
                  <a:srgbClr val="3333FF"/>
                </a:solidFill>
              </a:rPr>
              <a:t> &lt; </a:t>
            </a:r>
            <a:r>
              <a:rPr lang="it-IT" b="1" dirty="0" err="1">
                <a:solidFill>
                  <a:srgbClr val="3333FF"/>
                </a:solidFill>
              </a:rPr>
              <a:t>dim</a:t>
            </a:r>
            <a:r>
              <a:rPr lang="it-IT" b="1" dirty="0">
                <a:solidFill>
                  <a:srgbClr val="3333FF"/>
                </a:solidFill>
              </a:rPr>
              <a:t>; </a:t>
            </a:r>
            <a:r>
              <a:rPr lang="it-IT" b="1" dirty="0" err="1">
                <a:solidFill>
                  <a:srgbClr val="3333FF"/>
                </a:solidFill>
              </a:rPr>
              <a:t>pos</a:t>
            </a:r>
            <a:r>
              <a:rPr lang="it-IT" b="1" dirty="0">
                <a:solidFill>
                  <a:srgbClr val="3333FF"/>
                </a:solidFill>
              </a:rPr>
              <a:t>++)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3333FF"/>
                </a:solidFill>
              </a:rPr>
              <a:t>		{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3333FF"/>
                </a:solidFill>
              </a:rPr>
              <a:t>		</a:t>
            </a:r>
            <a:r>
              <a:rPr lang="it-IT" b="1" dirty="0" err="1">
                <a:solidFill>
                  <a:srgbClr val="3333FF"/>
                </a:solidFill>
              </a:rPr>
              <a:t>printf</a:t>
            </a:r>
            <a:r>
              <a:rPr lang="it-IT" b="1" dirty="0">
                <a:solidFill>
                  <a:srgbClr val="3333FF"/>
                </a:solidFill>
              </a:rPr>
              <a:t>("\</a:t>
            </a:r>
            <a:r>
              <a:rPr lang="it-IT" b="1" dirty="0" err="1">
                <a:solidFill>
                  <a:srgbClr val="3333FF"/>
                </a:solidFill>
              </a:rPr>
              <a:t>nVett</a:t>
            </a:r>
            <a:r>
              <a:rPr lang="it-IT" b="1" dirty="0">
                <a:solidFill>
                  <a:srgbClr val="3333FF"/>
                </a:solidFill>
              </a:rPr>
              <a:t>[%d]? ", </a:t>
            </a:r>
            <a:r>
              <a:rPr lang="it-IT" b="1" dirty="0" err="1">
                <a:solidFill>
                  <a:srgbClr val="3333FF"/>
                </a:solidFill>
              </a:rPr>
              <a:t>pos</a:t>
            </a:r>
            <a:r>
              <a:rPr lang="it-IT" b="1" dirty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3333FF"/>
                </a:solidFill>
              </a:rPr>
              <a:t>		</a:t>
            </a:r>
            <a:r>
              <a:rPr lang="it-IT" b="1" dirty="0" err="1">
                <a:solidFill>
                  <a:srgbClr val="3333FF"/>
                </a:solidFill>
              </a:rPr>
              <a:t>scanf</a:t>
            </a:r>
            <a:r>
              <a:rPr lang="it-IT" b="1" dirty="0">
                <a:solidFill>
                  <a:srgbClr val="3333FF"/>
                </a:solidFill>
              </a:rPr>
              <a:t>("%d", </a:t>
            </a:r>
            <a:r>
              <a:rPr lang="it-IT" b="1" dirty="0" err="1">
                <a:solidFill>
                  <a:srgbClr val="3333FF"/>
                </a:solidFill>
              </a:rPr>
              <a:t>Vett+pos</a:t>
            </a:r>
            <a:r>
              <a:rPr lang="it-IT" b="1" dirty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3333FF"/>
                </a:solidFill>
              </a:rPr>
              <a:t> 		};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3333FF"/>
                </a:solidFill>
              </a:rPr>
              <a:t>	 </a:t>
            </a:r>
            <a:r>
              <a:rPr lang="it-IT" b="1" dirty="0" smtClean="0">
                <a:solidFill>
                  <a:srgbClr val="3333FF"/>
                </a:solidFill>
              </a:rPr>
              <a:t>};</a:t>
            </a:r>
          </a:p>
          <a:p>
            <a:pPr>
              <a:lnSpc>
                <a:spcPts val="1600"/>
              </a:lnSpc>
              <a:spcBef>
                <a:spcPts val="1200"/>
              </a:spcBef>
              <a:tabLst>
                <a:tab pos="263525" algn="l"/>
                <a:tab pos="536575" algn="l"/>
              </a:tabLst>
            </a:pPr>
            <a:r>
              <a:rPr lang="it-IT" b="1" dirty="0"/>
              <a:t>// funzione per la restituzione del contenuto di un vettore di interi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err="1">
                <a:solidFill>
                  <a:srgbClr val="3333FF"/>
                </a:solidFill>
              </a:rPr>
              <a:t>void</a:t>
            </a: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err="1">
                <a:solidFill>
                  <a:srgbClr val="3333FF"/>
                </a:solidFill>
              </a:rPr>
              <a:t>ResVettInt</a:t>
            </a:r>
            <a:r>
              <a:rPr lang="it-IT" b="1" dirty="0">
                <a:solidFill>
                  <a:srgbClr val="3333FF"/>
                </a:solidFill>
              </a:rPr>
              <a:t>(</a:t>
            </a:r>
            <a:r>
              <a:rPr lang="it-IT" b="1" dirty="0" err="1">
                <a:solidFill>
                  <a:srgbClr val="3333FF"/>
                </a:solidFill>
              </a:rPr>
              <a:t>int</a:t>
            </a:r>
            <a:r>
              <a:rPr lang="it-IT" b="1" dirty="0">
                <a:solidFill>
                  <a:srgbClr val="3333FF"/>
                </a:solidFill>
              </a:rPr>
              <a:t> *</a:t>
            </a:r>
            <a:r>
              <a:rPr lang="it-IT" b="1" dirty="0" err="1">
                <a:solidFill>
                  <a:srgbClr val="3333FF"/>
                </a:solidFill>
              </a:rPr>
              <a:t>Vett</a:t>
            </a:r>
            <a:r>
              <a:rPr lang="it-IT" b="1" dirty="0">
                <a:solidFill>
                  <a:srgbClr val="3333FF"/>
                </a:solidFill>
              </a:rPr>
              <a:t>, </a:t>
            </a:r>
            <a:r>
              <a:rPr lang="it-IT" b="1" dirty="0" err="1">
                <a:solidFill>
                  <a:srgbClr val="3333FF"/>
                </a:solidFill>
              </a:rPr>
              <a:t>size_t</a:t>
            </a: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err="1">
                <a:solidFill>
                  <a:srgbClr val="3333FF"/>
                </a:solidFill>
              </a:rPr>
              <a:t>dim</a:t>
            </a:r>
            <a:r>
              <a:rPr lang="it-IT" b="1" dirty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/>
              <a:t>  {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/>
              <a:t>  // definisce la variabile per la scansione del vettore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3333FF"/>
                </a:solidFill>
              </a:rPr>
              <a:t>  </a:t>
            </a:r>
            <a:r>
              <a:rPr lang="it-IT" b="1" dirty="0" err="1">
                <a:solidFill>
                  <a:srgbClr val="3333FF"/>
                </a:solidFill>
              </a:rPr>
              <a:t>size_t</a:t>
            </a: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err="1">
                <a:solidFill>
                  <a:srgbClr val="3333FF"/>
                </a:solidFill>
              </a:rPr>
              <a:t>pos</a:t>
            </a:r>
            <a:r>
              <a:rPr lang="it-IT" b="1" dirty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/>
              <a:t>  // </a:t>
            </a:r>
            <a:r>
              <a:rPr lang="it-IT" b="1" dirty="0" smtClean="0"/>
              <a:t>scansione del </a:t>
            </a:r>
            <a:r>
              <a:rPr lang="it-IT" b="1" dirty="0"/>
              <a:t>vettore e </a:t>
            </a:r>
            <a:r>
              <a:rPr lang="it-IT" b="1" dirty="0" smtClean="0"/>
              <a:t>restituzione del suo </a:t>
            </a:r>
            <a:r>
              <a:rPr lang="it-IT" b="1" dirty="0"/>
              <a:t>contenuto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3333FF"/>
                </a:solidFill>
              </a:rPr>
              <a:t>  for (</a:t>
            </a:r>
            <a:r>
              <a:rPr lang="it-IT" b="1" dirty="0" err="1">
                <a:solidFill>
                  <a:srgbClr val="3333FF"/>
                </a:solidFill>
              </a:rPr>
              <a:t>pos</a:t>
            </a:r>
            <a:r>
              <a:rPr lang="it-IT" b="1" dirty="0">
                <a:solidFill>
                  <a:srgbClr val="3333FF"/>
                </a:solidFill>
              </a:rPr>
              <a:t> = 0; </a:t>
            </a:r>
            <a:r>
              <a:rPr lang="it-IT" b="1" dirty="0" err="1">
                <a:solidFill>
                  <a:srgbClr val="3333FF"/>
                </a:solidFill>
              </a:rPr>
              <a:t>pos</a:t>
            </a:r>
            <a:r>
              <a:rPr lang="it-IT" b="1" dirty="0">
                <a:solidFill>
                  <a:srgbClr val="3333FF"/>
                </a:solidFill>
              </a:rPr>
              <a:t> &lt; </a:t>
            </a:r>
            <a:r>
              <a:rPr lang="it-IT" b="1" dirty="0" err="1">
                <a:solidFill>
                  <a:srgbClr val="3333FF"/>
                </a:solidFill>
              </a:rPr>
              <a:t>dim</a:t>
            </a:r>
            <a:r>
              <a:rPr lang="it-IT" b="1" dirty="0">
                <a:solidFill>
                  <a:srgbClr val="3333FF"/>
                </a:solidFill>
              </a:rPr>
              <a:t>; </a:t>
            </a:r>
            <a:r>
              <a:rPr lang="it-IT" b="1" dirty="0" err="1">
                <a:solidFill>
                  <a:srgbClr val="3333FF"/>
                </a:solidFill>
              </a:rPr>
              <a:t>pos</a:t>
            </a:r>
            <a:r>
              <a:rPr lang="it-IT" b="1" dirty="0">
                <a:solidFill>
                  <a:srgbClr val="3333FF"/>
                </a:solidFill>
              </a:rPr>
              <a:t>++)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3333FF"/>
                </a:solidFill>
              </a:rPr>
              <a:t>    </a:t>
            </a:r>
            <a:r>
              <a:rPr lang="it-IT" b="1" dirty="0" err="1">
                <a:solidFill>
                  <a:srgbClr val="3333FF"/>
                </a:solidFill>
              </a:rPr>
              <a:t>printf</a:t>
            </a:r>
            <a:r>
              <a:rPr lang="it-IT" b="1" dirty="0">
                <a:solidFill>
                  <a:srgbClr val="3333FF"/>
                </a:solidFill>
              </a:rPr>
              <a:t>("\</a:t>
            </a:r>
            <a:r>
              <a:rPr lang="it-IT" b="1" dirty="0" err="1">
                <a:solidFill>
                  <a:srgbClr val="3333FF"/>
                </a:solidFill>
              </a:rPr>
              <a:t>nVett</a:t>
            </a:r>
            <a:r>
              <a:rPr lang="it-IT" b="1" dirty="0">
                <a:solidFill>
                  <a:srgbClr val="3333FF"/>
                </a:solidFill>
              </a:rPr>
              <a:t>[%d]: %d", </a:t>
            </a:r>
            <a:r>
              <a:rPr lang="it-IT" b="1" dirty="0" err="1">
                <a:solidFill>
                  <a:srgbClr val="3333FF"/>
                </a:solidFill>
              </a:rPr>
              <a:t>pos</a:t>
            </a:r>
            <a:r>
              <a:rPr lang="it-IT" b="1" dirty="0">
                <a:solidFill>
                  <a:srgbClr val="3333FF"/>
                </a:solidFill>
              </a:rPr>
              <a:t>, *(</a:t>
            </a:r>
            <a:r>
              <a:rPr lang="it-IT" b="1" dirty="0" err="1">
                <a:solidFill>
                  <a:srgbClr val="3333FF"/>
                </a:solidFill>
              </a:rPr>
              <a:t>Vett+pos</a:t>
            </a:r>
            <a:r>
              <a:rPr lang="it-IT" b="1" dirty="0">
                <a:solidFill>
                  <a:srgbClr val="3333FF"/>
                </a:solidFill>
              </a:rPr>
              <a:t>));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3333FF"/>
                </a:solidFill>
              </a:rPr>
              <a:t>  };</a:t>
            </a:r>
            <a:endParaRPr lang="it-IT" b="1" dirty="0"/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endParaRPr lang="it-IT" b="1" dirty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		Continua …</a:t>
            </a:r>
            <a:r>
              <a:rPr lang="it-IT" b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4931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Esempio: concatenazione di vettori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483768" y="6294120"/>
            <a:ext cx="5499500" cy="476250"/>
          </a:xfrm>
        </p:spPr>
        <p:txBody>
          <a:bodyPr/>
          <a:lstStyle/>
          <a:p>
            <a:r>
              <a:rPr lang="it-IT" dirty="0"/>
              <a:t>Programmazione e Laboratorio di Programmazione: Definizione di vettori a </a:t>
            </a:r>
            <a:r>
              <a:rPr lang="it-IT" dirty="0" err="1"/>
              <a:t>run</a:t>
            </a:r>
            <a:r>
              <a:rPr lang="it-IT" dirty="0"/>
              <a:t>-time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71538" y="1027917"/>
            <a:ext cx="7500323" cy="34009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		Continua …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/>
              <a:t>// funzione per l’allocazione di un buffer la cui dimensione è espressa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/>
              <a:t>// in </a:t>
            </a:r>
            <a:r>
              <a:rPr lang="it-IT" b="1" dirty="0" smtClean="0"/>
              <a:t>numero di </a:t>
            </a:r>
            <a:r>
              <a:rPr lang="it-IT" b="1" dirty="0"/>
              <a:t>interi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err="1">
                <a:solidFill>
                  <a:srgbClr val="FF0000"/>
                </a:solidFill>
              </a:rPr>
              <a:t>int</a:t>
            </a:r>
            <a:r>
              <a:rPr lang="it-IT" b="1" dirty="0">
                <a:solidFill>
                  <a:srgbClr val="FF0000"/>
                </a:solidFill>
              </a:rPr>
              <a:t> * </a:t>
            </a:r>
            <a:r>
              <a:rPr lang="it-IT" b="1" dirty="0" err="1">
                <a:solidFill>
                  <a:srgbClr val="FF0000"/>
                </a:solidFill>
              </a:rPr>
              <a:t>AllBuffInt</a:t>
            </a:r>
            <a:r>
              <a:rPr lang="it-IT" b="1" dirty="0">
                <a:solidFill>
                  <a:srgbClr val="FF0000"/>
                </a:solidFill>
              </a:rPr>
              <a:t>(</a:t>
            </a:r>
            <a:r>
              <a:rPr lang="it-IT" b="1" dirty="0" err="1">
                <a:solidFill>
                  <a:srgbClr val="FF0000"/>
                </a:solidFill>
              </a:rPr>
              <a:t>size_t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dim</a:t>
            </a:r>
            <a:r>
              <a:rPr lang="it-IT" b="1" dirty="0">
                <a:solidFill>
                  <a:srgbClr val="FF0000"/>
                </a:solidFill>
              </a:rPr>
              <a:t>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FF0000"/>
                </a:solidFill>
              </a:rPr>
              <a:t>	{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/>
              <a:t>	// definizione della variabile per l’indirizzo iniziale del buffer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FF0000"/>
                </a:solidFill>
              </a:rPr>
              <a:t>	</a:t>
            </a:r>
            <a:r>
              <a:rPr lang="it-IT" b="1" dirty="0" err="1">
                <a:solidFill>
                  <a:srgbClr val="FF0000"/>
                </a:solidFill>
              </a:rPr>
              <a:t>int</a:t>
            </a:r>
            <a:r>
              <a:rPr lang="it-IT" b="1" dirty="0">
                <a:solidFill>
                  <a:srgbClr val="FF0000"/>
                </a:solidFill>
              </a:rPr>
              <a:t> *</a:t>
            </a:r>
            <a:r>
              <a:rPr lang="it-IT" b="1" dirty="0" err="1">
                <a:solidFill>
                  <a:srgbClr val="FF0000"/>
                </a:solidFill>
              </a:rPr>
              <a:t>ptr</a:t>
            </a:r>
            <a:r>
              <a:rPr lang="it-IT" b="1" dirty="0">
                <a:solidFill>
                  <a:srgbClr val="FF0000"/>
                </a:solidFill>
              </a:rPr>
              <a:t>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/>
              <a:t>	// allocazione della memoria per il buffer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FF0000"/>
                </a:solidFill>
              </a:rPr>
              <a:t>	</a:t>
            </a:r>
            <a:r>
              <a:rPr lang="it-IT" b="1" dirty="0" err="1">
                <a:solidFill>
                  <a:srgbClr val="FF0000"/>
                </a:solidFill>
              </a:rPr>
              <a:t>ptr</a:t>
            </a:r>
            <a:r>
              <a:rPr lang="it-IT" b="1" dirty="0">
                <a:solidFill>
                  <a:srgbClr val="FF0000"/>
                </a:solidFill>
              </a:rPr>
              <a:t> = (</a:t>
            </a:r>
            <a:r>
              <a:rPr lang="it-IT" b="1" dirty="0" err="1">
                <a:solidFill>
                  <a:srgbClr val="FF0000"/>
                </a:solidFill>
              </a:rPr>
              <a:t>int</a:t>
            </a:r>
            <a:r>
              <a:rPr lang="it-IT" b="1" dirty="0">
                <a:solidFill>
                  <a:srgbClr val="FF0000"/>
                </a:solidFill>
              </a:rPr>
              <a:t> *) </a:t>
            </a:r>
            <a:r>
              <a:rPr lang="it-IT" b="1" dirty="0" err="1">
                <a:solidFill>
                  <a:srgbClr val="FF0000"/>
                </a:solidFill>
              </a:rPr>
              <a:t>malloc</a:t>
            </a:r>
            <a:r>
              <a:rPr lang="it-IT" b="1" dirty="0">
                <a:solidFill>
                  <a:srgbClr val="FF0000"/>
                </a:solidFill>
              </a:rPr>
              <a:t>(</a:t>
            </a:r>
            <a:r>
              <a:rPr lang="it-IT" b="1" dirty="0" err="1">
                <a:solidFill>
                  <a:srgbClr val="FF0000"/>
                </a:solidFill>
              </a:rPr>
              <a:t>dim</a:t>
            </a:r>
            <a:r>
              <a:rPr lang="it-IT" b="1" dirty="0">
                <a:solidFill>
                  <a:srgbClr val="FF0000"/>
                </a:solidFill>
              </a:rPr>
              <a:t> * </a:t>
            </a:r>
            <a:r>
              <a:rPr lang="it-IT" b="1" dirty="0" err="1">
                <a:solidFill>
                  <a:srgbClr val="FF0000"/>
                </a:solidFill>
              </a:rPr>
              <a:t>sizeof</a:t>
            </a:r>
            <a:r>
              <a:rPr lang="it-IT" b="1" dirty="0">
                <a:solidFill>
                  <a:srgbClr val="FF0000"/>
                </a:solidFill>
              </a:rPr>
              <a:t>(</a:t>
            </a:r>
            <a:r>
              <a:rPr lang="it-IT" b="1" dirty="0" err="1">
                <a:solidFill>
                  <a:srgbClr val="FF0000"/>
                </a:solidFill>
              </a:rPr>
              <a:t>int</a:t>
            </a:r>
            <a:r>
              <a:rPr lang="it-IT" b="1" dirty="0">
                <a:solidFill>
                  <a:srgbClr val="FF0000"/>
                </a:solidFill>
              </a:rPr>
              <a:t>));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/>
              <a:t>	// se l’allocazione </a:t>
            </a:r>
            <a:r>
              <a:rPr lang="it-IT" b="1" dirty="0" err="1"/>
              <a:t>e’</a:t>
            </a:r>
            <a:r>
              <a:rPr lang="it-IT" b="1" dirty="0"/>
              <a:t> andata a buon fine restituisce l’indirizzo di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/>
              <a:t>	// inizio del buffer; NULL altrimenti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FF0000"/>
                </a:solidFill>
              </a:rPr>
              <a:t>	</a:t>
            </a:r>
            <a:r>
              <a:rPr lang="it-IT" b="1" dirty="0" err="1">
                <a:solidFill>
                  <a:srgbClr val="FF0000"/>
                </a:solidFill>
              </a:rPr>
              <a:t>return</a:t>
            </a:r>
            <a:r>
              <a:rPr lang="it-IT" b="1" dirty="0">
                <a:solidFill>
                  <a:srgbClr val="FF0000"/>
                </a:solidFill>
              </a:rPr>
              <a:t>(</a:t>
            </a:r>
            <a:r>
              <a:rPr lang="it-IT" b="1" dirty="0" err="1">
                <a:solidFill>
                  <a:srgbClr val="FF0000"/>
                </a:solidFill>
              </a:rPr>
              <a:t>ptr</a:t>
            </a:r>
            <a:r>
              <a:rPr lang="it-IT" b="1" dirty="0">
                <a:solidFill>
                  <a:srgbClr val="FF0000"/>
                </a:solidFill>
              </a:rPr>
              <a:t>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FF0000"/>
                </a:solidFill>
              </a:rPr>
              <a:t>	};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		Continua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dirty="0" smtClean="0"/>
              <a:t>Esempio: concatenazione di vettori</a:t>
            </a:r>
            <a:endParaRPr lang="it-IT" sz="34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411760" y="6305550"/>
            <a:ext cx="5571508" cy="476250"/>
          </a:xfrm>
        </p:spPr>
        <p:txBody>
          <a:bodyPr/>
          <a:lstStyle/>
          <a:p>
            <a:r>
              <a:rPr lang="it-IT" dirty="0"/>
              <a:t>Programmazione e Laboratorio di Programmazione: Definizione di vettori a </a:t>
            </a:r>
            <a:r>
              <a:rPr lang="it-IT" dirty="0" err="1"/>
              <a:t>run</a:t>
            </a:r>
            <a:r>
              <a:rPr lang="it-IT" dirty="0"/>
              <a:t>-time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71538" y="806216"/>
            <a:ext cx="8201156" cy="47859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		Continua …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// funzione che concatena due vettori di interi in un terzo vettore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</a:t>
            </a:r>
            <a:r>
              <a:rPr lang="it-IT" b="1" dirty="0" err="1" smtClean="0">
                <a:solidFill>
                  <a:srgbClr val="3333FF"/>
                </a:solidFill>
              </a:rPr>
              <a:t>ConcVettInt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*sorg1, </a:t>
            </a:r>
            <a:r>
              <a:rPr lang="it-IT" b="1" dirty="0" err="1" smtClean="0">
                <a:solidFill>
                  <a:srgbClr val="3333FF"/>
                </a:solidFill>
              </a:rPr>
              <a:t>size_t</a:t>
            </a:r>
            <a:r>
              <a:rPr lang="it-IT" b="1" dirty="0" smtClean="0">
                <a:solidFill>
                  <a:srgbClr val="3333FF"/>
                </a:solidFill>
              </a:rPr>
              <a:t> dim1,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*sorg2,  </a:t>
            </a:r>
            <a:r>
              <a:rPr lang="it-IT" b="1" dirty="0" err="1" smtClean="0">
                <a:solidFill>
                  <a:srgbClr val="3333FF"/>
                </a:solidFill>
              </a:rPr>
              <a:t>size_t</a:t>
            </a:r>
            <a:r>
              <a:rPr lang="it-IT" b="1" dirty="0" smtClean="0">
                <a:solidFill>
                  <a:srgbClr val="3333FF"/>
                </a:solidFill>
              </a:rPr>
              <a:t> dim2)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{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  // definizione del  </a:t>
            </a:r>
            <a:r>
              <a:rPr lang="it-IT" b="1" dirty="0"/>
              <a:t>"</a:t>
            </a:r>
            <a:r>
              <a:rPr lang="it-IT" b="1" dirty="0" smtClean="0"/>
              <a:t>nome</a:t>
            </a:r>
            <a:r>
              <a:rPr lang="it-IT" b="1" dirty="0"/>
              <a:t>"</a:t>
            </a:r>
            <a:r>
              <a:rPr lang="it-IT" b="1" dirty="0" smtClean="0"/>
              <a:t> </a:t>
            </a:r>
            <a:r>
              <a:rPr lang="it-IT" b="1" dirty="0" smtClean="0"/>
              <a:t>del </a:t>
            </a:r>
            <a:r>
              <a:rPr lang="it-IT" b="1" dirty="0" smtClean="0"/>
              <a:t>vettore </a:t>
            </a:r>
            <a:r>
              <a:rPr lang="it-IT" b="1" dirty="0" smtClean="0"/>
              <a:t>destinazione</a:t>
            </a:r>
            <a:endParaRPr lang="it-IT" b="1" dirty="0" smtClean="0"/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</a:t>
            </a:r>
            <a:r>
              <a:rPr lang="it-IT" b="1" dirty="0" err="1" smtClean="0">
                <a:solidFill>
                  <a:srgbClr val="3333FF"/>
                </a:solidFill>
              </a:rPr>
              <a:t>result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// alloca la memoria per il vettore risultante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</a:t>
            </a:r>
            <a:r>
              <a:rPr lang="it-IT" b="1" dirty="0" err="1" smtClean="0">
                <a:solidFill>
                  <a:srgbClr val="FF0000"/>
                </a:solidFill>
              </a:rPr>
              <a:t>if</a:t>
            </a:r>
            <a:r>
              <a:rPr lang="it-IT" b="1" dirty="0" smtClean="0">
                <a:solidFill>
                  <a:srgbClr val="FF0000"/>
                </a:solidFill>
              </a:rPr>
              <a:t> ((</a:t>
            </a:r>
            <a:r>
              <a:rPr lang="it-IT" b="1" dirty="0" err="1" smtClean="0">
                <a:solidFill>
                  <a:srgbClr val="FF0000"/>
                </a:solidFill>
              </a:rPr>
              <a:t>result</a:t>
            </a:r>
            <a:r>
              <a:rPr lang="it-IT" b="1" dirty="0" smtClean="0">
                <a:solidFill>
                  <a:srgbClr val="FF0000"/>
                </a:solidFill>
              </a:rPr>
              <a:t> = </a:t>
            </a:r>
            <a:r>
              <a:rPr lang="it-IT" b="1" dirty="0" err="1" smtClean="0">
                <a:solidFill>
                  <a:srgbClr val="FF0000"/>
                </a:solidFill>
              </a:rPr>
              <a:t>AllBuffInt</a:t>
            </a:r>
            <a:r>
              <a:rPr lang="it-IT" b="1" dirty="0" smtClean="0">
                <a:solidFill>
                  <a:srgbClr val="FF0000"/>
                </a:solidFill>
              </a:rPr>
              <a:t>(dim1+dim2)) == NULL)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    {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    // se l'allocazione non ha esito positivo restituisce NULL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    </a:t>
            </a:r>
            <a:r>
              <a:rPr lang="it-IT" b="1" dirty="0" err="1" smtClean="0">
                <a:solidFill>
                  <a:srgbClr val="FF0000"/>
                </a:solidFill>
              </a:rPr>
              <a:t>return</a:t>
            </a:r>
            <a:r>
              <a:rPr lang="it-IT" b="1" dirty="0" smtClean="0">
                <a:solidFill>
                  <a:srgbClr val="FF0000"/>
                </a:solidFill>
              </a:rPr>
              <a:t>(</a:t>
            </a:r>
            <a:r>
              <a:rPr lang="it-IT" b="1" dirty="0" err="1" smtClean="0">
                <a:solidFill>
                  <a:srgbClr val="FF0000"/>
                </a:solidFill>
              </a:rPr>
              <a:t>result</a:t>
            </a:r>
            <a:r>
              <a:rPr lang="it-IT" b="1" dirty="0" smtClean="0">
                <a:solidFill>
                  <a:srgbClr val="FF0000"/>
                </a:solidFill>
              </a:rPr>
              <a:t>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    };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// copia il </a:t>
            </a:r>
            <a:r>
              <a:rPr lang="it-IT" b="1" dirty="0" err="1" smtClean="0"/>
              <a:t>il</a:t>
            </a:r>
            <a:r>
              <a:rPr lang="it-IT" b="1" dirty="0" smtClean="0"/>
              <a:t> I vettore sorgente in testa al vettore destinazione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memcpy</a:t>
            </a:r>
            <a:r>
              <a:rPr lang="it-IT" b="1" dirty="0" smtClean="0">
                <a:solidFill>
                  <a:srgbClr val="3333FF"/>
                </a:solidFill>
              </a:rPr>
              <a:t> ((</a:t>
            </a:r>
            <a:r>
              <a:rPr lang="it-IT" b="1" dirty="0" err="1" smtClean="0">
                <a:solidFill>
                  <a:srgbClr val="3333FF"/>
                </a:solidFill>
              </a:rPr>
              <a:t>void</a:t>
            </a:r>
            <a:r>
              <a:rPr lang="it-IT" b="1" dirty="0" smtClean="0">
                <a:solidFill>
                  <a:srgbClr val="3333FF"/>
                </a:solidFill>
              </a:rPr>
              <a:t> *) </a:t>
            </a:r>
            <a:r>
              <a:rPr lang="it-IT" b="1" dirty="0" err="1" smtClean="0">
                <a:solidFill>
                  <a:srgbClr val="3333FF"/>
                </a:solidFill>
              </a:rPr>
              <a:t>result</a:t>
            </a:r>
            <a:r>
              <a:rPr lang="it-IT" b="1" dirty="0" smtClean="0">
                <a:solidFill>
                  <a:srgbClr val="3333FF"/>
                </a:solidFill>
              </a:rPr>
              <a:t>, (</a:t>
            </a:r>
            <a:r>
              <a:rPr lang="it-IT" b="1" dirty="0" err="1" smtClean="0">
                <a:solidFill>
                  <a:srgbClr val="3333FF"/>
                </a:solidFill>
              </a:rPr>
              <a:t>void</a:t>
            </a:r>
            <a:r>
              <a:rPr lang="it-IT" b="1" dirty="0" smtClean="0">
                <a:solidFill>
                  <a:srgbClr val="3333FF"/>
                </a:solidFill>
              </a:rPr>
              <a:t> *) sorg1, dim1*</a:t>
            </a:r>
            <a:r>
              <a:rPr lang="it-IT" b="1" dirty="0" err="1" smtClean="0">
                <a:solidFill>
                  <a:srgbClr val="3333FF"/>
                </a:solidFill>
              </a:rPr>
              <a:t>sizeof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));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/>
              <a:t>  // copia il II vettore sorgente in coda al I nel vettore destinazione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memcpy</a:t>
            </a:r>
            <a:r>
              <a:rPr lang="it-IT" b="1" dirty="0" smtClean="0">
                <a:solidFill>
                  <a:srgbClr val="3333FF"/>
                </a:solidFill>
              </a:rPr>
              <a:t> ((</a:t>
            </a:r>
            <a:r>
              <a:rPr lang="it-IT" b="1" dirty="0" err="1" smtClean="0">
                <a:solidFill>
                  <a:srgbClr val="3333FF"/>
                </a:solidFill>
              </a:rPr>
              <a:t>void</a:t>
            </a:r>
            <a:r>
              <a:rPr lang="it-IT" b="1" dirty="0" smtClean="0">
                <a:solidFill>
                  <a:srgbClr val="3333FF"/>
                </a:solidFill>
              </a:rPr>
              <a:t> *) (result+dim1), (</a:t>
            </a:r>
            <a:r>
              <a:rPr lang="it-IT" b="1" dirty="0" err="1" smtClean="0">
                <a:solidFill>
                  <a:srgbClr val="3333FF"/>
                </a:solidFill>
              </a:rPr>
              <a:t>void</a:t>
            </a:r>
            <a:r>
              <a:rPr lang="it-IT" b="1" dirty="0" smtClean="0">
                <a:solidFill>
                  <a:srgbClr val="3333FF"/>
                </a:solidFill>
              </a:rPr>
              <a:t> *) sorg2, dim2</a:t>
            </a:r>
            <a:r>
              <a:rPr lang="it-IT" b="1" dirty="0">
                <a:solidFill>
                  <a:srgbClr val="3333FF"/>
                </a:solidFill>
              </a:rPr>
              <a:t>*</a:t>
            </a:r>
            <a:r>
              <a:rPr lang="it-IT" b="1" dirty="0" err="1">
                <a:solidFill>
                  <a:srgbClr val="3333FF"/>
                </a:solidFill>
              </a:rPr>
              <a:t>sizeof</a:t>
            </a:r>
            <a:r>
              <a:rPr lang="it-IT" b="1" dirty="0">
                <a:solidFill>
                  <a:srgbClr val="3333FF"/>
                </a:solidFill>
              </a:rPr>
              <a:t>(</a:t>
            </a:r>
            <a:r>
              <a:rPr lang="it-IT" b="1" dirty="0" err="1">
                <a:solidFill>
                  <a:srgbClr val="3333FF"/>
                </a:solidFill>
              </a:rPr>
              <a:t>int</a:t>
            </a:r>
            <a:r>
              <a:rPr lang="it-IT" b="1" dirty="0">
                <a:solidFill>
                  <a:srgbClr val="3333FF"/>
                </a:solidFill>
              </a:rPr>
              <a:t>)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  <a:endParaRPr lang="it-IT" b="1" dirty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/>
              <a:t>  // restituisce l'indirizzo del vettore risultante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3333FF"/>
                </a:solidFill>
              </a:rPr>
              <a:t>  </a:t>
            </a:r>
            <a:r>
              <a:rPr lang="it-IT" b="1" dirty="0" err="1">
                <a:solidFill>
                  <a:srgbClr val="3333FF"/>
                </a:solidFill>
              </a:rPr>
              <a:t>return</a:t>
            </a:r>
            <a:r>
              <a:rPr lang="it-IT" b="1" dirty="0">
                <a:solidFill>
                  <a:srgbClr val="3333FF"/>
                </a:solidFill>
              </a:rPr>
              <a:t>(</a:t>
            </a:r>
            <a:r>
              <a:rPr lang="it-IT" b="1" dirty="0" err="1">
                <a:solidFill>
                  <a:srgbClr val="3333FF"/>
                </a:solidFill>
              </a:rPr>
              <a:t>result</a:t>
            </a:r>
            <a:r>
              <a:rPr lang="it-IT" b="1" dirty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3333FF"/>
                </a:solidFill>
              </a:rPr>
              <a:t>  };</a:t>
            </a:r>
            <a:endParaRPr lang="it-IT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</a:t>
            </a:r>
            <a:r>
              <a:rPr lang="it-IT" b="1" dirty="0" smtClean="0">
                <a:solidFill>
                  <a:srgbClr val="FF0000"/>
                </a:solidFill>
              </a:rPr>
              <a:t>			Continua …</a:t>
            </a:r>
            <a:endParaRPr lang="it-IT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Esempio: concatenazione di vettori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555776" y="6282690"/>
            <a:ext cx="5427492" cy="476250"/>
          </a:xfrm>
        </p:spPr>
        <p:txBody>
          <a:bodyPr/>
          <a:lstStyle/>
          <a:p>
            <a:r>
              <a:rPr lang="it-IT" dirty="0"/>
              <a:t>Programmazione e Laboratorio di Programmazione: Definizione di vettori a </a:t>
            </a:r>
            <a:r>
              <a:rPr lang="it-IT" dirty="0" err="1"/>
              <a:t>run</a:t>
            </a:r>
            <a:r>
              <a:rPr lang="it-IT" dirty="0"/>
              <a:t>-time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71538" y="785794"/>
            <a:ext cx="7734746" cy="455509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		Continua …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// Chiamante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main</a:t>
            </a:r>
            <a:r>
              <a:rPr lang="it-IT" b="1" dirty="0" smtClean="0">
                <a:solidFill>
                  <a:srgbClr val="3333FF"/>
                </a:solidFill>
              </a:rPr>
              <a:t>()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{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  // definizione delle variabili per i </a:t>
            </a:r>
            <a:r>
              <a:rPr lang="it-IT" b="1" dirty="0"/>
              <a:t>"</a:t>
            </a:r>
            <a:r>
              <a:rPr lang="it-IT" b="1" dirty="0" smtClean="0"/>
              <a:t>nomi</a:t>
            </a:r>
            <a:r>
              <a:rPr lang="it-IT" b="1" dirty="0"/>
              <a:t>"</a:t>
            </a:r>
            <a:r>
              <a:rPr lang="it-IT" b="1" dirty="0" smtClean="0"/>
              <a:t> dei tre vettori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*src1, *src2, *</a:t>
            </a:r>
            <a:r>
              <a:rPr lang="it-IT" b="1" dirty="0" err="1" smtClean="0">
                <a:solidFill>
                  <a:srgbClr val="3333FF"/>
                </a:solidFill>
              </a:rPr>
              <a:t>trg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// definizione delle variabili per la dimensione dei due vettori sorgente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size_t</a:t>
            </a:r>
            <a:r>
              <a:rPr lang="it-IT" b="1" dirty="0" smtClean="0">
                <a:solidFill>
                  <a:srgbClr val="3333FF"/>
                </a:solidFill>
              </a:rPr>
              <a:t> dim_src1, dim_src2;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// acquisizione della dimensione del I vettore sorgente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nDimensione</a:t>
            </a:r>
            <a:r>
              <a:rPr lang="it-IT" b="1" dirty="0" smtClean="0">
                <a:solidFill>
                  <a:srgbClr val="3333FF"/>
                </a:solidFill>
              </a:rPr>
              <a:t> del I vettore? ");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scanf</a:t>
            </a:r>
            <a:r>
              <a:rPr lang="it-IT" b="1" dirty="0" smtClean="0">
                <a:solidFill>
                  <a:srgbClr val="3333FF"/>
                </a:solidFill>
              </a:rPr>
              <a:t>("%u", &amp;dim_src1);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// </a:t>
            </a:r>
            <a:r>
              <a:rPr lang="it-IT" b="1" dirty="0" err="1" smtClean="0"/>
              <a:t>allocazionezione</a:t>
            </a:r>
            <a:r>
              <a:rPr lang="it-IT" b="1" dirty="0" smtClean="0"/>
              <a:t> della memoria per il I vettore sorgente 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if</a:t>
            </a:r>
            <a:r>
              <a:rPr lang="it-IT" b="1" dirty="0" smtClean="0">
                <a:solidFill>
                  <a:srgbClr val="3333FF"/>
                </a:solidFill>
              </a:rPr>
              <a:t> ((src1 = </a:t>
            </a:r>
            <a:r>
              <a:rPr lang="it-IT" b="1" dirty="0" err="1" smtClean="0">
                <a:solidFill>
                  <a:srgbClr val="3333FF"/>
                </a:solidFill>
              </a:rPr>
              <a:t>AllBuffInt</a:t>
            </a:r>
            <a:r>
              <a:rPr lang="it-IT" b="1" dirty="0" smtClean="0">
                <a:solidFill>
                  <a:srgbClr val="3333FF"/>
                </a:solidFill>
              </a:rPr>
              <a:t>(dim_src1)) == NULL)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  {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    // se l'allocazione fallisce, termina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nEsito</a:t>
            </a:r>
            <a:r>
              <a:rPr lang="it-IT" b="1" dirty="0" smtClean="0">
                <a:solidFill>
                  <a:srgbClr val="3333FF"/>
                </a:solidFill>
              </a:rPr>
              <a:t> dell'allocazione del I sorgente negativo");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  </a:t>
            </a:r>
            <a:r>
              <a:rPr lang="it-IT" b="1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(0);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  };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		Continua …</a:t>
            </a:r>
            <a:endParaRPr lang="it-IT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Esempio: concatenazione di vettori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483768" y="6294120"/>
            <a:ext cx="5499500" cy="476250"/>
          </a:xfrm>
        </p:spPr>
        <p:txBody>
          <a:bodyPr/>
          <a:lstStyle/>
          <a:p>
            <a:r>
              <a:rPr lang="it-IT" dirty="0"/>
              <a:t>Programmazione e Laboratorio di Programmazione: Definizione di vettori a </a:t>
            </a:r>
            <a:r>
              <a:rPr lang="it-IT" dirty="0" err="1"/>
              <a:t>run</a:t>
            </a:r>
            <a:r>
              <a:rPr lang="it-IT" dirty="0"/>
              <a:t>-time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71538" y="785794"/>
            <a:ext cx="7987636" cy="57861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		Continua …</a:t>
            </a:r>
            <a:endParaRPr lang="it-IT" b="1" dirty="0" smtClean="0"/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  // </a:t>
            </a:r>
            <a:r>
              <a:rPr lang="it-IT" b="1" dirty="0" err="1" smtClean="0"/>
              <a:t>acquisiszione</a:t>
            </a:r>
            <a:r>
              <a:rPr lang="it-IT" b="1" dirty="0" smtClean="0"/>
              <a:t> della dimensione del II vettore sorgente 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nDimensione</a:t>
            </a:r>
            <a:r>
              <a:rPr lang="it-IT" b="1" dirty="0" smtClean="0">
                <a:solidFill>
                  <a:srgbClr val="3333FF"/>
                </a:solidFill>
              </a:rPr>
              <a:t> del II vettore? ");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scanf</a:t>
            </a:r>
            <a:r>
              <a:rPr lang="it-IT" b="1" dirty="0" smtClean="0">
                <a:solidFill>
                  <a:srgbClr val="3333FF"/>
                </a:solidFill>
              </a:rPr>
              <a:t>("%u", &amp;dim_src2);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// allocazione della memoria per il II vettore sorgente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if</a:t>
            </a:r>
            <a:r>
              <a:rPr lang="it-IT" b="1" dirty="0" smtClean="0">
                <a:solidFill>
                  <a:srgbClr val="3333FF"/>
                </a:solidFill>
              </a:rPr>
              <a:t> ((src2 = </a:t>
            </a:r>
            <a:r>
              <a:rPr lang="it-IT" b="1" dirty="0" err="1" smtClean="0">
                <a:solidFill>
                  <a:srgbClr val="3333FF"/>
                </a:solidFill>
              </a:rPr>
              <a:t>AllBuffInt</a:t>
            </a:r>
            <a:r>
              <a:rPr lang="it-IT" b="1" dirty="0" smtClean="0">
                <a:solidFill>
                  <a:srgbClr val="3333FF"/>
                </a:solidFill>
              </a:rPr>
              <a:t>(dim_src2)) == NULL)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  {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    // se l'allocazione fallisce, rilascia la memoria per il I vettore e termina 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nEsito</a:t>
            </a:r>
            <a:r>
              <a:rPr lang="it-IT" b="1" dirty="0" smtClean="0">
                <a:solidFill>
                  <a:srgbClr val="3333FF"/>
                </a:solidFill>
              </a:rPr>
              <a:t> dell'allocazione del II sorgente negativo");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  free(src1);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  </a:t>
            </a:r>
            <a:r>
              <a:rPr lang="it-IT" b="1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(0);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  };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// acquisizione del contenuto dei due vettori sorgente 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nAcquisizione</a:t>
            </a:r>
            <a:r>
              <a:rPr lang="it-IT" b="1" dirty="0" smtClean="0">
                <a:solidFill>
                  <a:srgbClr val="3333FF"/>
                </a:solidFill>
              </a:rPr>
              <a:t> del I vettore");  </a:t>
            </a:r>
            <a:r>
              <a:rPr lang="it-IT" b="1" dirty="0" err="1" smtClean="0">
                <a:solidFill>
                  <a:srgbClr val="3333FF"/>
                </a:solidFill>
              </a:rPr>
              <a:t>AcqVettInt</a:t>
            </a:r>
            <a:r>
              <a:rPr lang="it-IT" b="1" dirty="0" smtClean="0">
                <a:solidFill>
                  <a:srgbClr val="3333FF"/>
                </a:solidFill>
              </a:rPr>
              <a:t>(src1, dim_src1);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nAcquisizione</a:t>
            </a:r>
            <a:r>
              <a:rPr lang="it-IT" b="1" dirty="0" smtClean="0">
                <a:solidFill>
                  <a:srgbClr val="3333FF"/>
                </a:solidFill>
              </a:rPr>
              <a:t> del II vettore");  </a:t>
            </a:r>
            <a:r>
              <a:rPr lang="it-IT" b="1" dirty="0" err="1" smtClean="0">
                <a:solidFill>
                  <a:srgbClr val="3333FF"/>
                </a:solidFill>
              </a:rPr>
              <a:t>AcqVettInt</a:t>
            </a:r>
            <a:r>
              <a:rPr lang="it-IT" b="1" dirty="0" smtClean="0">
                <a:solidFill>
                  <a:srgbClr val="3333FF"/>
                </a:solidFill>
              </a:rPr>
              <a:t>(src2, dim_src2);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// concatenazione dei vettori sorgente nel vettore destinazione: se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  // </a:t>
            </a:r>
            <a:r>
              <a:rPr lang="it-IT" b="1" dirty="0"/>
              <a:t>l’esito è negativo </a:t>
            </a:r>
            <a:r>
              <a:rPr lang="it-IT" b="1" dirty="0" smtClean="0"/>
              <a:t>rilascia la memoria allocata per i sorgenti e termina 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</a:t>
            </a:r>
            <a:r>
              <a:rPr lang="it-IT" b="1" dirty="0" err="1" smtClean="0">
                <a:solidFill>
                  <a:srgbClr val="FF0000"/>
                </a:solidFill>
              </a:rPr>
              <a:t>if</a:t>
            </a:r>
            <a:r>
              <a:rPr lang="it-IT" b="1" dirty="0" smtClean="0">
                <a:solidFill>
                  <a:srgbClr val="FF0000"/>
                </a:solidFill>
              </a:rPr>
              <a:t> ((</a:t>
            </a:r>
            <a:r>
              <a:rPr lang="it-IT" b="1" dirty="0" err="1" smtClean="0">
                <a:solidFill>
                  <a:srgbClr val="FF0000"/>
                </a:solidFill>
              </a:rPr>
              <a:t>trg</a:t>
            </a:r>
            <a:r>
              <a:rPr lang="it-IT" b="1" dirty="0" smtClean="0">
                <a:solidFill>
                  <a:srgbClr val="FF0000"/>
                </a:solidFill>
              </a:rPr>
              <a:t> = </a:t>
            </a:r>
            <a:r>
              <a:rPr lang="it-IT" b="1" dirty="0" err="1" smtClean="0">
                <a:solidFill>
                  <a:srgbClr val="FF0000"/>
                </a:solidFill>
              </a:rPr>
              <a:t>ConcVettInt</a:t>
            </a:r>
            <a:r>
              <a:rPr lang="it-IT" b="1" dirty="0" smtClean="0">
                <a:solidFill>
                  <a:srgbClr val="FF0000"/>
                </a:solidFill>
              </a:rPr>
              <a:t>(src1, dim_src1, src2, dim_src2)) == NULL)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    {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    </a:t>
            </a:r>
            <a:r>
              <a:rPr lang="it-IT" b="1" dirty="0" err="1" smtClean="0">
                <a:solidFill>
                  <a:srgbClr val="FF0000"/>
                </a:solidFill>
              </a:rPr>
              <a:t>printf</a:t>
            </a:r>
            <a:r>
              <a:rPr lang="it-IT" b="1" dirty="0" smtClean="0">
                <a:solidFill>
                  <a:srgbClr val="FF0000"/>
                </a:solidFill>
              </a:rPr>
              <a:t>("\</a:t>
            </a:r>
            <a:r>
              <a:rPr lang="it-IT" b="1" dirty="0" err="1" smtClean="0">
                <a:solidFill>
                  <a:srgbClr val="FF0000"/>
                </a:solidFill>
              </a:rPr>
              <a:t>nEsito</a:t>
            </a:r>
            <a:r>
              <a:rPr lang="it-IT" b="1" dirty="0" smtClean="0">
                <a:solidFill>
                  <a:srgbClr val="FF0000"/>
                </a:solidFill>
              </a:rPr>
              <a:t> dell'allocazione del </a:t>
            </a:r>
            <a:r>
              <a:rPr lang="it-IT" b="1" dirty="0" smtClean="0">
                <a:solidFill>
                  <a:srgbClr val="FF0000"/>
                </a:solidFill>
              </a:rPr>
              <a:t>vettore destinazione </a:t>
            </a:r>
            <a:r>
              <a:rPr lang="it-IT" b="1" dirty="0" smtClean="0">
                <a:solidFill>
                  <a:srgbClr val="FF0000"/>
                </a:solidFill>
              </a:rPr>
              <a:t>negativo");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    free(src1);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    free(src2);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    </a:t>
            </a:r>
            <a:r>
              <a:rPr lang="it-IT" b="1" dirty="0" err="1" smtClean="0">
                <a:solidFill>
                  <a:srgbClr val="FF0000"/>
                </a:solidFill>
              </a:rPr>
              <a:t>return</a:t>
            </a:r>
            <a:r>
              <a:rPr lang="it-IT" b="1" dirty="0" smtClean="0">
                <a:solidFill>
                  <a:srgbClr val="FF0000"/>
                </a:solidFill>
              </a:rPr>
              <a:t>(0);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    };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		Continua …</a:t>
            </a:r>
            <a:endParaRPr lang="it-IT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Esempio: concatenazione di vettori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483768" y="6294120"/>
            <a:ext cx="5499500" cy="476250"/>
          </a:xfrm>
        </p:spPr>
        <p:txBody>
          <a:bodyPr/>
          <a:lstStyle/>
          <a:p>
            <a:r>
              <a:rPr lang="it-IT" dirty="0"/>
              <a:t>Programmazione e Laboratorio di Programmazione: Definizione di vettori a </a:t>
            </a:r>
            <a:r>
              <a:rPr lang="it-IT" dirty="0" err="1"/>
              <a:t>run</a:t>
            </a:r>
            <a:r>
              <a:rPr lang="it-IT" dirty="0"/>
              <a:t>-time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33728" y="1000108"/>
            <a:ext cx="6074035" cy="240065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		Continua …</a:t>
            </a:r>
            <a:endParaRPr lang="it-IT" b="1" dirty="0" smtClean="0"/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  // restituzione del contenuto del vettore destinazione 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nContenuto</a:t>
            </a:r>
            <a:r>
              <a:rPr lang="it-IT" b="1" dirty="0" smtClean="0">
                <a:solidFill>
                  <a:srgbClr val="3333FF"/>
                </a:solidFill>
              </a:rPr>
              <a:t> del vettore </a:t>
            </a:r>
            <a:r>
              <a:rPr lang="it-IT" b="1" dirty="0" smtClean="0">
                <a:solidFill>
                  <a:srgbClr val="3333FF"/>
                </a:solidFill>
              </a:rPr>
              <a:t>destinazione:");</a:t>
            </a:r>
            <a:endParaRPr lang="it-IT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ResVettInt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trg</a:t>
            </a:r>
            <a:r>
              <a:rPr lang="it-IT" b="1" dirty="0" smtClean="0">
                <a:solidFill>
                  <a:srgbClr val="3333FF"/>
                </a:solidFill>
              </a:rPr>
              <a:t>, dim_src1+dim_src2);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// recupero della memoria allocata per i tre vettori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  free(src1);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  free(src2);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  free(</a:t>
            </a:r>
            <a:r>
              <a:rPr lang="it-IT" b="1" dirty="0" err="1" smtClean="0">
                <a:solidFill>
                  <a:srgbClr val="FF0000"/>
                </a:solidFill>
              </a:rPr>
              <a:t>trg</a:t>
            </a:r>
            <a:r>
              <a:rPr lang="it-IT" b="1" dirty="0" smtClean="0">
                <a:solidFill>
                  <a:srgbClr val="FF0000"/>
                </a:solidFill>
              </a:rPr>
              <a:t>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(1);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dirty="0" smtClean="0"/>
              <a:t>Definizione statica di vettori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267744" y="6294120"/>
            <a:ext cx="5715524" cy="476250"/>
          </a:xfrm>
        </p:spPr>
        <p:txBody>
          <a:bodyPr/>
          <a:lstStyle/>
          <a:p>
            <a:r>
              <a:rPr lang="it-IT" dirty="0"/>
              <a:t>Programmazione e Laboratorio di Programmazione: Definizione di vettori a </a:t>
            </a:r>
            <a:r>
              <a:rPr lang="it-IT" dirty="0" err="1"/>
              <a:t>run</a:t>
            </a:r>
            <a:r>
              <a:rPr lang="it-IT" dirty="0"/>
              <a:t>-time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214414" y="1142984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Definizione: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638460" y="1752591"/>
            <a:ext cx="3790928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</a:pPr>
            <a:r>
              <a:rPr lang="it-IT" sz="2400" b="1" smtClean="0">
                <a:solidFill>
                  <a:srgbClr val="3333FF"/>
                </a:solidFill>
              </a:rPr>
              <a:t>tipo</a:t>
            </a:r>
            <a:r>
              <a:rPr lang="it-IT" sz="2400" b="1" baseline="-25000" smtClean="0">
                <a:solidFill>
                  <a:srgbClr val="3333FF"/>
                </a:solidFill>
              </a:rPr>
              <a:t>Vett</a:t>
            </a:r>
            <a:r>
              <a:rPr lang="it-IT" sz="2400" b="1" smtClean="0">
                <a:solidFill>
                  <a:srgbClr val="3333FF"/>
                </a:solidFill>
              </a:rPr>
              <a:t> nome</a:t>
            </a:r>
            <a:r>
              <a:rPr lang="it-IT" sz="2400" b="1" baseline="-25000" smtClean="0">
                <a:solidFill>
                  <a:srgbClr val="3333FF"/>
                </a:solidFill>
              </a:rPr>
              <a:t>Vett</a:t>
            </a:r>
            <a:r>
              <a:rPr lang="it-IT" sz="2400" b="1" smtClean="0">
                <a:solidFill>
                  <a:srgbClr val="3333FF"/>
                </a:solidFill>
              </a:rPr>
              <a:t> [dim</a:t>
            </a:r>
            <a:r>
              <a:rPr lang="it-IT" sz="2400" b="1" baseline="-25000" smtClean="0">
                <a:solidFill>
                  <a:srgbClr val="3333FF"/>
                </a:solidFill>
              </a:rPr>
              <a:t>Vett</a:t>
            </a:r>
            <a:r>
              <a:rPr lang="it-IT" sz="2400" b="1" smtClean="0">
                <a:solidFill>
                  <a:srgbClr val="3333FF"/>
                </a:solidFill>
              </a:rPr>
              <a:t>]</a:t>
            </a:r>
          </a:p>
        </p:txBody>
      </p:sp>
      <p:grpSp>
        <p:nvGrpSpPr>
          <p:cNvPr id="5" name="Gruppo 28"/>
          <p:cNvGrpSpPr/>
          <p:nvPr/>
        </p:nvGrpSpPr>
        <p:grpSpPr>
          <a:xfrm>
            <a:off x="5127674" y="1015698"/>
            <a:ext cx="3444854" cy="857256"/>
            <a:chOff x="5764809" y="928670"/>
            <a:chExt cx="3444854" cy="857256"/>
          </a:xfrm>
        </p:grpSpPr>
        <p:sp>
          <p:nvSpPr>
            <p:cNvPr id="30" name="CasellaDiTesto 29"/>
            <p:cNvSpPr txBox="1"/>
            <p:nvPr/>
          </p:nvSpPr>
          <p:spPr>
            <a:xfrm>
              <a:off x="5764809" y="928670"/>
              <a:ext cx="34448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b="1" smtClean="0">
                  <a:solidFill>
                    <a:srgbClr val="FF0000"/>
                  </a:solidFill>
                </a:rPr>
                <a:t>espressione intera costante</a:t>
              </a:r>
              <a:endParaRPr lang="it-IT" sz="2000" b="1">
                <a:solidFill>
                  <a:srgbClr val="FF0000"/>
                </a:solidFill>
              </a:endParaRPr>
            </a:p>
          </p:txBody>
        </p:sp>
        <p:cxnSp>
          <p:nvCxnSpPr>
            <p:cNvPr id="31" name="Connettore 1 30"/>
            <p:cNvCxnSpPr/>
            <p:nvPr/>
          </p:nvCxnSpPr>
          <p:spPr>
            <a:xfrm rot="5400000">
              <a:off x="6322231" y="1321579"/>
              <a:ext cx="500066" cy="428628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211249" y="2500306"/>
            <a:ext cx="5521383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Modifiche allo stato della memoria: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357290" y="3214686"/>
            <a:ext cx="7000891" cy="2895600"/>
            <a:chOff x="648" y="2160"/>
            <a:chExt cx="4410" cy="1824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493" y="2160"/>
              <a:ext cx="2565" cy="1824"/>
              <a:chOff x="2493" y="2160"/>
              <a:chExt cx="2565" cy="1824"/>
            </a:xfrm>
          </p:grpSpPr>
          <p:sp>
            <p:nvSpPr>
              <p:cNvPr id="36" name="Rectangle 7"/>
              <p:cNvSpPr>
                <a:spLocks noChangeArrowheads="1"/>
              </p:cNvSpPr>
              <p:nvPr/>
            </p:nvSpPr>
            <p:spPr bwMode="auto">
              <a:xfrm>
                <a:off x="2592" y="2160"/>
                <a:ext cx="1104" cy="182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7" name="Line 8"/>
              <p:cNvSpPr>
                <a:spLocks noChangeShapeType="1"/>
              </p:cNvSpPr>
              <p:nvPr/>
            </p:nvSpPr>
            <p:spPr bwMode="auto">
              <a:xfrm>
                <a:off x="2592" y="2592"/>
                <a:ext cx="110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8" name="Line 9"/>
              <p:cNvSpPr>
                <a:spLocks noChangeShapeType="1"/>
              </p:cNvSpPr>
              <p:nvPr/>
            </p:nvSpPr>
            <p:spPr bwMode="auto">
              <a:xfrm>
                <a:off x="3798" y="2160"/>
                <a:ext cx="0" cy="43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9" name="Text Box 10"/>
              <p:cNvSpPr txBox="1">
                <a:spLocks noChangeArrowheads="1"/>
              </p:cNvSpPr>
              <p:nvPr/>
            </p:nvSpPr>
            <p:spPr bwMode="auto">
              <a:xfrm>
                <a:off x="3878" y="2239"/>
                <a:ext cx="1180" cy="25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kumimoji="1" lang="it-IT" sz="2000" b="1" smtClean="0">
                    <a:solidFill>
                      <a:srgbClr val="3333FF"/>
                    </a:solidFill>
                  </a:rPr>
                  <a:t>sizeof(tipo</a:t>
                </a:r>
                <a:r>
                  <a:rPr lang="it-IT" sz="2000" b="1" baseline="-25000" smtClean="0">
                    <a:solidFill>
                      <a:srgbClr val="3333FF"/>
                    </a:solidFill>
                  </a:rPr>
                  <a:t>Vett</a:t>
                </a:r>
                <a:r>
                  <a:rPr kumimoji="1" lang="it-IT" sz="2000" b="1" smtClean="0">
                    <a:solidFill>
                      <a:srgbClr val="3333FF"/>
                    </a:solidFill>
                  </a:rPr>
                  <a:t>)</a:t>
                </a:r>
                <a:endParaRPr kumimoji="1"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40" name="Line 11"/>
              <p:cNvSpPr>
                <a:spLocks noChangeShapeType="1"/>
              </p:cNvSpPr>
              <p:nvPr/>
            </p:nvSpPr>
            <p:spPr bwMode="auto">
              <a:xfrm>
                <a:off x="2592" y="3552"/>
                <a:ext cx="110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1" name="Line 12"/>
              <p:cNvSpPr>
                <a:spLocks noChangeShapeType="1"/>
              </p:cNvSpPr>
              <p:nvPr/>
            </p:nvSpPr>
            <p:spPr bwMode="auto">
              <a:xfrm>
                <a:off x="3798" y="3552"/>
                <a:ext cx="0" cy="43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2" name="Line 13"/>
              <p:cNvSpPr>
                <a:spLocks noChangeShapeType="1"/>
              </p:cNvSpPr>
              <p:nvPr/>
            </p:nvSpPr>
            <p:spPr bwMode="auto">
              <a:xfrm>
                <a:off x="2592" y="3120"/>
                <a:ext cx="110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3" name="Line 14"/>
              <p:cNvSpPr>
                <a:spLocks noChangeShapeType="1"/>
              </p:cNvSpPr>
              <p:nvPr/>
            </p:nvSpPr>
            <p:spPr bwMode="auto">
              <a:xfrm>
                <a:off x="3798" y="3120"/>
                <a:ext cx="0" cy="43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4" name="Line 15"/>
              <p:cNvSpPr>
                <a:spLocks noChangeShapeType="1"/>
              </p:cNvSpPr>
              <p:nvPr/>
            </p:nvSpPr>
            <p:spPr bwMode="auto">
              <a:xfrm>
                <a:off x="3120" y="2688"/>
                <a:ext cx="0" cy="3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5" name="Text Box 16"/>
              <p:cNvSpPr txBox="1">
                <a:spLocks noChangeArrowheads="1"/>
              </p:cNvSpPr>
              <p:nvPr/>
            </p:nvSpPr>
            <p:spPr bwMode="auto">
              <a:xfrm>
                <a:off x="3878" y="3205"/>
                <a:ext cx="1180" cy="25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kumimoji="1" lang="it-IT" sz="2000" b="1" smtClean="0">
                    <a:solidFill>
                      <a:srgbClr val="3333FF"/>
                    </a:solidFill>
                  </a:rPr>
                  <a:t>sizeof(tipo</a:t>
                </a:r>
                <a:r>
                  <a:rPr lang="it-IT" sz="2000" b="1" baseline="-25000" smtClean="0">
                    <a:solidFill>
                      <a:srgbClr val="3333FF"/>
                    </a:solidFill>
                  </a:rPr>
                  <a:t>Vett</a:t>
                </a:r>
                <a:r>
                  <a:rPr kumimoji="1" lang="it-IT" sz="2000" b="1" smtClean="0">
                    <a:solidFill>
                      <a:srgbClr val="3333FF"/>
                    </a:solidFill>
                  </a:rPr>
                  <a:t>)</a:t>
                </a:r>
                <a:endParaRPr kumimoji="1"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46" name="Text Box 17"/>
              <p:cNvSpPr txBox="1">
                <a:spLocks noChangeArrowheads="1"/>
              </p:cNvSpPr>
              <p:nvPr/>
            </p:nvSpPr>
            <p:spPr bwMode="auto">
              <a:xfrm>
                <a:off x="3878" y="3637"/>
                <a:ext cx="1180" cy="25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kumimoji="1" lang="it-IT" sz="2000" b="1" smtClean="0">
                    <a:solidFill>
                      <a:srgbClr val="3333FF"/>
                    </a:solidFill>
                  </a:rPr>
                  <a:t>sizeof(tipo</a:t>
                </a:r>
                <a:r>
                  <a:rPr lang="it-IT" sz="2000" b="1" baseline="-25000" smtClean="0">
                    <a:solidFill>
                      <a:srgbClr val="3333FF"/>
                    </a:solidFill>
                  </a:rPr>
                  <a:t>Vett</a:t>
                </a:r>
                <a:r>
                  <a:rPr kumimoji="1" lang="it-IT" sz="2000" b="1" smtClean="0">
                    <a:solidFill>
                      <a:srgbClr val="3333FF"/>
                    </a:solidFill>
                  </a:rPr>
                  <a:t>)</a:t>
                </a:r>
                <a:endParaRPr kumimoji="1"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47" name="Line 18"/>
              <p:cNvSpPr>
                <a:spLocks noChangeShapeType="1"/>
              </p:cNvSpPr>
              <p:nvPr/>
            </p:nvSpPr>
            <p:spPr bwMode="auto">
              <a:xfrm>
                <a:off x="2493" y="2160"/>
                <a:ext cx="0" cy="182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35" name="Text Box 19"/>
            <p:cNvSpPr txBox="1">
              <a:spLocks noChangeArrowheads="1"/>
            </p:cNvSpPr>
            <p:nvPr/>
          </p:nvSpPr>
          <p:spPr bwMode="auto">
            <a:xfrm>
              <a:off x="648" y="3564"/>
              <a:ext cx="1835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2000" b="1" smtClean="0">
                  <a:solidFill>
                    <a:srgbClr val="3333FF"/>
                  </a:solidFill>
                </a:rPr>
                <a:t>dim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 </a:t>
              </a:r>
              <a:r>
                <a:rPr kumimoji="1" lang="it-IT" sz="2000" b="1">
                  <a:solidFill>
                    <a:srgbClr val="3333FF"/>
                  </a:solidFill>
                </a:rPr>
                <a:t>* </a:t>
              </a:r>
              <a:r>
                <a:rPr kumimoji="1" lang="it-IT" sz="2000" b="1" smtClean="0">
                  <a:solidFill>
                    <a:srgbClr val="3333FF"/>
                  </a:solidFill>
                </a:rPr>
                <a:t>sizeof(tipo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</a:t>
              </a:r>
              <a:r>
                <a:rPr kumimoji="1" lang="it-IT" sz="2000" b="1" smtClean="0">
                  <a:solidFill>
                    <a:srgbClr val="3333FF"/>
                  </a:solidFill>
                </a:rPr>
                <a:t>)</a:t>
              </a:r>
              <a:endParaRPr kumimoji="1" lang="it-IT" sz="2000" b="1">
                <a:solidFill>
                  <a:srgbClr val="3333FF"/>
                </a:solidFill>
              </a:endParaRPr>
            </a:p>
          </p:txBody>
        </p: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1795405" y="3297241"/>
            <a:ext cx="2419350" cy="931863"/>
            <a:chOff x="4257" y="1968"/>
            <a:chExt cx="1524" cy="587"/>
          </a:xfrm>
        </p:grpSpPr>
        <p:sp>
          <p:nvSpPr>
            <p:cNvPr id="49" name="Rectangle 21"/>
            <p:cNvSpPr>
              <a:spLocks noChangeArrowheads="1"/>
            </p:cNvSpPr>
            <p:nvPr/>
          </p:nvSpPr>
          <p:spPr bwMode="auto">
            <a:xfrm>
              <a:off x="4320" y="1968"/>
              <a:ext cx="1200" cy="28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0" name="Text Box 22"/>
            <p:cNvSpPr txBox="1">
              <a:spLocks noChangeArrowheads="1"/>
            </p:cNvSpPr>
            <p:nvPr/>
          </p:nvSpPr>
          <p:spPr bwMode="auto">
            <a:xfrm>
              <a:off x="4257" y="2303"/>
              <a:ext cx="1426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it-IT" sz="2000" b="1" smtClean="0">
                  <a:solidFill>
                    <a:srgbClr val="3333FF"/>
                  </a:solidFill>
                </a:rPr>
                <a:t>tipo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 </a:t>
              </a:r>
              <a:r>
                <a:rPr lang="it-IT" sz="2000" b="1">
                  <a:solidFill>
                    <a:srgbClr val="3333FF"/>
                  </a:solidFill>
                </a:rPr>
                <a:t>*</a:t>
              </a:r>
              <a:r>
                <a:rPr lang="it-IT" sz="2000" b="1" smtClean="0">
                  <a:solidFill>
                    <a:srgbClr val="3333FF"/>
                  </a:solidFill>
                </a:rPr>
                <a:t>nome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</a:t>
              </a:r>
              <a:r>
                <a:rPr lang="it-IT" sz="2000" b="1" i="1" smtClean="0">
                  <a:solidFill>
                    <a:srgbClr val="3333FF"/>
                  </a:solidFill>
                </a:rPr>
                <a:t> </a:t>
              </a:r>
              <a:endParaRPr lang="it-IT" sz="2000" b="1" i="1">
                <a:solidFill>
                  <a:srgbClr val="3333FF"/>
                </a:solidFill>
              </a:endParaRPr>
            </a:p>
          </p:txBody>
        </p:sp>
        <p:sp>
          <p:nvSpPr>
            <p:cNvPr id="51" name="Line 23"/>
            <p:cNvSpPr>
              <a:spLocks noChangeShapeType="1"/>
            </p:cNvSpPr>
            <p:nvPr/>
          </p:nvSpPr>
          <p:spPr bwMode="auto">
            <a:xfrm>
              <a:off x="4944" y="2112"/>
              <a:ext cx="837" cy="3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dirty="0" smtClean="0"/>
              <a:t>Definizione statica di vettori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123728" y="6294120"/>
            <a:ext cx="5859540" cy="476250"/>
          </a:xfrm>
        </p:spPr>
        <p:txBody>
          <a:bodyPr/>
          <a:lstStyle/>
          <a:p>
            <a:r>
              <a:rPr lang="it-IT" dirty="0"/>
              <a:t>Programmazione e Laboratorio di Programmazione: Definizione di vettori a </a:t>
            </a:r>
            <a:r>
              <a:rPr lang="it-IT" dirty="0" err="1"/>
              <a:t>run</a:t>
            </a:r>
            <a:r>
              <a:rPr lang="it-IT" dirty="0"/>
              <a:t>-time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428728" y="1553397"/>
            <a:ext cx="7500990" cy="412420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3200" b="1" dirty="0" smtClean="0">
                <a:solidFill>
                  <a:srgbClr val="FF0000"/>
                </a:solidFill>
              </a:rPr>
              <a:t>Problemi:</a:t>
            </a:r>
          </a:p>
          <a:p>
            <a:pPr marL="720725" indent="-274638">
              <a:spcBef>
                <a:spcPts val="1200"/>
              </a:spcBef>
              <a:buSzPct val="100000"/>
            </a:pPr>
            <a:r>
              <a:rPr lang="it-IT" sz="2400" b="1" dirty="0" smtClean="0"/>
              <a:t>-	non riesco a gestire situazioni nelle quali la dimensione del vettore è nota, o varia, a </a:t>
            </a:r>
            <a:r>
              <a:rPr lang="it-IT" sz="2400" b="1" dirty="0" err="1" smtClean="0"/>
              <a:t>run</a:t>
            </a:r>
            <a:r>
              <a:rPr lang="it-IT" sz="2400" b="1" dirty="0" smtClean="0"/>
              <a:t>-time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3200" b="1" dirty="0" smtClean="0">
                <a:solidFill>
                  <a:srgbClr val="FF0000"/>
                </a:solidFill>
              </a:rPr>
              <a:t>Soluzione:</a:t>
            </a:r>
          </a:p>
          <a:p>
            <a:pPr marL="446088">
              <a:spcBef>
                <a:spcPts val="1200"/>
              </a:spcBef>
              <a:buSzPct val="100000"/>
            </a:pPr>
            <a:r>
              <a:rPr lang="it-IT" sz="2400" b="1" dirty="0" smtClean="0"/>
              <a:t>riprodurre le modifiche allo stato della memoria “innescate” dalla definizione statica di un vettore attraverso le funzioni di gestione della memoria rese disponibili dal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786742" cy="646331"/>
          </a:xfrm>
        </p:spPr>
        <p:txBody>
          <a:bodyPr/>
          <a:lstStyle/>
          <a:p>
            <a:r>
              <a:rPr lang="it-IT" dirty="0" smtClean="0"/>
              <a:t>Definizione di vettori a </a:t>
            </a:r>
            <a:r>
              <a:rPr lang="it-IT" dirty="0" err="1" smtClean="0"/>
              <a:t>run</a:t>
            </a:r>
            <a:r>
              <a:rPr lang="it-IT" dirty="0" smtClean="0"/>
              <a:t>-time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411760" y="6305550"/>
            <a:ext cx="5571508" cy="476250"/>
          </a:xfrm>
        </p:spPr>
        <p:txBody>
          <a:bodyPr/>
          <a:lstStyle/>
          <a:p>
            <a:r>
              <a:rPr lang="it-IT" dirty="0"/>
              <a:t>Programmazione e Laboratorio di Programmazione: Definizione di vettori a </a:t>
            </a:r>
            <a:r>
              <a:rPr lang="it-IT" dirty="0" err="1"/>
              <a:t>run</a:t>
            </a:r>
            <a:r>
              <a:rPr lang="it-IT" dirty="0"/>
              <a:t>-time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265195" y="1000108"/>
            <a:ext cx="5521383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Modifiche allo stato della memoria:</a:t>
            </a:r>
          </a:p>
        </p:txBody>
      </p:sp>
      <p:grpSp>
        <p:nvGrpSpPr>
          <p:cNvPr id="33" name="Group 5"/>
          <p:cNvGrpSpPr>
            <a:grpSpLocks/>
          </p:cNvGrpSpPr>
          <p:nvPr/>
        </p:nvGrpSpPr>
        <p:grpSpPr bwMode="auto">
          <a:xfrm>
            <a:off x="5761697" y="2928934"/>
            <a:ext cx="3096583" cy="3400425"/>
            <a:chOff x="1706" y="2160"/>
            <a:chExt cx="1835" cy="2142"/>
          </a:xfrm>
        </p:grpSpPr>
        <p:grpSp>
          <p:nvGrpSpPr>
            <p:cNvPr id="34" name="Group 6"/>
            <p:cNvGrpSpPr>
              <a:grpSpLocks/>
            </p:cNvGrpSpPr>
            <p:nvPr/>
          </p:nvGrpSpPr>
          <p:grpSpPr bwMode="auto">
            <a:xfrm>
              <a:off x="2493" y="2160"/>
              <a:ext cx="822" cy="1824"/>
              <a:chOff x="2493" y="2160"/>
              <a:chExt cx="822" cy="1824"/>
            </a:xfrm>
          </p:grpSpPr>
          <p:sp>
            <p:nvSpPr>
              <p:cNvPr id="36" name="Rectangle 7"/>
              <p:cNvSpPr>
                <a:spLocks noChangeArrowheads="1"/>
              </p:cNvSpPr>
              <p:nvPr/>
            </p:nvSpPr>
            <p:spPr bwMode="auto">
              <a:xfrm>
                <a:off x="2592" y="2160"/>
                <a:ext cx="723" cy="182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noAutofit/>
              </a:bodyPr>
              <a:lstStyle/>
              <a:p>
                <a:endParaRPr lang="it-IT"/>
              </a:p>
            </p:txBody>
          </p:sp>
          <p:sp>
            <p:nvSpPr>
              <p:cNvPr id="37" name="Line 8"/>
              <p:cNvSpPr>
                <a:spLocks noChangeShapeType="1"/>
              </p:cNvSpPr>
              <p:nvPr/>
            </p:nvSpPr>
            <p:spPr bwMode="auto">
              <a:xfrm>
                <a:off x="2595" y="2565"/>
                <a:ext cx="72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0" name="Line 11"/>
              <p:cNvSpPr>
                <a:spLocks noChangeShapeType="1"/>
              </p:cNvSpPr>
              <p:nvPr/>
            </p:nvSpPr>
            <p:spPr bwMode="auto">
              <a:xfrm>
                <a:off x="2595" y="3555"/>
                <a:ext cx="72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2" name="Line 13"/>
              <p:cNvSpPr>
                <a:spLocks noChangeShapeType="1"/>
              </p:cNvSpPr>
              <p:nvPr/>
            </p:nvSpPr>
            <p:spPr bwMode="auto">
              <a:xfrm flipV="1">
                <a:off x="2595" y="3150"/>
                <a:ext cx="72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4" name="Line 15"/>
              <p:cNvSpPr>
                <a:spLocks noChangeShapeType="1"/>
              </p:cNvSpPr>
              <p:nvPr/>
            </p:nvSpPr>
            <p:spPr bwMode="auto">
              <a:xfrm>
                <a:off x="2934" y="2688"/>
                <a:ext cx="0" cy="3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7" name="Line 18"/>
              <p:cNvSpPr>
                <a:spLocks noChangeShapeType="1"/>
              </p:cNvSpPr>
              <p:nvPr/>
            </p:nvSpPr>
            <p:spPr bwMode="auto">
              <a:xfrm>
                <a:off x="2493" y="2160"/>
                <a:ext cx="0" cy="182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35" name="Text Box 19"/>
            <p:cNvSpPr txBox="1">
              <a:spLocks noChangeArrowheads="1"/>
            </p:cNvSpPr>
            <p:nvPr/>
          </p:nvSpPr>
          <p:spPr bwMode="auto">
            <a:xfrm>
              <a:off x="1706" y="4050"/>
              <a:ext cx="1835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2000" b="1" smtClean="0">
                  <a:solidFill>
                    <a:srgbClr val="3333FF"/>
                  </a:solidFill>
                </a:rPr>
                <a:t>dim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 </a:t>
              </a:r>
              <a:r>
                <a:rPr kumimoji="1" lang="it-IT" sz="2000" b="1">
                  <a:solidFill>
                    <a:srgbClr val="3333FF"/>
                  </a:solidFill>
                </a:rPr>
                <a:t>* </a:t>
              </a:r>
              <a:r>
                <a:rPr kumimoji="1" lang="it-IT" sz="2000" b="1" smtClean="0">
                  <a:solidFill>
                    <a:srgbClr val="3333FF"/>
                  </a:solidFill>
                </a:rPr>
                <a:t>sizeof(tipo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</a:t>
              </a:r>
              <a:r>
                <a:rPr kumimoji="1" lang="it-IT" sz="2000" b="1" smtClean="0">
                  <a:solidFill>
                    <a:srgbClr val="3333FF"/>
                  </a:solidFill>
                </a:rPr>
                <a:t>)</a:t>
              </a:r>
              <a:endParaRPr kumimoji="1" lang="it-IT" sz="2000" b="1">
                <a:solidFill>
                  <a:srgbClr val="3333FF"/>
                </a:solidFill>
              </a:endParaRPr>
            </a:p>
          </p:txBody>
        </p:sp>
      </p:grpSp>
      <p:grpSp>
        <p:nvGrpSpPr>
          <p:cNvPr id="48" name="Group 20"/>
          <p:cNvGrpSpPr>
            <a:grpSpLocks/>
          </p:cNvGrpSpPr>
          <p:nvPr/>
        </p:nvGrpSpPr>
        <p:grpSpPr bwMode="auto">
          <a:xfrm>
            <a:off x="5882896" y="1643050"/>
            <a:ext cx="2263775" cy="1500188"/>
            <a:chOff x="4257" y="1653"/>
            <a:chExt cx="1426" cy="945"/>
          </a:xfrm>
        </p:grpSpPr>
        <p:sp>
          <p:nvSpPr>
            <p:cNvPr id="49" name="Rectangle 21"/>
            <p:cNvSpPr>
              <a:spLocks noChangeArrowheads="1"/>
            </p:cNvSpPr>
            <p:nvPr/>
          </p:nvSpPr>
          <p:spPr bwMode="auto">
            <a:xfrm>
              <a:off x="4302" y="1996"/>
              <a:ext cx="657" cy="233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0" name="Text Box 22"/>
            <p:cNvSpPr txBox="1">
              <a:spLocks noChangeArrowheads="1"/>
            </p:cNvSpPr>
            <p:nvPr/>
          </p:nvSpPr>
          <p:spPr bwMode="auto">
            <a:xfrm>
              <a:off x="4257" y="1653"/>
              <a:ext cx="1426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it-IT" sz="2000" b="1" smtClean="0">
                  <a:solidFill>
                    <a:srgbClr val="3333FF"/>
                  </a:solidFill>
                </a:rPr>
                <a:t>tipo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 </a:t>
              </a:r>
              <a:r>
                <a:rPr lang="it-IT" sz="2000" b="1" smtClean="0">
                  <a:solidFill>
                    <a:srgbClr val="3333FF"/>
                  </a:solidFill>
                </a:rPr>
                <a:t>*nome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</a:t>
              </a:r>
              <a:r>
                <a:rPr lang="it-IT" sz="2000" b="1" i="1" smtClean="0">
                  <a:solidFill>
                    <a:srgbClr val="3333FF"/>
                  </a:solidFill>
                </a:rPr>
                <a:t> </a:t>
              </a:r>
              <a:endParaRPr lang="it-IT" sz="2000" b="1" i="1">
                <a:solidFill>
                  <a:srgbClr val="3333FF"/>
                </a:solidFill>
              </a:endParaRPr>
            </a:p>
          </p:txBody>
        </p:sp>
        <p:sp>
          <p:nvSpPr>
            <p:cNvPr id="51" name="Line 23"/>
            <p:cNvSpPr>
              <a:spLocks noChangeShapeType="1"/>
            </p:cNvSpPr>
            <p:nvPr/>
          </p:nvSpPr>
          <p:spPr bwMode="auto">
            <a:xfrm>
              <a:off x="4617" y="2103"/>
              <a:ext cx="315" cy="49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52" name="Rettangolo 51"/>
          <p:cNvSpPr/>
          <p:nvPr/>
        </p:nvSpPr>
        <p:spPr>
          <a:xfrm>
            <a:off x="1142976" y="2718948"/>
            <a:ext cx="5857916" cy="1579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// definizione del </a:t>
            </a:r>
            <a:r>
              <a:rPr lang="it-IT" b="1" dirty="0"/>
              <a:t>"</a:t>
            </a:r>
            <a:r>
              <a:rPr lang="it-IT" b="1" dirty="0" smtClean="0"/>
              <a:t>nome</a:t>
            </a:r>
            <a:r>
              <a:rPr lang="it-IT" b="1" dirty="0"/>
              <a:t>"</a:t>
            </a:r>
            <a:r>
              <a:rPr lang="it-IT" b="1" dirty="0" smtClean="0"/>
              <a:t> del vettore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tipo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Vett</a:t>
            </a:r>
            <a:r>
              <a:rPr lang="it-IT" b="1" baseline="-25000" dirty="0" smtClean="0">
                <a:solidFill>
                  <a:srgbClr val="3333FF"/>
                </a:solidFill>
              </a:rPr>
              <a:t> </a:t>
            </a:r>
            <a:r>
              <a:rPr lang="it-IT" b="1" dirty="0" smtClean="0">
                <a:solidFill>
                  <a:srgbClr val="3333FF"/>
                </a:solidFill>
              </a:rPr>
              <a:t>*</a:t>
            </a:r>
            <a:r>
              <a:rPr lang="it-IT" b="1" dirty="0" err="1" smtClean="0">
                <a:solidFill>
                  <a:srgbClr val="3333FF"/>
                </a:solidFill>
              </a:rPr>
              <a:t>nome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Vett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endParaRPr lang="it-IT" b="1" i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spcBef>
                <a:spcPts val="8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// allocazione della memoria per il vettore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nome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Vett</a:t>
            </a:r>
            <a:r>
              <a:rPr lang="it-IT" b="1" dirty="0" smtClean="0">
                <a:solidFill>
                  <a:srgbClr val="3333FF"/>
                </a:solidFill>
              </a:rPr>
              <a:t>= (</a:t>
            </a:r>
            <a:r>
              <a:rPr lang="it-IT" b="1" dirty="0" err="1" smtClean="0">
                <a:solidFill>
                  <a:srgbClr val="3333FF"/>
                </a:solidFill>
              </a:rPr>
              <a:t>tipo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Vett</a:t>
            </a:r>
            <a:r>
              <a:rPr lang="it-IT" b="1" baseline="-25000" dirty="0" smtClean="0">
                <a:solidFill>
                  <a:srgbClr val="3333FF"/>
                </a:solidFill>
              </a:rPr>
              <a:t> </a:t>
            </a:r>
            <a:r>
              <a:rPr lang="it-IT" b="1" dirty="0" smtClean="0">
                <a:solidFill>
                  <a:srgbClr val="3333FF"/>
                </a:solidFill>
              </a:rPr>
              <a:t>*) </a:t>
            </a:r>
            <a:r>
              <a:rPr lang="it-IT" b="1" dirty="0" err="1" smtClean="0">
                <a:solidFill>
                  <a:srgbClr val="3333FF"/>
                </a:solidFill>
              </a:rPr>
              <a:t>malloc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dim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Vett</a:t>
            </a:r>
            <a:r>
              <a:rPr kumimoji="1" lang="it-IT" b="1" dirty="0" smtClean="0">
                <a:solidFill>
                  <a:srgbClr val="3333FF"/>
                </a:solidFill>
              </a:rPr>
              <a:t>*</a:t>
            </a:r>
            <a:r>
              <a:rPr kumimoji="1" lang="it-IT" b="1" dirty="0" err="1" smtClean="0">
                <a:solidFill>
                  <a:srgbClr val="3333FF"/>
                </a:solidFill>
              </a:rPr>
              <a:t>sizeof</a:t>
            </a:r>
            <a:r>
              <a:rPr kumimoji="1" lang="it-IT" b="1" dirty="0" smtClean="0">
                <a:solidFill>
                  <a:srgbClr val="3333FF"/>
                </a:solidFill>
              </a:rPr>
              <a:t>(</a:t>
            </a:r>
            <a:r>
              <a:rPr kumimoji="1" lang="it-IT" b="1" dirty="0" err="1" smtClean="0">
                <a:solidFill>
                  <a:srgbClr val="3333FF"/>
                </a:solidFill>
              </a:rPr>
              <a:t>tipo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Vett</a:t>
            </a:r>
            <a:r>
              <a:rPr kumimoji="1" lang="it-IT" b="1" dirty="0" smtClean="0">
                <a:solidFill>
                  <a:srgbClr val="3333FF"/>
                </a:solidFill>
              </a:rPr>
              <a:t>));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endParaRPr lang="it-IT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Esempio: I/O di vettori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555776" y="6305550"/>
            <a:ext cx="5427492" cy="476250"/>
          </a:xfrm>
        </p:spPr>
        <p:txBody>
          <a:bodyPr/>
          <a:lstStyle/>
          <a:p>
            <a:r>
              <a:rPr lang="it-IT" dirty="0"/>
              <a:t>Programmazione e Laboratorio di Programmazione: Definizione di vettori a </a:t>
            </a:r>
            <a:r>
              <a:rPr lang="it-IT" dirty="0" err="1"/>
              <a:t>run</a:t>
            </a:r>
            <a:r>
              <a:rPr lang="it-IT" dirty="0"/>
              <a:t>-time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580374" y="928670"/>
            <a:ext cx="7135030" cy="570925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// sorgente: </a:t>
            </a:r>
            <a:r>
              <a:rPr lang="it-IT" b="1" dirty="0" err="1" smtClean="0"/>
              <a:t>VettIO.c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// programma che illustra le </a:t>
            </a:r>
            <a:r>
              <a:rPr lang="it-IT" b="1" dirty="0" err="1" smtClean="0"/>
              <a:t>modalita'</a:t>
            </a:r>
            <a:r>
              <a:rPr lang="it-IT" b="1" dirty="0" smtClean="0"/>
              <a:t> di definizione di un vettore // a </a:t>
            </a:r>
            <a:r>
              <a:rPr lang="it-IT" b="1" dirty="0" err="1" smtClean="0"/>
              <a:t>run</a:t>
            </a:r>
            <a:r>
              <a:rPr lang="it-IT" b="1" dirty="0" smtClean="0"/>
              <a:t>-time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// inclusione del file di intestazione della libreria standard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// che contiene definizioni di macro, costanti e dichiarazioni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// di funzioni e tipi funzionali alle varie operazioni di I/O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</a:rPr>
              <a:t>stdio.h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// inclusione del file di intestazione della libreria standard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// che contiene definizioni di macro, costanti e dichiarazioni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// di funzioni di interesse generale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</a:rPr>
              <a:t>stdlib.h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// funzione per l'acquisizione del contenuto di un vettore di interi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void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AcqVettInt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</a:t>
            </a:r>
            <a:r>
              <a:rPr lang="it-IT" b="1" dirty="0" err="1" smtClean="0">
                <a:solidFill>
                  <a:srgbClr val="3333FF"/>
                </a:solidFill>
              </a:rPr>
              <a:t>Vett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size_t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dim</a:t>
            </a:r>
            <a:r>
              <a:rPr lang="it-IT" b="1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	</a:t>
            </a:r>
            <a:r>
              <a:rPr lang="it-IT" b="1" dirty="0" smtClean="0">
                <a:solidFill>
                  <a:srgbClr val="3333FF"/>
                </a:solidFill>
              </a:rPr>
              <a:t>{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	// definizione della variabile per la scansione del vettore</a:t>
            </a:r>
            <a:endParaRPr lang="it-IT" b="1" dirty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 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pos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	// scansione del vettore e acquisizione del suo contenuto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	</a:t>
            </a:r>
            <a:r>
              <a:rPr lang="it-IT" b="1" dirty="0" smtClean="0">
                <a:solidFill>
                  <a:srgbClr val="3333FF"/>
                </a:solidFill>
              </a:rPr>
              <a:t>for (</a:t>
            </a:r>
            <a:r>
              <a:rPr lang="it-IT" b="1" dirty="0" err="1" smtClean="0">
                <a:solidFill>
                  <a:srgbClr val="3333FF"/>
                </a:solidFill>
              </a:rPr>
              <a:t>pos</a:t>
            </a:r>
            <a:r>
              <a:rPr lang="it-IT" b="1" dirty="0" smtClean="0">
                <a:solidFill>
                  <a:srgbClr val="3333FF"/>
                </a:solidFill>
              </a:rPr>
              <a:t> = 0; </a:t>
            </a:r>
            <a:r>
              <a:rPr lang="it-IT" b="1" dirty="0" err="1" smtClean="0">
                <a:solidFill>
                  <a:srgbClr val="3333FF"/>
                </a:solidFill>
              </a:rPr>
              <a:t>pos</a:t>
            </a:r>
            <a:r>
              <a:rPr lang="it-IT" b="1" dirty="0" smtClean="0">
                <a:solidFill>
                  <a:srgbClr val="3333FF"/>
                </a:solidFill>
              </a:rPr>
              <a:t> &lt; </a:t>
            </a:r>
            <a:r>
              <a:rPr lang="it-IT" b="1" dirty="0" err="1" smtClean="0">
                <a:solidFill>
                  <a:srgbClr val="3333FF"/>
                </a:solidFill>
              </a:rPr>
              <a:t>dim</a:t>
            </a:r>
            <a:r>
              <a:rPr lang="it-IT" b="1" dirty="0" smtClean="0">
                <a:solidFill>
                  <a:srgbClr val="3333FF"/>
                </a:solidFill>
              </a:rPr>
              <a:t>; </a:t>
            </a:r>
            <a:r>
              <a:rPr lang="it-IT" b="1" dirty="0" err="1" smtClean="0">
                <a:solidFill>
                  <a:srgbClr val="3333FF"/>
                </a:solidFill>
              </a:rPr>
              <a:t>pos</a:t>
            </a:r>
            <a:r>
              <a:rPr lang="it-IT" b="1" dirty="0" smtClean="0">
                <a:solidFill>
                  <a:srgbClr val="3333FF"/>
                </a:solidFill>
              </a:rPr>
              <a:t>++)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{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nVett</a:t>
            </a:r>
            <a:r>
              <a:rPr lang="it-IT" b="1" dirty="0" smtClean="0">
                <a:solidFill>
                  <a:srgbClr val="3333FF"/>
                </a:solidFill>
              </a:rPr>
              <a:t>[%d]? ", </a:t>
            </a:r>
            <a:r>
              <a:rPr lang="it-IT" b="1" dirty="0" err="1" smtClean="0">
                <a:solidFill>
                  <a:srgbClr val="3333FF"/>
                </a:solidFill>
              </a:rPr>
              <a:t>pos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</a:t>
            </a:r>
            <a:r>
              <a:rPr lang="it-IT" b="1" dirty="0" err="1" smtClean="0">
                <a:solidFill>
                  <a:srgbClr val="3333FF"/>
                </a:solidFill>
              </a:rPr>
              <a:t>scanf</a:t>
            </a:r>
            <a:r>
              <a:rPr lang="it-IT" b="1" dirty="0" smtClean="0">
                <a:solidFill>
                  <a:srgbClr val="3333FF"/>
                </a:solidFill>
              </a:rPr>
              <a:t>("%d", </a:t>
            </a:r>
            <a:r>
              <a:rPr lang="it-IT" b="1" dirty="0" err="1" smtClean="0">
                <a:solidFill>
                  <a:srgbClr val="3333FF"/>
                </a:solidFill>
              </a:rPr>
              <a:t>Vett+pos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		};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 };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	continua …</a:t>
            </a:r>
            <a:r>
              <a:rPr lang="it-IT" b="1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>
                <a:solidFill>
                  <a:srgbClr val="FF0000"/>
                </a:solidFill>
              </a:rPr>
              <a:t>Esempio</a:t>
            </a:r>
            <a:r>
              <a:rPr lang="it-IT" sz="3200" smtClean="0"/>
              <a:t>: I/O di vettori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411760" y="6305550"/>
            <a:ext cx="5571508" cy="476250"/>
          </a:xfrm>
        </p:spPr>
        <p:txBody>
          <a:bodyPr/>
          <a:lstStyle/>
          <a:p>
            <a:r>
              <a:rPr lang="it-IT" dirty="0"/>
              <a:t>Programmazione e Laboratorio di Programmazione: Definizione di vettori a </a:t>
            </a:r>
            <a:r>
              <a:rPr lang="it-IT" dirty="0" err="1"/>
              <a:t>run</a:t>
            </a:r>
            <a:r>
              <a:rPr lang="it-IT" dirty="0"/>
              <a:t>-time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428728" y="1024294"/>
            <a:ext cx="7693516" cy="532453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	continua …</a:t>
            </a:r>
            <a:endParaRPr lang="it-IT" b="1" dirty="0" smtClean="0"/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// funzione per la restituzione del contenuto di un vettore di interi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void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ResVettInt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</a:t>
            </a:r>
            <a:r>
              <a:rPr lang="it-IT" b="1" dirty="0" err="1" smtClean="0">
                <a:solidFill>
                  <a:srgbClr val="3333FF"/>
                </a:solidFill>
              </a:rPr>
              <a:t>Vett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size_t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dim</a:t>
            </a:r>
            <a:r>
              <a:rPr lang="it-IT" b="1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{  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	// definizione della variabile per la scansione del vettore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pos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	// scansione del vettore e restituzione del suo contenuto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for (</a:t>
            </a:r>
            <a:r>
              <a:rPr lang="it-IT" b="1" dirty="0" err="1" smtClean="0">
                <a:solidFill>
                  <a:srgbClr val="3333FF"/>
                </a:solidFill>
              </a:rPr>
              <a:t>pos</a:t>
            </a:r>
            <a:r>
              <a:rPr lang="it-IT" b="1" dirty="0" smtClean="0">
                <a:solidFill>
                  <a:srgbClr val="3333FF"/>
                </a:solidFill>
              </a:rPr>
              <a:t> = 0; </a:t>
            </a:r>
            <a:r>
              <a:rPr lang="it-IT" b="1" dirty="0" err="1" smtClean="0">
                <a:solidFill>
                  <a:srgbClr val="3333FF"/>
                </a:solidFill>
              </a:rPr>
              <a:t>pos</a:t>
            </a:r>
            <a:r>
              <a:rPr lang="it-IT" b="1" dirty="0" smtClean="0">
                <a:solidFill>
                  <a:srgbClr val="3333FF"/>
                </a:solidFill>
              </a:rPr>
              <a:t> &lt; </a:t>
            </a:r>
            <a:r>
              <a:rPr lang="it-IT" b="1" dirty="0" err="1" smtClean="0">
                <a:solidFill>
                  <a:srgbClr val="3333FF"/>
                </a:solidFill>
              </a:rPr>
              <a:t>dim</a:t>
            </a:r>
            <a:r>
              <a:rPr lang="it-IT" b="1" dirty="0" smtClean="0">
                <a:solidFill>
                  <a:srgbClr val="3333FF"/>
                </a:solidFill>
              </a:rPr>
              <a:t>; </a:t>
            </a:r>
            <a:r>
              <a:rPr lang="it-IT" b="1" dirty="0" err="1" smtClean="0">
                <a:solidFill>
                  <a:srgbClr val="3333FF"/>
                </a:solidFill>
              </a:rPr>
              <a:t>pos</a:t>
            </a:r>
            <a:r>
              <a:rPr lang="it-IT" b="1" dirty="0" smtClean="0">
                <a:solidFill>
                  <a:srgbClr val="3333FF"/>
                </a:solidFill>
              </a:rPr>
              <a:t>++)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nVett</a:t>
            </a:r>
            <a:r>
              <a:rPr lang="it-IT" b="1" dirty="0" smtClean="0">
                <a:solidFill>
                  <a:srgbClr val="3333FF"/>
                </a:solidFill>
              </a:rPr>
              <a:t>[%d]: %d", </a:t>
            </a:r>
            <a:r>
              <a:rPr lang="it-IT" b="1" dirty="0" err="1" smtClean="0">
                <a:solidFill>
                  <a:srgbClr val="3333FF"/>
                </a:solidFill>
              </a:rPr>
              <a:t>pos</a:t>
            </a:r>
            <a:r>
              <a:rPr lang="it-IT" b="1" dirty="0" smtClean="0">
                <a:solidFill>
                  <a:srgbClr val="3333FF"/>
                </a:solidFill>
              </a:rPr>
              <a:t>, *(</a:t>
            </a:r>
            <a:r>
              <a:rPr lang="it-IT" b="1" dirty="0" err="1" smtClean="0">
                <a:solidFill>
                  <a:srgbClr val="3333FF"/>
                </a:solidFill>
              </a:rPr>
              <a:t>Vett+pos</a:t>
            </a:r>
            <a:r>
              <a:rPr lang="it-IT" b="1" dirty="0" smtClean="0">
                <a:solidFill>
                  <a:srgbClr val="3333FF"/>
                </a:solidFill>
              </a:rPr>
              <a:t>));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};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// funzione per l’allocazione di un buffer la cui dimensione è espressa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// in </a:t>
            </a:r>
            <a:r>
              <a:rPr lang="it-IT" b="1" dirty="0" smtClean="0"/>
              <a:t>numero di </a:t>
            </a:r>
            <a:r>
              <a:rPr lang="it-IT" b="1" dirty="0" smtClean="0"/>
              <a:t>interi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err="1" smtClean="0">
                <a:solidFill>
                  <a:srgbClr val="FF0000"/>
                </a:solidFill>
              </a:rPr>
              <a:t>int</a:t>
            </a:r>
            <a:r>
              <a:rPr lang="it-IT" b="1" dirty="0" smtClean="0">
                <a:solidFill>
                  <a:srgbClr val="FF0000"/>
                </a:solidFill>
              </a:rPr>
              <a:t> * </a:t>
            </a:r>
            <a:r>
              <a:rPr lang="it-IT" b="1" dirty="0" err="1" smtClean="0">
                <a:solidFill>
                  <a:srgbClr val="FF0000"/>
                </a:solidFill>
              </a:rPr>
              <a:t>AllBuffInt</a:t>
            </a:r>
            <a:r>
              <a:rPr lang="it-IT" b="1" dirty="0" smtClean="0">
                <a:solidFill>
                  <a:srgbClr val="FF0000"/>
                </a:solidFill>
              </a:rPr>
              <a:t>(</a:t>
            </a:r>
            <a:r>
              <a:rPr lang="it-IT" b="1" dirty="0" err="1" smtClean="0">
                <a:solidFill>
                  <a:srgbClr val="FF0000"/>
                </a:solidFill>
              </a:rPr>
              <a:t>size_t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dim</a:t>
            </a:r>
            <a:r>
              <a:rPr lang="it-IT" b="1" dirty="0" smtClean="0">
                <a:solidFill>
                  <a:srgbClr val="FF0000"/>
                </a:solidFill>
              </a:rPr>
              <a:t>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{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	// definizione della variabile per l’indirizzo iniziale del buffer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</a:t>
            </a:r>
            <a:r>
              <a:rPr lang="it-IT" b="1" dirty="0" err="1" smtClean="0">
                <a:solidFill>
                  <a:srgbClr val="FF0000"/>
                </a:solidFill>
              </a:rPr>
              <a:t>int</a:t>
            </a:r>
            <a:r>
              <a:rPr lang="it-IT" b="1" dirty="0" smtClean="0">
                <a:solidFill>
                  <a:srgbClr val="FF0000"/>
                </a:solidFill>
              </a:rPr>
              <a:t> *</a:t>
            </a:r>
            <a:r>
              <a:rPr lang="it-IT" b="1" dirty="0" err="1" smtClean="0">
                <a:solidFill>
                  <a:srgbClr val="FF0000"/>
                </a:solidFill>
              </a:rPr>
              <a:t>ptr</a:t>
            </a:r>
            <a:r>
              <a:rPr lang="it-IT" b="1" dirty="0" smtClean="0">
                <a:solidFill>
                  <a:srgbClr val="FF0000"/>
                </a:solidFill>
              </a:rPr>
              <a:t>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	// allocazione della memoria per il buffer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</a:t>
            </a:r>
            <a:r>
              <a:rPr lang="it-IT" b="1" dirty="0" err="1" smtClean="0">
                <a:solidFill>
                  <a:srgbClr val="FF0000"/>
                </a:solidFill>
              </a:rPr>
              <a:t>ptr</a:t>
            </a:r>
            <a:r>
              <a:rPr lang="it-IT" b="1" dirty="0" smtClean="0">
                <a:solidFill>
                  <a:srgbClr val="FF0000"/>
                </a:solidFill>
              </a:rPr>
              <a:t> = (</a:t>
            </a:r>
            <a:r>
              <a:rPr lang="it-IT" b="1" dirty="0" err="1" smtClean="0">
                <a:solidFill>
                  <a:srgbClr val="FF0000"/>
                </a:solidFill>
              </a:rPr>
              <a:t>int</a:t>
            </a:r>
            <a:r>
              <a:rPr lang="it-IT" b="1" dirty="0" smtClean="0">
                <a:solidFill>
                  <a:srgbClr val="FF0000"/>
                </a:solidFill>
              </a:rPr>
              <a:t> *) </a:t>
            </a:r>
            <a:r>
              <a:rPr lang="it-IT" b="1" dirty="0" err="1" smtClean="0">
                <a:solidFill>
                  <a:srgbClr val="FF0000"/>
                </a:solidFill>
              </a:rPr>
              <a:t>malloc</a:t>
            </a:r>
            <a:r>
              <a:rPr lang="it-IT" b="1" dirty="0" smtClean="0">
                <a:solidFill>
                  <a:srgbClr val="FF0000"/>
                </a:solidFill>
              </a:rPr>
              <a:t>(</a:t>
            </a:r>
            <a:r>
              <a:rPr lang="it-IT" b="1" dirty="0" err="1" smtClean="0">
                <a:solidFill>
                  <a:srgbClr val="FF0000"/>
                </a:solidFill>
              </a:rPr>
              <a:t>dim</a:t>
            </a:r>
            <a:r>
              <a:rPr lang="it-IT" b="1" dirty="0" smtClean="0">
                <a:solidFill>
                  <a:srgbClr val="FF0000"/>
                </a:solidFill>
              </a:rPr>
              <a:t> * </a:t>
            </a:r>
            <a:r>
              <a:rPr lang="it-IT" b="1" dirty="0" err="1" smtClean="0">
                <a:solidFill>
                  <a:srgbClr val="FF0000"/>
                </a:solidFill>
              </a:rPr>
              <a:t>sizeof</a:t>
            </a:r>
            <a:r>
              <a:rPr lang="it-IT" b="1" dirty="0" smtClean="0">
                <a:solidFill>
                  <a:srgbClr val="FF0000"/>
                </a:solidFill>
              </a:rPr>
              <a:t>(</a:t>
            </a:r>
            <a:r>
              <a:rPr lang="it-IT" b="1" dirty="0" err="1" smtClean="0">
                <a:solidFill>
                  <a:srgbClr val="FF0000"/>
                </a:solidFill>
              </a:rPr>
              <a:t>int</a:t>
            </a:r>
            <a:r>
              <a:rPr lang="it-IT" b="1" dirty="0" smtClean="0">
                <a:solidFill>
                  <a:srgbClr val="FF0000"/>
                </a:solidFill>
              </a:rPr>
              <a:t>));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	// se l’allocazione </a:t>
            </a:r>
            <a:r>
              <a:rPr lang="it-IT" b="1" dirty="0" err="1" smtClean="0"/>
              <a:t>e’</a:t>
            </a:r>
            <a:r>
              <a:rPr lang="it-IT" b="1" dirty="0" smtClean="0"/>
              <a:t> andata a buon fine restituisce l’indirizzo di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	// inizio del buffer; NULL altrimenti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</a:t>
            </a:r>
            <a:r>
              <a:rPr lang="it-IT" b="1" dirty="0" err="1" smtClean="0">
                <a:solidFill>
                  <a:srgbClr val="FF0000"/>
                </a:solidFill>
              </a:rPr>
              <a:t>return</a:t>
            </a:r>
            <a:r>
              <a:rPr lang="it-IT" b="1" dirty="0" smtClean="0">
                <a:solidFill>
                  <a:srgbClr val="FF0000"/>
                </a:solidFill>
              </a:rPr>
              <a:t>(</a:t>
            </a:r>
            <a:r>
              <a:rPr lang="it-IT" b="1" dirty="0" err="1" smtClean="0">
                <a:solidFill>
                  <a:srgbClr val="FF0000"/>
                </a:solidFill>
              </a:rPr>
              <a:t>ptr</a:t>
            </a:r>
            <a:r>
              <a:rPr lang="it-IT" b="1" dirty="0" smtClean="0">
                <a:solidFill>
                  <a:srgbClr val="FF0000"/>
                </a:solidFill>
              </a:rPr>
              <a:t>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};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	continua …</a:t>
            </a:r>
            <a:r>
              <a:rPr lang="it-IT" b="1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Esempio: I/O di vettori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411760" y="6291406"/>
            <a:ext cx="5571508" cy="476250"/>
          </a:xfrm>
        </p:spPr>
        <p:txBody>
          <a:bodyPr/>
          <a:lstStyle/>
          <a:p>
            <a:r>
              <a:rPr lang="it-IT" dirty="0"/>
              <a:t>Programmazione e Laboratorio di Programmazione: Definizione di vettori a </a:t>
            </a:r>
            <a:r>
              <a:rPr lang="it-IT" dirty="0" err="1"/>
              <a:t>run</a:t>
            </a:r>
            <a:r>
              <a:rPr lang="it-IT" dirty="0"/>
              <a:t>-time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310917" y="857232"/>
            <a:ext cx="6724213" cy="56836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	continua …</a:t>
            </a:r>
            <a:endParaRPr lang="it-IT" b="1" dirty="0" smtClean="0"/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// Chiamante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main</a:t>
            </a:r>
            <a:r>
              <a:rPr lang="it-IT" b="1" dirty="0" smtClean="0">
                <a:solidFill>
                  <a:srgbClr val="3333FF"/>
                </a:solidFill>
              </a:rPr>
              <a:t>()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{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  // </a:t>
            </a:r>
            <a:r>
              <a:rPr lang="it-IT" b="1" dirty="0" err="1" smtClean="0"/>
              <a:t>definzione</a:t>
            </a:r>
            <a:r>
              <a:rPr lang="it-IT" b="1" dirty="0" smtClean="0"/>
              <a:t> del </a:t>
            </a:r>
            <a:r>
              <a:rPr lang="it-IT" b="1" dirty="0"/>
              <a:t>"</a:t>
            </a:r>
            <a:r>
              <a:rPr lang="it-IT" b="1" dirty="0" smtClean="0"/>
              <a:t>nome</a:t>
            </a:r>
            <a:r>
              <a:rPr lang="it-IT" b="1" dirty="0"/>
              <a:t>"</a:t>
            </a:r>
            <a:r>
              <a:rPr lang="it-IT" b="1" dirty="0" smtClean="0"/>
              <a:t> del vettore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 prova;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// definizione e inizializzazione della dimensione del vettore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size_t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dim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nDimensione</a:t>
            </a:r>
            <a:r>
              <a:rPr lang="it-IT" b="1" dirty="0" smtClean="0">
                <a:solidFill>
                  <a:srgbClr val="3333FF"/>
                </a:solidFill>
              </a:rPr>
              <a:t> del vettore? ");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scanf</a:t>
            </a:r>
            <a:r>
              <a:rPr lang="it-IT" b="1" dirty="0" smtClean="0">
                <a:solidFill>
                  <a:srgbClr val="3333FF"/>
                </a:solidFill>
              </a:rPr>
              <a:t>("%u", &amp;</a:t>
            </a:r>
            <a:r>
              <a:rPr lang="it-IT" b="1" dirty="0" err="1" smtClean="0">
                <a:solidFill>
                  <a:srgbClr val="3333FF"/>
                </a:solidFill>
              </a:rPr>
              <a:t>dim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// allocazione della memoria necessaria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  </a:t>
            </a:r>
            <a:r>
              <a:rPr lang="it-IT" b="1" dirty="0" err="1" smtClean="0">
                <a:solidFill>
                  <a:srgbClr val="FF0000"/>
                </a:solidFill>
              </a:rPr>
              <a:t>if</a:t>
            </a:r>
            <a:r>
              <a:rPr lang="it-IT" b="1" dirty="0" smtClean="0">
                <a:solidFill>
                  <a:srgbClr val="FF0000"/>
                </a:solidFill>
              </a:rPr>
              <a:t> ((prova = </a:t>
            </a:r>
            <a:r>
              <a:rPr lang="it-IT" b="1" dirty="0" err="1" smtClean="0">
                <a:solidFill>
                  <a:srgbClr val="FF0000"/>
                </a:solidFill>
              </a:rPr>
              <a:t>AllBuffInt</a:t>
            </a:r>
            <a:r>
              <a:rPr lang="it-IT" b="1" dirty="0" smtClean="0">
                <a:solidFill>
                  <a:srgbClr val="FF0000"/>
                </a:solidFill>
              </a:rPr>
              <a:t>(</a:t>
            </a:r>
            <a:r>
              <a:rPr lang="it-IT" b="1" dirty="0" err="1" smtClean="0">
                <a:solidFill>
                  <a:srgbClr val="FF0000"/>
                </a:solidFill>
              </a:rPr>
              <a:t>dim</a:t>
            </a:r>
            <a:r>
              <a:rPr lang="it-IT" b="1" dirty="0" smtClean="0">
                <a:solidFill>
                  <a:srgbClr val="FF0000"/>
                </a:solidFill>
              </a:rPr>
              <a:t>)) == NULL)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 {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	 // se l'allocazione fallisce, termina</a:t>
            </a:r>
            <a:endParaRPr lang="it-IT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 </a:t>
            </a:r>
            <a:r>
              <a:rPr lang="it-IT" b="1" dirty="0" err="1" smtClean="0">
                <a:solidFill>
                  <a:srgbClr val="FF0000"/>
                </a:solidFill>
              </a:rPr>
              <a:t>printf</a:t>
            </a:r>
            <a:r>
              <a:rPr lang="it-IT" b="1" dirty="0" smtClean="0">
                <a:solidFill>
                  <a:srgbClr val="FF0000"/>
                </a:solidFill>
              </a:rPr>
              <a:t>("\</a:t>
            </a:r>
            <a:r>
              <a:rPr lang="it-IT" b="1" dirty="0" err="1" smtClean="0">
                <a:solidFill>
                  <a:srgbClr val="FF0000"/>
                </a:solidFill>
              </a:rPr>
              <a:t>nEsito</a:t>
            </a:r>
            <a:r>
              <a:rPr lang="it-IT" b="1" dirty="0" smtClean="0">
                <a:solidFill>
                  <a:srgbClr val="FF0000"/>
                </a:solidFill>
              </a:rPr>
              <a:t> dell'allocazione negativo");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 </a:t>
            </a:r>
            <a:r>
              <a:rPr lang="it-IT" b="1" dirty="0" err="1" smtClean="0">
                <a:solidFill>
                  <a:srgbClr val="FF0000"/>
                </a:solidFill>
              </a:rPr>
              <a:t>return</a:t>
            </a:r>
            <a:r>
              <a:rPr lang="it-IT" b="1" dirty="0" smtClean="0">
                <a:solidFill>
                  <a:srgbClr val="FF0000"/>
                </a:solidFill>
              </a:rPr>
              <a:t>(0);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 };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  // altrimenti, acquisisce e restituisce il contenuto del vettore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nEsito</a:t>
            </a:r>
            <a:r>
              <a:rPr lang="it-IT" b="1" dirty="0" smtClean="0">
                <a:solidFill>
                  <a:srgbClr val="3333FF"/>
                </a:solidFill>
              </a:rPr>
              <a:t> dell'allocazione positivo");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nAcquisizione</a:t>
            </a:r>
            <a:r>
              <a:rPr lang="it-IT" b="1" dirty="0" smtClean="0">
                <a:solidFill>
                  <a:srgbClr val="3333FF"/>
                </a:solidFill>
              </a:rPr>
              <a:t> del contenuto del vettore\n");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AcqVettInt</a:t>
            </a:r>
            <a:r>
              <a:rPr lang="it-IT" b="1" dirty="0" smtClean="0">
                <a:solidFill>
                  <a:srgbClr val="3333FF"/>
                </a:solidFill>
              </a:rPr>
              <a:t>(prova, </a:t>
            </a:r>
            <a:r>
              <a:rPr lang="it-IT" b="1" dirty="0" err="1" smtClean="0">
                <a:solidFill>
                  <a:srgbClr val="3333FF"/>
                </a:solidFill>
              </a:rPr>
              <a:t>dim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nRestituzione</a:t>
            </a:r>
            <a:r>
              <a:rPr lang="it-IT" b="1" dirty="0" smtClean="0">
                <a:solidFill>
                  <a:srgbClr val="3333FF"/>
                </a:solidFill>
              </a:rPr>
              <a:t> del contenuto del vettore");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ResVettInt</a:t>
            </a:r>
            <a:r>
              <a:rPr lang="it-IT" b="1" dirty="0" smtClean="0">
                <a:solidFill>
                  <a:srgbClr val="3333FF"/>
                </a:solidFill>
              </a:rPr>
              <a:t>(prova, </a:t>
            </a:r>
            <a:r>
              <a:rPr lang="it-IT" b="1" dirty="0" err="1" smtClean="0">
                <a:solidFill>
                  <a:srgbClr val="3333FF"/>
                </a:solidFill>
              </a:rPr>
              <a:t>dim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	continua …</a:t>
            </a:r>
            <a:r>
              <a:rPr lang="it-IT" b="1" dirty="0" smtClean="0"/>
              <a:t>    </a:t>
            </a:r>
            <a:endParaRPr lang="it-IT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Esempio: I/O di vettori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411760" y="6282690"/>
            <a:ext cx="5571508" cy="476250"/>
          </a:xfrm>
        </p:spPr>
        <p:txBody>
          <a:bodyPr/>
          <a:lstStyle/>
          <a:p>
            <a:r>
              <a:rPr lang="it-IT" dirty="0"/>
              <a:t>Programmazione e Laboratorio di Programmazione: Definizione di vettori a </a:t>
            </a:r>
            <a:r>
              <a:rPr lang="it-IT" dirty="0" err="1"/>
              <a:t>run</a:t>
            </a:r>
            <a:r>
              <a:rPr lang="it-IT" dirty="0"/>
              <a:t>-time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71538" y="785794"/>
            <a:ext cx="6191503" cy="127214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  <a:tabLst>
                <a:tab pos="263525" algn="l"/>
                <a:tab pos="536575" algn="l"/>
              </a:tabLst>
            </a:pPr>
            <a:r>
              <a:rPr lang="it-IT" b="1" smtClean="0">
                <a:solidFill>
                  <a:srgbClr val="FF0000"/>
                </a:solidFill>
              </a:rPr>
              <a:t>		continua …</a:t>
            </a:r>
            <a:endParaRPr lang="it-IT" b="1" smtClean="0"/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smtClean="0"/>
              <a:t>	// rilascia la memoria allocata per il vettore e termina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smtClean="0">
                <a:solidFill>
                  <a:srgbClr val="3333FF"/>
                </a:solidFill>
              </a:rPr>
              <a:t>  	</a:t>
            </a:r>
            <a:r>
              <a:rPr lang="it-IT" b="1" smtClean="0">
                <a:solidFill>
                  <a:srgbClr val="FF0000"/>
                </a:solidFill>
              </a:rPr>
              <a:t>free(prova);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smtClean="0">
                <a:solidFill>
                  <a:srgbClr val="3333FF"/>
                </a:solidFill>
              </a:rPr>
              <a:t>  	return(1);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smtClean="0">
                <a:solidFill>
                  <a:srgbClr val="3333FF"/>
                </a:solidFill>
              </a:rPr>
              <a:t>  	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Esempio: concatenazione di vettori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411760" y="6294120"/>
            <a:ext cx="5571508" cy="476250"/>
          </a:xfrm>
        </p:spPr>
        <p:txBody>
          <a:bodyPr/>
          <a:lstStyle/>
          <a:p>
            <a:r>
              <a:rPr lang="it-IT" dirty="0"/>
              <a:t>Programmazione e Laboratorio di Programmazione: Definizione di vettori a </a:t>
            </a:r>
            <a:r>
              <a:rPr lang="it-IT" dirty="0" err="1"/>
              <a:t>run</a:t>
            </a:r>
            <a:r>
              <a:rPr lang="it-IT" dirty="0"/>
              <a:t>-time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71538" y="798994"/>
            <a:ext cx="7582268" cy="41703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// sorgente: </a:t>
            </a:r>
            <a:r>
              <a:rPr lang="it-IT" b="1" dirty="0" err="1" smtClean="0"/>
              <a:t>VettConc.c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// Programma che acquisisce due vettori di interi (sorgenti), la cui 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// dimensione </a:t>
            </a:r>
            <a:r>
              <a:rPr lang="it-IT" b="1" dirty="0" err="1" smtClean="0"/>
              <a:t>e’</a:t>
            </a:r>
            <a:r>
              <a:rPr lang="it-IT" b="1" dirty="0" smtClean="0"/>
              <a:t> nota a </a:t>
            </a:r>
            <a:r>
              <a:rPr lang="it-IT" b="1" dirty="0" err="1" smtClean="0"/>
              <a:t>run</a:t>
            </a:r>
            <a:r>
              <a:rPr lang="it-IT" b="1" dirty="0" smtClean="0"/>
              <a:t>-time, per concatenarli in un terzo vettore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// (destinazione)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// inclusione del file di intestazione della libreria standard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// che contiene definizioni di macro, costanti e dichiarazioni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// di funzioni e tipi funzionali alle varie operazioni di I/O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</a:rPr>
              <a:t>stdio.h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 smtClean="0"/>
              <a:t>// inclusione del file di intestazione della libreria standard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// che contiene definizioni di macro, costanti e dichiarazioni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 smtClean="0"/>
              <a:t>// di funzioni </a:t>
            </a:r>
            <a:r>
              <a:rPr lang="it-IT" b="1" dirty="0" smtClean="0"/>
              <a:t>e tipi di </a:t>
            </a:r>
            <a:r>
              <a:rPr lang="it-IT" b="1" dirty="0" smtClean="0"/>
              <a:t>interesse generale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</a:rPr>
              <a:t>stdlib.h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b="1" dirty="0"/>
              <a:t>// inclusione del file di intestazione della libreria standard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/>
              <a:t>// che contiene definizioni di macro, costanti e dichiarazioni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b="1" dirty="0"/>
              <a:t>// di funzioni </a:t>
            </a:r>
            <a:r>
              <a:rPr lang="it-IT" b="1" dirty="0" smtClean="0"/>
              <a:t>e tipi per la gestione delle stringhe</a:t>
            </a:r>
            <a:endParaRPr lang="it-IT" b="1" dirty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b="1" dirty="0">
                <a:solidFill>
                  <a:srgbClr val="3333FF"/>
                </a:solidFill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</a:rPr>
              <a:t>string.h</a:t>
            </a:r>
            <a:r>
              <a:rPr lang="it-IT" b="1" dirty="0">
                <a:solidFill>
                  <a:srgbClr val="3333FF"/>
                </a:solidFill>
              </a:rPr>
              <a:t>&gt;</a:t>
            </a:r>
            <a:endParaRPr lang="it-IT" b="1" dirty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endParaRPr lang="it-IT" b="1" dirty="0" smtClean="0"/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3525" algn="l"/>
                <a:tab pos="5365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		Continua …</a:t>
            </a:r>
            <a:r>
              <a:rPr lang="it-IT" b="1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11731</TotalTime>
  <Words>589</Words>
  <Application>Microsoft Office PowerPoint</Application>
  <PresentationFormat>Presentazione su schermo (4:3)</PresentationFormat>
  <Paragraphs>273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2" baseType="lpstr">
      <vt:lpstr>Arial</vt:lpstr>
      <vt:lpstr>Calibri</vt:lpstr>
      <vt:lpstr>Gill Sans MT</vt:lpstr>
      <vt:lpstr>Tahoma</vt:lpstr>
      <vt:lpstr>Wingdings</vt:lpstr>
      <vt:lpstr>Wingdings 2</vt:lpstr>
      <vt:lpstr>Solstizio</vt:lpstr>
      <vt:lpstr>Programmazione e Laboratorio di Programmazione</vt:lpstr>
      <vt:lpstr>Definizione statica di vettori</vt:lpstr>
      <vt:lpstr>Definizione statica di vettori</vt:lpstr>
      <vt:lpstr>Definizione di vettori a run-time</vt:lpstr>
      <vt:lpstr>Esempio: I/O di vettori</vt:lpstr>
      <vt:lpstr>Esempio: I/O di vettori</vt:lpstr>
      <vt:lpstr>Esempio: I/O di vettori</vt:lpstr>
      <vt:lpstr>Esempio: I/O di vettori</vt:lpstr>
      <vt:lpstr>Esempio: concatenazione di vettori</vt:lpstr>
      <vt:lpstr>Esempio: concatenazione di vettori</vt:lpstr>
      <vt:lpstr>Esempio: concatenazione di vettori</vt:lpstr>
      <vt:lpstr>Esempio: concatenazione di vettori</vt:lpstr>
      <vt:lpstr>Esempio: concatenazione di vettori</vt:lpstr>
      <vt:lpstr>Esempio: concatenazione di vettori</vt:lpstr>
      <vt:lpstr>Esempio: concatenazione di vettori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1157</cp:revision>
  <cp:lastPrinted>2016-11-30T13:17:00Z</cp:lastPrinted>
  <dcterms:created xsi:type="dcterms:W3CDTF">2007-12-10T14:15:35Z</dcterms:created>
  <dcterms:modified xsi:type="dcterms:W3CDTF">2016-12-02T10:04:18Z</dcterms:modified>
</cp:coreProperties>
</file>