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7"/>
  </p:notesMasterIdLst>
  <p:handoutMasterIdLst>
    <p:handoutMasterId r:id="rId18"/>
  </p:handoutMasterIdLst>
  <p:sldIdLst>
    <p:sldId id="256" r:id="rId2"/>
    <p:sldId id="356" r:id="rId3"/>
    <p:sldId id="368" r:id="rId4"/>
    <p:sldId id="369" r:id="rId5"/>
    <p:sldId id="367" r:id="rId6"/>
    <p:sldId id="370" r:id="rId7"/>
    <p:sldId id="371" r:id="rId8"/>
    <p:sldId id="372" r:id="rId9"/>
    <p:sldId id="375" r:id="rId10"/>
    <p:sldId id="376" r:id="rId11"/>
    <p:sldId id="377" r:id="rId12"/>
    <p:sldId id="378" r:id="rId13"/>
    <p:sldId id="379" r:id="rId14"/>
    <p:sldId id="380" r:id="rId15"/>
    <p:sldId id="381" r:id="rId16"/>
  </p:sldIdLst>
  <p:sldSz cx="9144000" cy="6858000" type="screen4x3"/>
  <p:notesSz cx="7099300" cy="102346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</p:showPr>
  <p:clrMru>
    <a:srgbClr val="3333FF"/>
    <a:srgbClr val="808000"/>
    <a:srgbClr val="66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6" autoAdjust="0"/>
    <p:restoredTop sz="97017" autoAdjust="0"/>
  </p:normalViewPr>
  <p:slideViewPr>
    <p:cSldViewPr>
      <p:cViewPr varScale="1">
        <p:scale>
          <a:sx n="76" d="100"/>
          <a:sy n="76" d="100"/>
        </p:scale>
        <p:origin x="-9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2F4EC1E-916A-4316-B468-183B1E669024}" type="datetimeFigureOut">
              <a:rPr lang="it-IT"/>
              <a:pPr>
                <a:defRPr/>
              </a:pPr>
              <a:t>17/12/2016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5ACF68A-1BC8-443C-B779-AD042AB31523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2A58209-0CD4-48F9-A69B-09672A4EF3C2}" type="datetimeFigureOut">
              <a:rPr lang="it-IT"/>
              <a:pPr>
                <a:defRPr/>
              </a:pPr>
              <a:t>17/12/2016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pPr lv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8DCECC7-0AE1-438E-B80F-22B4ADA593F5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vale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6" name="Segnaposto piè di pagina 19"/>
          <p:cNvSpPr>
            <a:spLocks noGrp="1"/>
          </p:cNvSpPr>
          <p:nvPr>
            <p:ph type="ftr" sz="quarter" idx="10"/>
          </p:nvPr>
        </p:nvSpPr>
        <p:spPr>
          <a:xfrm>
            <a:off x="3214688" y="6305550"/>
            <a:ext cx="4714875" cy="476250"/>
          </a:xfrm>
        </p:spPr>
        <p:txBody>
          <a:bodyPr/>
          <a:lstStyle>
            <a:lvl1pPr algn="r">
              <a:defRPr smtClean="0"/>
            </a:lvl1pPr>
            <a:extLst/>
          </a:lstStyle>
          <a:p>
            <a:pPr>
              <a:defRPr/>
            </a:pPr>
            <a:r>
              <a:rPr lang="it-IT"/>
              <a:t>Programmazione di Calcolatori: Ingresso/Uscita</a:t>
            </a:r>
            <a:endParaRPr lang="it-IT" dirty="0"/>
          </a:p>
        </p:txBody>
      </p:sp>
      <p:sp>
        <p:nvSpPr>
          <p:cNvPr id="7" name="Segnaposto numero diapositiva 9"/>
          <p:cNvSpPr>
            <a:spLocks noGrp="1"/>
          </p:cNvSpPr>
          <p:nvPr>
            <p:ph type="sldNum" sz="quarter" idx="11"/>
          </p:nvPr>
        </p:nvSpPr>
        <p:spPr>
          <a:xfrm>
            <a:off x="8035925" y="6300788"/>
            <a:ext cx="998538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4ABE2-F78C-4A8D-84B2-B00B3669EAF2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3143250" y="6305550"/>
            <a:ext cx="4840288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Programmazione di Calcolatori: Ingresso/Uscita</a:t>
            </a:r>
            <a:endParaRPr lang="it-IT" dirty="0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D7BC1-B0B7-4331-8BB9-DBDBC1D57CA0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4" name="Segnaposto piè di pagina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Programmazione di Calcolatori: Ingresso/Uscita</a:t>
            </a:r>
            <a:endParaRPr lang="it-IT" dirty="0"/>
          </a:p>
        </p:txBody>
      </p:sp>
      <p:sp>
        <p:nvSpPr>
          <p:cNvPr id="5" name="Segnaposto numero diapositiva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E1C10-2B2A-4B55-AF50-3D789A514915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9000" y="6305550"/>
            <a:ext cx="4554538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Programmazione di Calcolatori: Ingresso/Uscita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E8ECA-05A8-4A24-9BB3-446758F643BD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e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38" y="-106363"/>
            <a:ext cx="7497762" cy="1200151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 bwMode="auto">
          <a:xfrm>
            <a:off x="1214438" y="1000125"/>
            <a:ext cx="7497762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5" y="6305550"/>
            <a:ext cx="4125913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aseline="0" smtClean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it-IT"/>
              <a:t>Programmazione di Calcolatori: Ingresso/Uscita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38" y="6305550"/>
            <a:ext cx="998537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aseline="0" smtClean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4802A37-00E9-4E67-A4B0-1BB8AE435427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61925"/>
            <a:ext cx="1000125" cy="214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800" b="1" dirty="0">
                <a:latin typeface="+mn-lt"/>
                <a:cs typeface="+mn-cs"/>
              </a:rPr>
              <a:t>C. </a:t>
            </a:r>
            <a:r>
              <a:rPr lang="it-IT" sz="800" b="1" dirty="0" err="1">
                <a:latin typeface="+mn-lt"/>
                <a:cs typeface="+mn-cs"/>
              </a:rPr>
              <a:t>Gaibisso</a:t>
            </a:r>
            <a:endParaRPr lang="it-IT" sz="800" b="1" dirty="0">
              <a:latin typeface="+mn-lt"/>
              <a:cs typeface="+mn-cs"/>
            </a:endParaRP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15375" y="6572250"/>
            <a:ext cx="228600" cy="150813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0000">
            <a:off x="8178800" y="6572250"/>
            <a:ext cx="228600" cy="150813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88" r:id="rId3"/>
    <p:sldLayoutId id="2147483791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lang="en-US" sz="3600" b="1" kern="1200" dirty="0">
          <a:solidFill>
            <a:srgbClr val="545E70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545E70"/>
          </a:solidFill>
          <a:latin typeface="Gill Sans MT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545E70"/>
          </a:solidFill>
          <a:latin typeface="Gill Sans MT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545E70"/>
          </a:solidFill>
          <a:latin typeface="Gill Sans MT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545E70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545E70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545E70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545E70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545E70"/>
          </a:solidFill>
          <a:latin typeface="Gill Sans MT"/>
        </a:defRPr>
      </a:lvl9pPr>
      <a:extLst/>
    </p:titleStyle>
    <p:bodyStyle>
      <a:lvl1pPr marL="266700" indent="-266700" algn="l" rtl="0" fontAlgn="base">
        <a:spcBef>
          <a:spcPts val="600"/>
        </a:spcBef>
        <a:spcAft>
          <a:spcPct val="0"/>
        </a:spcAft>
        <a:buClr>
          <a:srgbClr val="002060"/>
        </a:buClr>
        <a:buSzPct val="100000"/>
        <a:buFont typeface="Arial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fontAlgn="base">
        <a:spcBef>
          <a:spcPts val="550"/>
        </a:spcBef>
        <a:spcAft>
          <a:spcPct val="0"/>
        </a:spcAft>
        <a:buClr>
          <a:srgbClr val="002060"/>
        </a:buClr>
        <a:buFont typeface="Wingdings" pitchFamily="2" charset="2"/>
        <a:buChar char="§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fontAlgn="base">
        <a:spcBef>
          <a:spcPts val="600"/>
        </a:spcBef>
        <a:spcAft>
          <a:spcPct val="0"/>
        </a:spcAft>
        <a:buClr>
          <a:srgbClr val="002060"/>
        </a:buClr>
        <a:buFont typeface="Wingdings" pitchFamily="2" charset="2"/>
        <a:buChar char="v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B32C16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F5CD2D"/>
        </a:buClr>
        <a:buFont typeface="Wingdings 2" pitchFamily="18" charset="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75" y="139700"/>
            <a:ext cx="7407275" cy="12017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chemeClr val="tx2">
                    <a:satMod val="130000"/>
                  </a:schemeClr>
                </a:solidFill>
              </a:rPr>
              <a:t>Programmazione e Laboratorio di Programmazione</a:t>
            </a:r>
            <a:endParaRPr lang="it-IT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123" name="Sottotitolo 2"/>
          <p:cNvSpPr>
            <a:spLocks noGrp="1"/>
          </p:cNvSpPr>
          <p:nvPr>
            <p:ph type="subTitle" idx="1"/>
          </p:nvPr>
        </p:nvSpPr>
        <p:spPr>
          <a:xfrm>
            <a:off x="1431925" y="2251075"/>
            <a:ext cx="7407275" cy="2662238"/>
          </a:xfrm>
        </p:spPr>
        <p:txBody>
          <a:bodyPr/>
          <a:lstStyle/>
          <a:p>
            <a:r>
              <a:rPr lang="it-IT" dirty="0" smtClean="0"/>
              <a:t>Gestione dei </a:t>
            </a:r>
            <a:r>
              <a:rPr lang="it-IT" dirty="0" err="1" smtClean="0"/>
              <a:t>files</a:t>
            </a:r>
            <a:r>
              <a:rPr lang="it-IT" dirty="0" smtClean="0"/>
              <a:t> in linguaggio “C”</a:t>
            </a:r>
          </a:p>
          <a:p>
            <a:endParaRPr lang="it-IT" dirty="0" smtClean="0"/>
          </a:p>
          <a:p>
            <a:r>
              <a:rPr lang="it-IT" smtClean="0"/>
              <a:t>Fondamenti</a:t>
            </a:r>
            <a:endParaRPr lang="it-IT" dirty="0" smtClean="0"/>
          </a:p>
        </p:txBody>
      </p:sp>
      <p:sp>
        <p:nvSpPr>
          <p:cNvPr id="5124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/>
              <a:t>Programmazione e Laboratorio di Programmazione: Gestione dei files in linguaggio “C”</a:t>
            </a:r>
          </a:p>
        </p:txBody>
      </p:sp>
      <p:sp>
        <p:nvSpPr>
          <p:cNvPr id="5125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2D0FB2-C0AE-420A-B703-42BA5C52B317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Apertura di un file (3)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9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A19FC6-DAAB-458B-AF8A-8F19E56E56A2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it-IT"/>
          </a:p>
        </p:txBody>
      </p:sp>
      <p:sp>
        <p:nvSpPr>
          <p:cNvPr id="14340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/>
              <a:t>Programmazione e Laboratorio di Programmazione: Gestione dei files in linguaggio “C”</a:t>
            </a:r>
          </a:p>
        </p:txBody>
      </p:sp>
      <p:sp>
        <p:nvSpPr>
          <p:cNvPr id="14341" name="Rectangle 3"/>
          <p:cNvSpPr txBox="1">
            <a:spLocks noChangeArrowheads="1"/>
          </p:cNvSpPr>
          <p:nvPr/>
        </p:nvSpPr>
        <p:spPr bwMode="auto">
          <a:xfrm>
            <a:off x="1116013" y="1412875"/>
            <a:ext cx="7632700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>
                <a:solidFill>
                  <a:srgbClr val="FF0000"/>
                </a:solidFill>
                <a:latin typeface="Gill Sans MT"/>
              </a:rPr>
              <a:t>Esempi: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endParaRPr lang="it-IT" sz="2400" b="1">
              <a:latin typeface="Gill Sans MT"/>
            </a:endParaRPr>
          </a:p>
          <a:p>
            <a:pPr marL="541338" lvl="1" indent="-274638">
              <a:spcBef>
                <a:spcPts val="550"/>
              </a:spcBef>
              <a:buFont typeface="Wingdings" pitchFamily="2" charset="2"/>
              <a:buChar char="§"/>
            </a:pPr>
            <a:r>
              <a:rPr lang="it-IT" sz="2400" b="1">
                <a:latin typeface="Gill Sans MT"/>
              </a:rPr>
              <a:t>FILE *InFile;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r>
              <a:rPr lang="it-IT" sz="2400" b="1">
                <a:latin typeface="Gill Sans MT"/>
              </a:rPr>
              <a:t>	     …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r>
              <a:rPr lang="it-IT" sz="2400" b="1">
                <a:latin typeface="Gill Sans MT"/>
              </a:rPr>
              <a:t>	    </a:t>
            </a:r>
            <a:r>
              <a:rPr lang="it-IT" sz="2400" b="1">
                <a:solidFill>
                  <a:srgbClr val="3333FF"/>
                </a:solidFill>
                <a:latin typeface="Gill Sans MT"/>
              </a:rPr>
              <a:t> InFile = fopen (“c:\casa\dati.txt”, “rb”);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endParaRPr lang="it-IT" sz="2400" b="1">
              <a:latin typeface="Gill Sans MT"/>
            </a:endParaRPr>
          </a:p>
          <a:p>
            <a:pPr marL="541338" lvl="1" indent="-274638">
              <a:spcBef>
                <a:spcPts val="550"/>
              </a:spcBef>
              <a:buFont typeface="Wingdings" pitchFamily="2" charset="2"/>
              <a:buChar char="§"/>
            </a:pPr>
            <a:r>
              <a:rPr lang="it-IT" sz="2400" b="1">
                <a:latin typeface="Gill Sans MT"/>
              </a:rPr>
              <a:t>FILE *OutFile;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r>
              <a:rPr lang="it-IT" sz="2400" b="1">
                <a:latin typeface="Gill Sans MT"/>
              </a:rPr>
              <a:t>	     …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r>
              <a:rPr lang="it-IT" sz="2400" b="1">
                <a:solidFill>
                  <a:srgbClr val="3333FF"/>
                </a:solidFill>
                <a:latin typeface="Gill Sans MT"/>
              </a:rPr>
              <a:t>	     OutFile = fopen (“c:\lavori\elenco.txt”, “w”);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endParaRPr lang="it-IT" sz="2400">
              <a:solidFill>
                <a:srgbClr val="002060"/>
              </a:solidFill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Lettura e scrittura su </a:t>
            </a:r>
            <a:r>
              <a:rPr lang="it-IT" err="1" smtClean="0">
                <a:solidFill>
                  <a:schemeClr val="tx2">
                    <a:satMod val="130000"/>
                  </a:schemeClr>
                </a:solidFill>
              </a:rPr>
              <a:t>files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5363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F93086-B096-48AC-B97A-08016CE78D7B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it-IT"/>
          </a:p>
        </p:txBody>
      </p:sp>
      <p:sp>
        <p:nvSpPr>
          <p:cNvPr id="15364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/>
              <a:t>Programmazione e Laboratorio di Programmazione: Gestione dei files in linguaggio “C”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95400" y="1484313"/>
            <a:ext cx="7848600" cy="4248150"/>
          </a:xfrm>
          <a:prstGeom prst="rect">
            <a:avLst/>
          </a:prstGeom>
        </p:spPr>
        <p:txBody>
          <a:bodyPr>
            <a:spAutoFit/>
          </a:bodyPr>
          <a:lstStyle>
            <a:lvl1pPr marL="265113" indent="-265113" algn="l" rtl="0" eaLnBrk="1" latinLnBrk="0" hangingPunct="1">
              <a:lnSpc>
                <a:spcPct val="100000"/>
              </a:lnSpc>
              <a:spcBef>
                <a:spcPts val="1200"/>
              </a:spcBef>
              <a:buClrTx/>
              <a:buSzPct val="100000"/>
              <a:buFont typeface="Arial" pitchFamily="34" charset="0"/>
              <a:buChar char="•"/>
              <a:defRPr kumimoji="0" sz="2800" b="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541338" indent="-274638" algn="l" rtl="0" eaLnBrk="1" latinLnBrk="0" hangingPunct="1">
              <a:lnSpc>
                <a:spcPct val="100000"/>
              </a:lnSpc>
              <a:spcBef>
                <a:spcPts val="550"/>
              </a:spcBef>
              <a:buClrTx/>
              <a:buFont typeface="Wingdings" pitchFamily="2" charset="2"/>
              <a:buChar char="§"/>
              <a:tabLst/>
              <a:defRPr kumimoji="0" sz="2400" b="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2pPr>
            <a:lvl3pPr marL="896938" indent="-355600" algn="l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itchFamily="2" charset="2"/>
              <a:buChar char="v"/>
              <a:defRPr kumimoji="0" sz="1800" b="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Tx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Tx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b="1" dirty="0">
                <a:solidFill>
                  <a:schemeClr val="tx1"/>
                </a:solidFill>
              </a:rPr>
              <a:t>Dopo avere aperto un file testuale è possibile leggerlo usando l’istruzione </a:t>
            </a:r>
            <a:r>
              <a:rPr lang="it-IT" sz="2400" b="1" dirty="0" err="1">
                <a:solidFill>
                  <a:srgbClr val="FF0000"/>
                </a:solidFill>
              </a:rPr>
              <a:t>fscanf</a:t>
            </a:r>
            <a:r>
              <a:rPr lang="it-IT" sz="2400" b="1" dirty="0">
                <a:solidFill>
                  <a:srgbClr val="FF0000"/>
                </a:solidFill>
              </a:rPr>
              <a:t> </a:t>
            </a:r>
            <a:r>
              <a:rPr lang="it-IT" sz="2400" b="1" dirty="0">
                <a:solidFill>
                  <a:schemeClr val="tx1"/>
                </a:solidFill>
              </a:rPr>
              <a:t>o scriverci dentro usando l’istruzione </a:t>
            </a:r>
            <a:r>
              <a:rPr lang="it-IT" sz="2400" b="1" dirty="0" err="1">
                <a:solidFill>
                  <a:srgbClr val="FF0000"/>
                </a:solidFill>
              </a:rPr>
              <a:t>fprintf</a:t>
            </a:r>
            <a:r>
              <a:rPr lang="it-IT" sz="2400" b="1" dirty="0">
                <a:solidFill>
                  <a:srgbClr val="FF0000"/>
                </a:solidFill>
              </a:rPr>
              <a:t> </a:t>
            </a:r>
            <a:r>
              <a:rPr lang="it-IT" sz="2400" b="1" dirty="0">
                <a:solidFill>
                  <a:schemeClr val="tx1"/>
                </a:solidFill>
              </a:rPr>
              <a:t>; il comportamento delle due funzioni è del tutto analogo a quello delle funzioni </a:t>
            </a:r>
            <a:r>
              <a:rPr lang="it-IT" sz="2400" b="1" dirty="0" err="1">
                <a:solidFill>
                  <a:srgbClr val="FF0000"/>
                </a:solidFill>
              </a:rPr>
              <a:t>scanf</a:t>
            </a:r>
            <a:r>
              <a:rPr lang="it-IT" sz="2400" b="1" dirty="0">
                <a:solidFill>
                  <a:srgbClr val="FF0000"/>
                </a:solidFill>
              </a:rPr>
              <a:t> </a:t>
            </a:r>
            <a:r>
              <a:rPr lang="it-IT" sz="2400" b="1" dirty="0">
                <a:solidFill>
                  <a:schemeClr val="tx1"/>
                </a:solidFill>
              </a:rPr>
              <a:t>e </a:t>
            </a:r>
            <a:r>
              <a:rPr lang="it-IT" sz="2400" b="1" dirty="0" err="1">
                <a:solidFill>
                  <a:srgbClr val="FF0000"/>
                </a:solidFill>
              </a:rPr>
              <a:t>printf</a:t>
            </a:r>
            <a:r>
              <a:rPr lang="it-IT" sz="2400" b="1" dirty="0">
                <a:solidFill>
                  <a:srgbClr val="FF0000"/>
                </a:solidFill>
              </a:rPr>
              <a:t> </a:t>
            </a:r>
            <a:r>
              <a:rPr lang="it-IT" sz="2400" b="1" dirty="0">
                <a:solidFill>
                  <a:schemeClr val="tx1"/>
                </a:solidFill>
              </a:rPr>
              <a:t>con l’aggiunta del parametro </a:t>
            </a:r>
            <a:r>
              <a:rPr lang="it-IT" sz="2400" b="1" dirty="0" err="1">
                <a:solidFill>
                  <a:schemeClr val="tx1"/>
                </a:solidFill>
              </a:rPr>
              <a:t>FileID</a:t>
            </a:r>
            <a:r>
              <a:rPr lang="it-IT" sz="2400" b="1" dirty="0">
                <a:solidFill>
                  <a:schemeClr val="tx1"/>
                </a:solidFill>
              </a:rPr>
              <a:t> (prima della stringa di specifica del formato).</a:t>
            </a:r>
          </a:p>
          <a:p>
            <a:pPr fontAlgn="auto">
              <a:spcAft>
                <a:spcPts val="0"/>
              </a:spcAft>
              <a:defRPr/>
            </a:pPr>
            <a:endParaRPr lang="it-IT" sz="2400" dirty="0" smtClean="0"/>
          </a:p>
          <a:p>
            <a:pPr fontAlgn="auto">
              <a:spcAft>
                <a:spcPts val="0"/>
              </a:spcAft>
              <a:defRPr/>
            </a:pPr>
            <a:r>
              <a:rPr lang="it-IT" sz="2400" b="1" dirty="0" smtClean="0">
                <a:solidFill>
                  <a:schemeClr val="tx1"/>
                </a:solidFill>
              </a:rPr>
              <a:t>Esempi: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it-IT" b="1" dirty="0" err="1">
                <a:solidFill>
                  <a:srgbClr val="3333FF"/>
                </a:solidFill>
              </a:rPr>
              <a:t>fscanf</a:t>
            </a:r>
            <a:r>
              <a:rPr lang="it-IT" b="1" dirty="0">
                <a:solidFill>
                  <a:srgbClr val="3333FF"/>
                </a:solidFill>
              </a:rPr>
              <a:t> (</a:t>
            </a:r>
            <a:r>
              <a:rPr lang="it-IT" b="1" dirty="0" err="1">
                <a:solidFill>
                  <a:srgbClr val="3333FF"/>
                </a:solidFill>
              </a:rPr>
              <a:t>InFile</a:t>
            </a:r>
            <a:r>
              <a:rPr lang="it-IT" b="1" dirty="0">
                <a:solidFill>
                  <a:srgbClr val="3333FF"/>
                </a:solidFill>
              </a:rPr>
              <a:t>, “d”, &amp;dato);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it-IT" b="1" dirty="0" err="1" smtClean="0">
                <a:solidFill>
                  <a:srgbClr val="3333FF"/>
                </a:solidFill>
              </a:rPr>
              <a:t>fprintf</a:t>
            </a:r>
            <a:r>
              <a:rPr lang="it-IT" b="1" dirty="0" smtClean="0">
                <a:solidFill>
                  <a:srgbClr val="3333FF"/>
                </a:solidFill>
              </a:rPr>
              <a:t> (</a:t>
            </a:r>
            <a:r>
              <a:rPr lang="it-IT" b="1" dirty="0" err="1" smtClean="0">
                <a:solidFill>
                  <a:srgbClr val="3333FF"/>
                </a:solidFill>
              </a:rPr>
              <a:t>OutFile</a:t>
            </a:r>
            <a:r>
              <a:rPr lang="it-IT" b="1" dirty="0" smtClean="0">
                <a:solidFill>
                  <a:srgbClr val="3333FF"/>
                </a:solidFill>
              </a:rPr>
              <a:t>, “La soluzione è: %</a:t>
            </a:r>
            <a:r>
              <a:rPr lang="it-IT" b="1" dirty="0" err="1" smtClean="0">
                <a:solidFill>
                  <a:srgbClr val="3333FF"/>
                </a:solidFill>
              </a:rPr>
              <a:t>f</a:t>
            </a:r>
            <a:r>
              <a:rPr lang="it-IT" b="1" dirty="0" smtClean="0">
                <a:solidFill>
                  <a:srgbClr val="3333FF"/>
                </a:solidFill>
              </a:rPr>
              <a:t>\</a:t>
            </a:r>
            <a:r>
              <a:rPr lang="it-IT" b="1" dirty="0" err="1" smtClean="0">
                <a:solidFill>
                  <a:srgbClr val="3333FF"/>
                </a:solidFill>
              </a:rPr>
              <a:t>n</a:t>
            </a:r>
            <a:r>
              <a:rPr lang="it-IT" b="1" dirty="0" smtClean="0">
                <a:solidFill>
                  <a:srgbClr val="3333FF"/>
                </a:solidFill>
              </a:rPr>
              <a:t>”, </a:t>
            </a:r>
            <a:r>
              <a:rPr lang="it-IT" b="1" dirty="0" err="1" smtClean="0">
                <a:solidFill>
                  <a:srgbClr val="3333FF"/>
                </a:solidFill>
              </a:rPr>
              <a:t>calc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Caratteri di controllo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7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8EA784-1B95-480E-9758-E0172844D5E4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it-IT"/>
          </a:p>
        </p:txBody>
      </p:sp>
      <p:sp>
        <p:nvSpPr>
          <p:cNvPr id="16388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/>
              <a:t>Programmazione e Laboratorio di Programmazione: Gestione dei files in linguaggio “C”</a:t>
            </a:r>
          </a:p>
        </p:txBody>
      </p:sp>
      <p:sp>
        <p:nvSpPr>
          <p:cNvPr id="16389" name="Rectangle 3"/>
          <p:cNvSpPr txBox="1">
            <a:spLocks noChangeArrowheads="1"/>
          </p:cNvSpPr>
          <p:nvPr/>
        </p:nvSpPr>
        <p:spPr bwMode="auto">
          <a:xfrm>
            <a:off x="1042988" y="1268413"/>
            <a:ext cx="795655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None/>
            </a:pPr>
            <a:r>
              <a:rPr lang="it-IT" sz="2400" b="1">
                <a:latin typeface="Gill Sans MT"/>
              </a:rPr>
              <a:t>	All’interno del codice usato per rappresentare i caratteri alfanumerici sono presenti anche semplici caratteri di controllo di formato. Nel codice ASCII i più importanti sono: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endParaRPr lang="it-IT" sz="2400" b="1">
              <a:latin typeface="Gill Sans MT"/>
            </a:endParaRPr>
          </a:p>
          <a:p>
            <a:pPr marL="541338" lvl="1" indent="-274638">
              <a:spcBef>
                <a:spcPts val="550"/>
              </a:spcBef>
              <a:buFont typeface="Wingdings" pitchFamily="2" charset="2"/>
              <a:buChar char="§"/>
            </a:pPr>
            <a:r>
              <a:rPr lang="it-IT" sz="2400" b="1">
                <a:solidFill>
                  <a:srgbClr val="FF0000"/>
                </a:solidFill>
                <a:latin typeface="Gill Sans MT"/>
              </a:rPr>
              <a:t>CR</a:t>
            </a:r>
            <a:r>
              <a:rPr lang="it-IT" sz="2400" b="1">
                <a:latin typeface="Gill Sans MT"/>
              </a:rPr>
              <a:t>	</a:t>
            </a:r>
            <a:r>
              <a:rPr lang="it-IT" sz="2400" b="1" i="1">
                <a:latin typeface="Gill Sans MT"/>
              </a:rPr>
              <a:t>Carriage Return</a:t>
            </a:r>
            <a:r>
              <a:rPr lang="it-IT" sz="2400" b="1">
                <a:latin typeface="Gill Sans MT"/>
              </a:rPr>
              <a:t>	A capo senza 						cambiare riga</a:t>
            </a:r>
          </a:p>
          <a:p>
            <a:pPr marL="541338" lvl="1" indent="-274638">
              <a:spcBef>
                <a:spcPts val="550"/>
              </a:spcBef>
              <a:buFont typeface="Wingdings" pitchFamily="2" charset="2"/>
              <a:buChar char="§"/>
            </a:pPr>
            <a:r>
              <a:rPr lang="it-IT" sz="2400" b="1">
                <a:solidFill>
                  <a:srgbClr val="FF0000"/>
                </a:solidFill>
                <a:latin typeface="Gill Sans MT"/>
              </a:rPr>
              <a:t>LF</a:t>
            </a:r>
            <a:r>
              <a:rPr lang="it-IT" sz="2400" b="1">
                <a:latin typeface="Gill Sans MT"/>
              </a:rPr>
              <a:t>		</a:t>
            </a:r>
            <a:r>
              <a:rPr lang="it-IT" sz="2400" b="1" i="1">
                <a:latin typeface="Gill Sans MT"/>
              </a:rPr>
              <a:t>Line Feed</a:t>
            </a:r>
            <a:r>
              <a:rPr lang="it-IT" sz="2400" b="1">
                <a:latin typeface="Gill Sans MT"/>
              </a:rPr>
              <a:t>		Alla riga seguente 						senza andare a capo</a:t>
            </a:r>
          </a:p>
          <a:p>
            <a:pPr marL="541338" lvl="1" indent="-274638">
              <a:spcBef>
                <a:spcPts val="550"/>
              </a:spcBef>
              <a:buFont typeface="Wingdings" pitchFamily="2" charset="2"/>
              <a:buChar char="§"/>
            </a:pPr>
            <a:r>
              <a:rPr lang="it-IT" sz="2400" b="1">
                <a:solidFill>
                  <a:srgbClr val="FF0000"/>
                </a:solidFill>
                <a:latin typeface="Gill Sans MT"/>
              </a:rPr>
              <a:t>FF</a:t>
            </a:r>
            <a:r>
              <a:rPr lang="it-IT" sz="2400" b="1">
                <a:latin typeface="Gill Sans MT"/>
              </a:rPr>
              <a:t>		</a:t>
            </a:r>
            <a:r>
              <a:rPr lang="it-IT" sz="2400" b="1" i="1">
                <a:latin typeface="Gill Sans MT"/>
              </a:rPr>
              <a:t>Form Feed</a:t>
            </a:r>
            <a:r>
              <a:rPr lang="it-IT" sz="2400" b="1">
                <a:latin typeface="Gill Sans MT"/>
              </a:rPr>
              <a:t>		Salta a pagina nuova</a:t>
            </a:r>
          </a:p>
          <a:p>
            <a:pPr marL="541338" lvl="1" indent="-274638">
              <a:spcBef>
                <a:spcPts val="550"/>
              </a:spcBef>
              <a:buFont typeface="Wingdings" pitchFamily="2" charset="2"/>
              <a:buChar char="§"/>
            </a:pPr>
            <a:r>
              <a:rPr lang="it-IT" sz="2400" b="1">
                <a:solidFill>
                  <a:srgbClr val="FF0000"/>
                </a:solidFill>
                <a:latin typeface="Gill Sans MT"/>
              </a:rPr>
              <a:t>EOF</a:t>
            </a:r>
            <a:r>
              <a:rPr lang="it-IT" sz="2400" b="1">
                <a:latin typeface="Gill Sans MT"/>
              </a:rPr>
              <a:t>	</a:t>
            </a:r>
            <a:r>
              <a:rPr lang="it-IT" sz="2400" b="1" i="1">
                <a:latin typeface="Gill Sans MT"/>
              </a:rPr>
              <a:t>End Of File</a:t>
            </a:r>
            <a:r>
              <a:rPr lang="it-IT" sz="2400" b="1">
                <a:latin typeface="Gill Sans MT"/>
              </a:rPr>
              <a:t>		Marcatore di fine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Caratteri di controllo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1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5B5151-666E-48E2-9004-1A0198A8B9CB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it-IT"/>
          </a:p>
        </p:txBody>
      </p:sp>
      <p:sp>
        <p:nvSpPr>
          <p:cNvPr id="17412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/>
              <a:t>Programmazione e Laboratorio di Programmazione: estione dei files in linguaggio “C”</a:t>
            </a:r>
          </a:p>
        </p:txBody>
      </p:sp>
      <p:sp>
        <p:nvSpPr>
          <p:cNvPr id="17413" name="Rectangle 3"/>
          <p:cNvSpPr txBox="1">
            <a:spLocks noChangeArrowheads="1"/>
          </p:cNvSpPr>
          <p:nvPr/>
        </p:nvSpPr>
        <p:spPr bwMode="auto">
          <a:xfrm>
            <a:off x="1042988" y="1196975"/>
            <a:ext cx="7921625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>
                <a:latin typeface="Gill Sans MT"/>
              </a:rPr>
              <a:t>Mentre per l’uso della </a:t>
            </a:r>
            <a:r>
              <a:rPr lang="it-IT" sz="2400" b="1">
                <a:solidFill>
                  <a:srgbClr val="FF0000"/>
                </a:solidFill>
                <a:latin typeface="Gill Sans MT"/>
              </a:rPr>
              <a:t>printf</a:t>
            </a:r>
            <a:r>
              <a:rPr lang="it-IT" sz="2400" b="1">
                <a:latin typeface="Gill Sans MT"/>
              </a:rPr>
              <a:t>  e  </a:t>
            </a:r>
            <a:r>
              <a:rPr lang="it-IT" sz="2400" b="1">
                <a:solidFill>
                  <a:srgbClr val="FF0000"/>
                </a:solidFill>
                <a:latin typeface="Gill Sans MT"/>
              </a:rPr>
              <a:t>fprintf</a:t>
            </a:r>
            <a:r>
              <a:rPr lang="it-IT" sz="2400" b="1">
                <a:latin typeface="Gill Sans MT"/>
              </a:rPr>
              <a:t>  non ci sono particolari problemi (in quanto e’ il programmatore a decidere la struttura dei dati in uscita) </a:t>
            </a:r>
            <a:r>
              <a:rPr lang="it-IT" sz="2400" b="1">
                <a:solidFill>
                  <a:srgbClr val="FF0000"/>
                </a:solidFill>
                <a:latin typeface="Gill Sans MT"/>
              </a:rPr>
              <a:t>scanf</a:t>
            </a:r>
            <a:r>
              <a:rPr lang="it-IT" sz="2400" b="1">
                <a:latin typeface="Gill Sans MT"/>
              </a:rPr>
              <a:t>  e </a:t>
            </a:r>
            <a:r>
              <a:rPr lang="it-IT" sz="2400" b="1">
                <a:solidFill>
                  <a:srgbClr val="FF0000"/>
                </a:solidFill>
                <a:latin typeface="Gill Sans MT"/>
              </a:rPr>
              <a:t>fscanf</a:t>
            </a:r>
            <a:r>
              <a:rPr lang="it-IT" sz="2400" b="1">
                <a:latin typeface="Gill Sans MT"/>
              </a:rPr>
              <a:t>  interpretano quello che leggono in accordo ai caratteri di controllo citati (e non solo…)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>
                <a:latin typeface="Gill Sans MT"/>
              </a:rPr>
              <a:t>Se nel file in ingresso è presente uno spazio bianco, scanf lo interpreta come un separatore, quindi non è in grado di leggere stringhe contenenti spazi bianchi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>
                <a:latin typeface="Gill Sans MT"/>
              </a:rPr>
              <a:t>L’unico modo per leggere da tastiera o da file tutti i caratteri in esso contenuti è quello di usare l’istruzione getc o fgetc.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Lettura carattere per carattere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5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A7DA24-5DC6-4D16-8390-909F408BEF3E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it-IT"/>
          </a:p>
        </p:txBody>
      </p:sp>
      <p:sp>
        <p:nvSpPr>
          <p:cNvPr id="18436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/>
              <a:t>Programmazione e Laboratorio di Programmazione: Gestione dei files in linguaggio “C”</a:t>
            </a:r>
          </a:p>
        </p:txBody>
      </p:sp>
      <p:sp>
        <p:nvSpPr>
          <p:cNvPr id="18437" name="Rectangle 3"/>
          <p:cNvSpPr txBox="1">
            <a:spLocks noChangeArrowheads="1"/>
          </p:cNvSpPr>
          <p:nvPr/>
        </p:nvSpPr>
        <p:spPr bwMode="auto">
          <a:xfrm>
            <a:off x="1150938" y="1557338"/>
            <a:ext cx="7993062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>
                <a:latin typeface="Gill Sans MT"/>
              </a:rPr>
              <a:t>La sintassi di getc è la seguente: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endParaRPr lang="it-IT" sz="2400" i="1">
              <a:solidFill>
                <a:srgbClr val="3333FF"/>
              </a:solidFill>
              <a:latin typeface="Gill Sans MT"/>
            </a:endParaRPr>
          </a:p>
          <a:p>
            <a:pPr marL="265113" indent="-265113" algn="ctr">
              <a:spcBef>
                <a:spcPts val="1200"/>
              </a:spcBef>
              <a:buSzPct val="100000"/>
              <a:buFont typeface="Wingdings" pitchFamily="2" charset="2"/>
              <a:buNone/>
            </a:pPr>
            <a:r>
              <a:rPr lang="it-IT" sz="2400" b="1" i="1">
                <a:solidFill>
                  <a:srgbClr val="3333FF"/>
                </a:solidFill>
                <a:latin typeface="Gill Sans MT"/>
              </a:rPr>
              <a:t>Variabile_Carattere = getc ();</a:t>
            </a:r>
          </a:p>
          <a:p>
            <a:pPr marL="265113" indent="-265113" algn="ctr">
              <a:spcBef>
                <a:spcPts val="1200"/>
              </a:spcBef>
              <a:buSzPct val="100000"/>
              <a:buFont typeface="Wingdings" pitchFamily="2" charset="2"/>
              <a:buNone/>
            </a:pPr>
            <a:endParaRPr lang="it-IT" sz="2400" i="1">
              <a:solidFill>
                <a:srgbClr val="002060"/>
              </a:solidFill>
              <a:latin typeface="Gill Sans MT"/>
            </a:endParaRP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>
                <a:latin typeface="Gill Sans MT"/>
              </a:rPr>
              <a:t>Mentre quella di fgetc è la seguente: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endParaRPr lang="it-IT" sz="2400">
              <a:solidFill>
                <a:srgbClr val="002060"/>
              </a:solidFill>
              <a:latin typeface="Gill Sans MT"/>
            </a:endParaRPr>
          </a:p>
          <a:p>
            <a:pPr marL="265113" indent="-265113" algn="ctr">
              <a:spcBef>
                <a:spcPts val="1200"/>
              </a:spcBef>
              <a:buSzPct val="100000"/>
              <a:buFont typeface="Arial" pitchFamily="34" charset="0"/>
              <a:buNone/>
            </a:pPr>
            <a:r>
              <a:rPr lang="it-IT" sz="2400" b="1" i="1">
                <a:solidFill>
                  <a:srgbClr val="3333FF"/>
                </a:solidFill>
                <a:latin typeface="Gill Sans MT"/>
              </a:rPr>
              <a:t>Variabile_Carattere = fgetc (FileID);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Lettura di un file binario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9459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890C644-8221-4E56-BB8E-A2751EFEDB8D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it-IT"/>
          </a:p>
        </p:txBody>
      </p:sp>
      <p:sp>
        <p:nvSpPr>
          <p:cNvPr id="19460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/>
              <a:t>Programmazione e Laboratorio di Programmazione: Gestione dei files in linguaggio “C”</a:t>
            </a:r>
          </a:p>
        </p:txBody>
      </p:sp>
      <p:sp>
        <p:nvSpPr>
          <p:cNvPr id="19461" name="Rectangle 3"/>
          <p:cNvSpPr txBox="1">
            <a:spLocks noChangeArrowheads="1"/>
          </p:cNvSpPr>
          <p:nvPr/>
        </p:nvSpPr>
        <p:spPr bwMode="auto">
          <a:xfrm>
            <a:off x="1042988" y="1268413"/>
            <a:ext cx="8208962" cy="430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>
                <a:latin typeface="Gill Sans MT"/>
              </a:rPr>
              <a:t>La lettura di un file binario è possibile utilizzando fgetc; ovviamente l’organizzazione e la comprensione dei dati in esso contenuti dipende esclusivamente dal programma che lo utilizza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>
                <a:latin typeface="Gill Sans MT"/>
              </a:rPr>
              <a:t>Supponiamo di dovere scrivere un programma in grado di effettuare la copia di un file in un altro; dato che non è in generale conosciuta a priori la lunghezza del file in questione, è necessario impostare un ciclo condizionato di lettura-scrittura un byte alla volta la cui fine sia legata alla condizione del raggiungimento della file del file sorgente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Che cosa è un file?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147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15E5FF-57C9-4127-8D7C-A2E4EBBEF6A3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it-IT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1214438" y="1071563"/>
            <a:ext cx="7750175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>
                <a:latin typeface="Gill Sans MT"/>
              </a:rPr>
              <a:t>Un file può essere visto come un contenitore di informazioni simile ad un vettore di bytes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>
                <a:latin typeface="Gill Sans MT"/>
              </a:rPr>
              <a:t>Quando le informazioni hanno una forma leggibile, ovvero sono costituite da elementi alfanumerici (testo suddiviso in pagine, righe e parole che hanno un significato per un operatore umano) si parla di file di tipo testuale (formattato)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>
                <a:latin typeface="Gill Sans MT"/>
              </a:rPr>
              <a:t>Quando si ha a che fare con informazioni più legate alla macchina, ad esempio programmi eseguibili, file musicali o immagini la cui struttura non è intuitivamente comprensibile, si parla di file binario (o non formattato)</a:t>
            </a:r>
          </a:p>
        </p:txBody>
      </p:sp>
      <p:sp>
        <p:nvSpPr>
          <p:cNvPr id="6149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/>
              <a:t>Programmazione e Laboratorio di Programmazione: Gestione dei files in linguaggio “C”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Che cosa è un file (2)?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7171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F51B1C-23A5-42BD-BAEA-B95D6F762BC9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it-IT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1214438" y="1071563"/>
            <a:ext cx="7750175" cy="498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>
                <a:latin typeface="Gill Sans MT"/>
              </a:rPr>
              <a:t>Un file di testo e’ costruito a partire da simboli alfanumerici codificati in modo univoco e non ambiguo sotto forma di bytes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>
                <a:latin typeface="Gill Sans MT"/>
              </a:rPr>
              <a:t>La codifica viene normalmente effettuata utilizzando il codice ASCII anche se è ancora diffuso in ambiente IBM (mainframes) il codice EBCDIC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>
                <a:latin typeface="Gill Sans MT"/>
              </a:rPr>
              <a:t>Volendo codificare delle informazioni composte da simboli o caratteri specifici di  una lingua si utilizza il codice Unicode UTF-8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>
                <a:latin typeface="Gill Sans MT"/>
              </a:rPr>
              <a:t>UTF-8 usa da 1 a 4 byte per rappresentare un carattere (un solo byte per i caratteri ASCII)</a:t>
            </a:r>
          </a:p>
        </p:txBody>
      </p:sp>
      <p:sp>
        <p:nvSpPr>
          <p:cNvPr id="7173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/>
              <a:t>Programmazione e Laboratorio di Programmazione: Gestione dei files in linguaggio “C”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398DD4-E088-4F1D-8740-0086C81D5FF8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it-IT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1214438" y="1071563"/>
            <a:ext cx="7750175" cy="430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it-IT" sz="2400">
              <a:latin typeface="Gill Sans MT"/>
            </a:endParaRPr>
          </a:p>
          <a:p>
            <a:pPr algn="ctr">
              <a:spcBef>
                <a:spcPts val="1200"/>
              </a:spcBef>
              <a:buSzPct val="100000"/>
            </a:pPr>
            <a:r>
              <a:rPr lang="it-IT" sz="2400" b="1">
                <a:solidFill>
                  <a:srgbClr val="FF0000"/>
                </a:solidFill>
                <a:latin typeface="Gill Sans MT"/>
              </a:rPr>
              <a:t>IMPORTANTE!</a:t>
            </a:r>
            <a:r>
              <a:rPr lang="it-IT" sz="2400" b="1">
                <a:latin typeface="Gill Sans MT"/>
              </a:rPr>
              <a:t> Documenti scritti con un sistema di videoscrittura come ad esempio Word o OpenOffice sono visti da un operatore come testuali ma si tratta di documenti dotati di  informazioni accessorie come il corpo dei caratteri usati, la loro grandezza, la forma di impaginazione e cosi via. Un modo semplice per verificare se un documento è di tipo testuale o binario è quello di aprirlo con un text editor (ad es. NotePad di windows): se risulta leggibile e’ testuale altrimenti è binario.</a:t>
            </a:r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Che cosa è un file (3)?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8197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/>
              <a:t>Programmazione e Laboratorio di Programmazione: Gestione dei files in linguaggio “C”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Flussi standard di I/O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172EFC-9D87-40CF-988E-91055092D1C2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it-IT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14438" y="1071563"/>
            <a:ext cx="7572375" cy="50165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>
                <a:solidFill>
                  <a:srgbClr val="FF0000"/>
                </a:solidFill>
                <a:latin typeface="Gill Sans MT"/>
              </a:rPr>
              <a:t>Standard streams:</a:t>
            </a:r>
          </a:p>
          <a:p>
            <a:pPr marL="442913" lvl="1" indent="14288">
              <a:spcBef>
                <a:spcPts val="1200"/>
              </a:spcBef>
              <a:buSzPct val="100000"/>
            </a:pPr>
            <a:r>
              <a:rPr lang="it-IT" sz="2400" b="1">
                <a:latin typeface="Gill Sans MT"/>
              </a:rPr>
              <a:t>canali di ingresso e uscita stabiliti tra le periferiche e un programma in esecuzione</a:t>
            </a:r>
          </a:p>
          <a:p>
            <a:pPr marL="442913" lvl="1" indent="14288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it-IT" sz="2400" b="1">
                <a:solidFill>
                  <a:srgbClr val="FF0000"/>
                </a:solidFill>
                <a:latin typeface="Gill Sans MT"/>
              </a:rPr>
              <a:t>stdin:	</a:t>
            </a:r>
            <a:r>
              <a:rPr lang="it-IT" sz="2400" b="1">
                <a:latin typeface="Gill Sans MT"/>
              </a:rPr>
              <a:t>standard input</a:t>
            </a:r>
          </a:p>
          <a:p>
            <a:pPr marL="442913" lvl="1" indent="14288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it-IT" sz="2400" b="1">
                <a:solidFill>
                  <a:srgbClr val="FF0000"/>
                </a:solidFill>
                <a:latin typeface="Gill Sans MT"/>
              </a:rPr>
              <a:t>stdout:	</a:t>
            </a:r>
            <a:r>
              <a:rPr lang="it-IT" sz="2400" b="1">
                <a:latin typeface="Gill Sans MT"/>
              </a:rPr>
              <a:t>standard output</a:t>
            </a:r>
          </a:p>
          <a:p>
            <a:pPr marL="442913" lvl="1" indent="14288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it-IT" sz="2400" b="1">
                <a:solidFill>
                  <a:srgbClr val="FF0000"/>
                </a:solidFill>
                <a:latin typeface="Gill Sans MT"/>
              </a:rPr>
              <a:t>stderr:	</a:t>
            </a:r>
            <a:r>
              <a:rPr lang="it-IT" sz="2400" b="1">
                <a:latin typeface="Gill Sans MT"/>
              </a:rPr>
              <a:t>standard error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>
                <a:solidFill>
                  <a:srgbClr val="FF0000"/>
                </a:solidFill>
                <a:latin typeface="Gill Sans MT"/>
              </a:rPr>
              <a:t>Default:</a:t>
            </a:r>
          </a:p>
          <a:p>
            <a:pPr marL="442913" lvl="1" indent="14288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it-IT" sz="2400" b="1">
                <a:solidFill>
                  <a:srgbClr val="FF0000"/>
                </a:solidFill>
                <a:latin typeface="Gill Sans MT"/>
              </a:rPr>
              <a:t>stdin:	</a:t>
            </a:r>
            <a:r>
              <a:rPr lang="it-IT" sz="2400" b="1">
                <a:latin typeface="Gill Sans MT"/>
              </a:rPr>
              <a:t>tastiera (buffer di memoria)</a:t>
            </a:r>
          </a:p>
          <a:p>
            <a:pPr marL="442913" lvl="1" indent="14288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it-IT" sz="2400" b="1">
                <a:solidFill>
                  <a:srgbClr val="FF0000"/>
                </a:solidFill>
                <a:latin typeface="Gill Sans MT"/>
              </a:rPr>
              <a:t>stdout:	</a:t>
            </a:r>
            <a:r>
              <a:rPr lang="it-IT" sz="2400" b="1">
                <a:latin typeface="Gill Sans MT"/>
              </a:rPr>
              <a:t>monitor</a:t>
            </a:r>
          </a:p>
          <a:p>
            <a:pPr marL="442913" lvl="1" indent="14288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it-IT" sz="2400" b="1">
                <a:solidFill>
                  <a:srgbClr val="FF0000"/>
                </a:solidFill>
                <a:latin typeface="Gill Sans MT"/>
              </a:rPr>
              <a:t>stderr:	</a:t>
            </a:r>
            <a:r>
              <a:rPr lang="it-IT" sz="2400" b="1">
                <a:latin typeface="Gill Sans MT"/>
              </a:rPr>
              <a:t>monitor</a:t>
            </a:r>
          </a:p>
        </p:txBody>
      </p:sp>
      <p:sp>
        <p:nvSpPr>
          <p:cNvPr id="9221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/>
              <a:t>Programmazione e Laboratorio di Programmazione: Gestione dei files in linguaggio “C”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err="1" smtClean="0">
                <a:solidFill>
                  <a:schemeClr val="tx2">
                    <a:satMod val="130000"/>
                  </a:schemeClr>
                </a:solidFill>
              </a:rPr>
              <a:t>Redirezione</a:t>
            </a: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 dei flussi </a:t>
            </a:r>
            <a:r>
              <a:rPr lang="it-IT" err="1" smtClean="0">
                <a:solidFill>
                  <a:schemeClr val="tx2">
                    <a:satMod val="130000"/>
                  </a:schemeClr>
                </a:solidFill>
              </a:rPr>
              <a:t>std</a:t>
            </a: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. di I/O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43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9B63FD-F87C-4988-A2FC-6BEF1812C594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it-IT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1214438" y="1071563"/>
            <a:ext cx="7572375" cy="517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spcBef>
                <a:spcPts val="1200"/>
              </a:spcBef>
              <a:buSzPct val="100000"/>
              <a:tabLst>
                <a:tab pos="2695575" algn="l"/>
              </a:tabLst>
            </a:pPr>
            <a:r>
              <a:rPr lang="it-IT" sz="2400" b="1">
                <a:solidFill>
                  <a:srgbClr val="FF0000"/>
                </a:solidFill>
                <a:latin typeface="Gill Sans MT"/>
              </a:rPr>
              <a:t>stdin (0):</a:t>
            </a:r>
          </a:p>
          <a:p>
            <a:pPr lvl="1">
              <a:spcBef>
                <a:spcPts val="1200"/>
              </a:spcBef>
              <a:buSzPct val="100000"/>
              <a:tabLst>
                <a:tab pos="2695575" algn="l"/>
              </a:tabLst>
            </a:pPr>
            <a:r>
              <a:rPr lang="it-IT" sz="2400" b="1">
                <a:latin typeface="Gill Sans MT"/>
              </a:rPr>
              <a:t>ls -1&gt; file.txt</a:t>
            </a:r>
          </a:p>
          <a:p>
            <a:pPr lvl="1">
              <a:spcBef>
                <a:spcPts val="1200"/>
              </a:spcBef>
              <a:buSzPct val="100000"/>
              <a:tabLst>
                <a:tab pos="2695575" algn="l"/>
              </a:tabLst>
            </a:pPr>
            <a:r>
              <a:rPr lang="it-IT" sz="2400" b="1">
                <a:latin typeface="Gill Sans MT"/>
              </a:rPr>
              <a:t>sort -r &lt; file.txt</a:t>
            </a:r>
          </a:p>
          <a:p>
            <a:pPr lvl="1">
              <a:spcBef>
                <a:spcPts val="1200"/>
              </a:spcBef>
              <a:buSzPct val="100000"/>
              <a:tabLst>
                <a:tab pos="2695575" algn="l"/>
              </a:tabLst>
            </a:pPr>
            <a:r>
              <a:rPr lang="it-IT" sz="2400" b="1">
                <a:solidFill>
                  <a:srgbClr val="FF0000"/>
                </a:solidFill>
                <a:latin typeface="Gill Sans MT"/>
              </a:rPr>
              <a:t>stdout (1):</a:t>
            </a:r>
          </a:p>
          <a:p>
            <a:pPr lvl="1">
              <a:spcBef>
                <a:spcPts val="1200"/>
              </a:spcBef>
              <a:buSzPct val="100000"/>
              <a:tabLst>
                <a:tab pos="2695575" algn="l"/>
              </a:tabLst>
            </a:pPr>
            <a:r>
              <a:rPr lang="it-IT" sz="2400" b="1">
                <a:latin typeface="Gill Sans MT"/>
              </a:rPr>
              <a:t>pwd &gt; DoveSono.txt</a:t>
            </a:r>
          </a:p>
          <a:p>
            <a:pPr lvl="1">
              <a:spcBef>
                <a:spcPts val="1200"/>
              </a:spcBef>
              <a:buSzPct val="100000"/>
              <a:tabLst>
                <a:tab pos="2695575" algn="l"/>
              </a:tabLst>
            </a:pPr>
            <a:r>
              <a:rPr lang="it-IT" sz="2400" b="1">
                <a:solidFill>
                  <a:srgbClr val="FF0000"/>
                </a:solidFill>
                <a:latin typeface="Gill Sans MT"/>
              </a:rPr>
              <a:t>stderr (2):</a:t>
            </a:r>
          </a:p>
          <a:p>
            <a:pPr lvl="1">
              <a:spcBef>
                <a:spcPts val="1200"/>
              </a:spcBef>
              <a:buSzPct val="100000"/>
              <a:tabLst>
                <a:tab pos="2695575" algn="l"/>
              </a:tabLst>
            </a:pPr>
            <a:r>
              <a:rPr lang="it-IT" sz="2400" b="1">
                <a:latin typeface="Gill Sans MT"/>
              </a:rPr>
              <a:t>echo "ONE" &gt; one.txt</a:t>
            </a:r>
          </a:p>
          <a:p>
            <a:pPr lvl="1">
              <a:spcBef>
                <a:spcPts val="1200"/>
              </a:spcBef>
              <a:buSzPct val="100000"/>
              <a:tabLst>
                <a:tab pos="2695575" algn="l"/>
              </a:tabLst>
            </a:pPr>
            <a:r>
              <a:rPr lang="it-IT" sz="2400" b="1">
                <a:latin typeface="Gill Sans MT"/>
              </a:rPr>
              <a:t>echo "TWO" &gt; two.txt</a:t>
            </a:r>
          </a:p>
          <a:p>
            <a:pPr lvl="1">
              <a:spcBef>
                <a:spcPts val="1200"/>
              </a:spcBef>
              <a:buSzPct val="100000"/>
              <a:tabLst>
                <a:tab pos="2695575" algn="l"/>
              </a:tabLst>
            </a:pPr>
            <a:r>
              <a:rPr lang="it-IT" sz="2400" b="1">
                <a:latin typeface="Gill Sans MT"/>
              </a:rPr>
              <a:t>chattr -i two.txt</a:t>
            </a:r>
          </a:p>
          <a:p>
            <a:pPr lvl="1">
              <a:spcBef>
                <a:spcPts val="1200"/>
              </a:spcBef>
              <a:buSzPct val="100000"/>
              <a:tabLst>
                <a:tab pos="2695575" algn="l"/>
              </a:tabLst>
            </a:pPr>
            <a:r>
              <a:rPr lang="it-IT" sz="2400" b="1">
                <a:latin typeface="Gill Sans MT"/>
              </a:rPr>
              <a:t>rm -v one.txt two.txt 2&gt; rm.err</a:t>
            </a:r>
          </a:p>
        </p:txBody>
      </p:sp>
      <p:sp>
        <p:nvSpPr>
          <p:cNvPr id="10245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/>
              <a:t>Programmazione e Laboratorio di Programmazione: Gestione dei files in linguaggio “C”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err="1" smtClean="0">
                <a:solidFill>
                  <a:schemeClr val="tx2">
                    <a:satMod val="130000"/>
                  </a:schemeClr>
                </a:solidFill>
              </a:rPr>
              <a:t>Pipes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7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52FF56-D3AD-4018-ACFA-396A47AA6FB5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it-IT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14438" y="1071563"/>
            <a:ext cx="7572375" cy="56626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1" indent="-342900" fontAlgn="auto"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  <a:tabLst>
                <a:tab pos="2695575" algn="l"/>
              </a:tabLst>
              <a:defRPr/>
            </a:pPr>
            <a:r>
              <a:rPr lang="it-IT" sz="2400" b="1" dirty="0">
                <a:latin typeface="+mn-lt"/>
                <a:cs typeface="+mn-cs"/>
              </a:rPr>
              <a:t>Una </a:t>
            </a:r>
            <a:r>
              <a:rPr lang="it-IT" sz="2400" b="1" dirty="0">
                <a:solidFill>
                  <a:srgbClr val="FF0000"/>
                </a:solidFill>
                <a:latin typeface="+mn-lt"/>
                <a:cs typeface="+mn-cs"/>
              </a:rPr>
              <a:t>pipe</a:t>
            </a:r>
            <a:r>
              <a:rPr lang="it-IT" sz="2400" b="1" dirty="0">
                <a:latin typeface="+mn-lt"/>
                <a:cs typeface="+mn-cs"/>
              </a:rPr>
              <a:t> o </a:t>
            </a:r>
            <a:r>
              <a:rPr lang="it-IT" sz="2400" b="1" dirty="0">
                <a:solidFill>
                  <a:srgbClr val="FF0000"/>
                </a:solidFill>
                <a:latin typeface="+mn-lt"/>
                <a:cs typeface="+mn-cs"/>
              </a:rPr>
              <a:t>pipeline</a:t>
            </a:r>
            <a:r>
              <a:rPr lang="it-IT" sz="2400" b="1" dirty="0">
                <a:latin typeface="+mn-lt"/>
                <a:cs typeface="+mn-cs"/>
              </a:rPr>
              <a:t> (dall'inglese "</a:t>
            </a:r>
            <a:r>
              <a:rPr lang="it-IT" sz="2400" b="1" dirty="0" err="1">
                <a:latin typeface="+mn-lt"/>
                <a:cs typeface="+mn-cs"/>
              </a:rPr>
              <a:t>pipe”o</a:t>
            </a:r>
            <a:r>
              <a:rPr lang="it-IT" sz="2400" b="1" dirty="0">
                <a:latin typeface="+mn-lt"/>
                <a:cs typeface="+mn-cs"/>
              </a:rPr>
              <a:t>  tubatura composta da più elementi collegati) indica un insieme di applicazioni (programmi o comandi) collegati tra loro </a:t>
            </a:r>
            <a:r>
              <a:rPr lang="it-IT" sz="2400" b="1" dirty="0">
                <a:latin typeface="+mn-lt"/>
                <a:cs typeface="+mn-cs"/>
              </a:rPr>
              <a:t>in cascata</a:t>
            </a:r>
            <a:endParaRPr lang="it-IT" sz="2400" b="1" dirty="0">
              <a:latin typeface="+mn-lt"/>
              <a:cs typeface="+mn-cs"/>
            </a:endParaRPr>
          </a:p>
          <a:p>
            <a:pPr marL="342900" lvl="1" indent="-342900" fontAlgn="auto"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  <a:tabLst>
                <a:tab pos="2695575" algn="l"/>
              </a:tabLst>
              <a:defRPr/>
            </a:pPr>
            <a:r>
              <a:rPr lang="it-IT" sz="2400" b="1" dirty="0">
                <a:latin typeface="+mn-lt"/>
                <a:cs typeface="+mn-cs"/>
              </a:rPr>
              <a:t>S</a:t>
            </a:r>
            <a:r>
              <a:rPr lang="it-IT" sz="2400" b="1" dirty="0">
                <a:latin typeface="+mn-lt"/>
                <a:cs typeface="+mn-cs"/>
              </a:rPr>
              <a:t>i </a:t>
            </a:r>
            <a:r>
              <a:rPr lang="it-IT" sz="2400" b="1" dirty="0">
                <a:latin typeface="+mn-lt"/>
                <a:cs typeface="+mn-cs"/>
              </a:rPr>
              <a:t>incontra </a:t>
            </a:r>
            <a:r>
              <a:rPr lang="it-IT" sz="2400" b="1" dirty="0">
                <a:latin typeface="+mn-lt"/>
                <a:cs typeface="+mn-cs"/>
              </a:rPr>
              <a:t>spesso nell'uso </a:t>
            </a:r>
            <a:r>
              <a:rPr lang="it-IT" sz="2400" b="1" dirty="0">
                <a:latin typeface="+mn-lt"/>
                <a:cs typeface="+mn-cs"/>
              </a:rPr>
              <a:t>della </a:t>
            </a:r>
            <a:r>
              <a:rPr lang="it-IT" sz="2400" b="1" i="1" dirty="0" err="1">
                <a:latin typeface="+mn-lt"/>
                <a:cs typeface="+mn-cs"/>
              </a:rPr>
              <a:t>shell</a:t>
            </a:r>
            <a:r>
              <a:rPr lang="it-IT" sz="2400" b="1" dirty="0">
                <a:latin typeface="+mn-lt"/>
                <a:cs typeface="+mn-cs"/>
              </a:rPr>
              <a:t>, dove </a:t>
            </a:r>
            <a:r>
              <a:rPr lang="it-IT" sz="2400" b="1" dirty="0">
                <a:latin typeface="+mn-lt"/>
                <a:cs typeface="+mn-cs"/>
              </a:rPr>
              <a:t>può essere conveniente </a:t>
            </a:r>
            <a:r>
              <a:rPr lang="it-IT" sz="2400" b="1" dirty="0">
                <a:latin typeface="+mn-lt"/>
                <a:cs typeface="+mn-cs"/>
              </a:rPr>
              <a:t>riutilizzare i dati uscenti </a:t>
            </a:r>
            <a:r>
              <a:rPr lang="it-IT" sz="2400" b="1" dirty="0">
                <a:latin typeface="+mn-lt"/>
                <a:cs typeface="+mn-cs"/>
              </a:rPr>
              <a:t>da </a:t>
            </a:r>
            <a:r>
              <a:rPr lang="it-IT" sz="2400" b="1" dirty="0">
                <a:latin typeface="+mn-lt"/>
                <a:cs typeface="+mn-cs"/>
              </a:rPr>
              <a:t>un programma come dati in ingresso </a:t>
            </a:r>
            <a:r>
              <a:rPr lang="it-IT" sz="2400" b="1" dirty="0">
                <a:latin typeface="+mn-lt"/>
                <a:cs typeface="+mn-cs"/>
              </a:rPr>
              <a:t>di </a:t>
            </a:r>
            <a:r>
              <a:rPr lang="it-IT" sz="2400" b="1" dirty="0">
                <a:latin typeface="+mn-lt"/>
                <a:cs typeface="+mn-cs"/>
              </a:rPr>
              <a:t>un </a:t>
            </a:r>
            <a:r>
              <a:rPr lang="it-IT" sz="2400" b="1" dirty="0">
                <a:latin typeface="+mn-lt"/>
                <a:cs typeface="+mn-cs"/>
              </a:rPr>
              <a:t>altro</a:t>
            </a:r>
          </a:p>
          <a:p>
            <a:pPr marL="342900" lvl="1" indent="-342900" fontAlgn="auto"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  <a:tabLst>
                <a:tab pos="2695575" algn="l"/>
              </a:tabLst>
              <a:defRPr/>
            </a:pPr>
            <a:r>
              <a:rPr lang="it-IT" sz="2400" b="1" dirty="0">
                <a:latin typeface="+mn-lt"/>
                <a:cs typeface="+mn-cs"/>
              </a:rPr>
              <a:t>Il collegamento viene stabilito utilizzando il carattere “</a:t>
            </a:r>
            <a:r>
              <a:rPr lang="it-IT" sz="2400" b="1" dirty="0">
                <a:solidFill>
                  <a:srgbClr val="FF0000"/>
                </a:solidFill>
                <a:latin typeface="+mn-lt"/>
                <a:cs typeface="+mn-cs"/>
              </a:rPr>
              <a:t>|</a:t>
            </a:r>
            <a:r>
              <a:rPr lang="it-IT" sz="2400" b="1" dirty="0">
                <a:latin typeface="+mn-lt"/>
                <a:cs typeface="+mn-cs"/>
              </a:rPr>
              <a:t>” tra una applicazione ed un’altra</a:t>
            </a:r>
          </a:p>
          <a:p>
            <a:pPr marL="342900" lvl="1" indent="-342900" fontAlgn="auto"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  <a:tabLst>
                <a:tab pos="2695575" algn="l"/>
              </a:tabLst>
              <a:defRPr/>
            </a:pPr>
            <a:r>
              <a:rPr lang="it-IT" sz="2400" b="1" dirty="0">
                <a:latin typeface="+mn-lt"/>
                <a:cs typeface="+mn-cs"/>
              </a:rPr>
              <a:t>Ad esempio, per conoscere il numero di </a:t>
            </a:r>
            <a:r>
              <a:rPr lang="it-IT" sz="2400" b="1" dirty="0" err="1">
                <a:latin typeface="+mn-lt"/>
                <a:cs typeface="+mn-cs"/>
              </a:rPr>
              <a:t>files</a:t>
            </a:r>
            <a:r>
              <a:rPr lang="it-IT" sz="2400" b="1" dirty="0">
                <a:latin typeface="+mn-lt"/>
                <a:cs typeface="+mn-cs"/>
              </a:rPr>
              <a:t> presenti all’interno della cartella corrente:</a:t>
            </a:r>
          </a:p>
          <a:p>
            <a:pPr marL="0" lvl="1" algn="ctr" fontAlgn="auto">
              <a:spcBef>
                <a:spcPts val="1200"/>
              </a:spcBef>
              <a:spcAft>
                <a:spcPts val="0"/>
              </a:spcAft>
              <a:buSzPct val="100000"/>
              <a:tabLst>
                <a:tab pos="2695575" algn="l"/>
              </a:tabLst>
              <a:defRPr/>
            </a:pPr>
            <a:r>
              <a:rPr lang="it-IT" sz="2400" b="1" dirty="0" err="1">
                <a:solidFill>
                  <a:srgbClr val="0000FF"/>
                </a:solidFill>
                <a:latin typeface="+mn-lt"/>
                <a:cs typeface="+mn-cs"/>
              </a:rPr>
              <a:t>l</a:t>
            </a:r>
            <a:r>
              <a:rPr lang="it-IT" sz="2400" b="1" dirty="0" err="1">
                <a:solidFill>
                  <a:srgbClr val="0000FF"/>
                </a:solidFill>
                <a:latin typeface="+mn-lt"/>
                <a:cs typeface="+mn-cs"/>
              </a:rPr>
              <a:t>s</a:t>
            </a:r>
            <a:r>
              <a:rPr lang="it-IT" sz="2400" b="1" dirty="0">
                <a:solidFill>
                  <a:srgbClr val="0000FF"/>
                </a:solidFill>
                <a:latin typeface="+mn-lt"/>
                <a:cs typeface="+mn-cs"/>
              </a:rPr>
              <a:t> –l | wc -l</a:t>
            </a:r>
          </a:p>
          <a:p>
            <a:pPr marL="342900" lvl="1" indent="-342900" fontAlgn="auto"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  <a:tabLst>
                <a:tab pos="2695575" algn="l"/>
              </a:tabLst>
              <a:defRPr/>
            </a:pPr>
            <a:endParaRPr lang="it-IT" sz="2400" b="1" dirty="0">
              <a:latin typeface="+mn-lt"/>
              <a:cs typeface="+mn-cs"/>
            </a:endParaRPr>
          </a:p>
        </p:txBody>
      </p:sp>
      <p:sp>
        <p:nvSpPr>
          <p:cNvPr id="11269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/>
              <a:t>Programmazione e Laboratorio di Programmazione: Gestione dei files in linguaggio “C”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Apertura di un file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291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D8F76B-53A7-4D7F-A1D1-76E374085050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it-IT"/>
          </a:p>
        </p:txBody>
      </p:sp>
      <p:sp>
        <p:nvSpPr>
          <p:cNvPr id="12292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/>
              <a:t>Programmazione e Laboratorio di Programmazione: Gestione dei files in linguaggio “C”</a:t>
            </a:r>
          </a:p>
        </p:txBody>
      </p:sp>
      <p:sp>
        <p:nvSpPr>
          <p:cNvPr id="12293" name="Rectangle 3"/>
          <p:cNvSpPr txBox="1">
            <a:spLocks noChangeArrowheads="1"/>
          </p:cNvSpPr>
          <p:nvPr/>
        </p:nvSpPr>
        <p:spPr bwMode="auto">
          <a:xfrm>
            <a:off x="1042988" y="1268413"/>
            <a:ext cx="7850187" cy="418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>
                <a:latin typeface="Gill Sans MT"/>
              </a:rPr>
              <a:t>Prima di potere accedere tramite un programma ad un file è necessario aprirlo; l’istruzione che permette di aprire un file è la </a:t>
            </a:r>
            <a:r>
              <a:rPr lang="it-IT" sz="2400" b="1">
                <a:solidFill>
                  <a:srgbClr val="FF0000"/>
                </a:solidFill>
                <a:latin typeface="Gill Sans MT"/>
              </a:rPr>
              <a:t>fopen</a:t>
            </a:r>
            <a:r>
              <a:rPr lang="it-IT" sz="2400" b="1">
                <a:latin typeface="Gill Sans MT"/>
              </a:rPr>
              <a:t>. La sintassi di fopen è la seguente:</a:t>
            </a:r>
          </a:p>
          <a:p>
            <a:pPr marL="265113" indent="-265113" algn="ctr">
              <a:spcBef>
                <a:spcPts val="1200"/>
              </a:spcBef>
              <a:buSzPct val="100000"/>
              <a:buFont typeface="Wingdings" pitchFamily="2" charset="2"/>
              <a:buNone/>
            </a:pPr>
            <a:r>
              <a:rPr lang="it-IT" sz="2400" b="1">
                <a:latin typeface="Gill Sans MT"/>
              </a:rPr>
              <a:t>FileID = fopen (NomeFile, ModOpen);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r>
              <a:rPr lang="it-IT" sz="2400" b="1">
                <a:latin typeface="Gill Sans MT"/>
              </a:rPr>
              <a:t>	Con: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r>
              <a:rPr lang="it-IT" sz="2400" b="1">
                <a:latin typeface="Gill Sans MT"/>
              </a:rPr>
              <a:t>		</a:t>
            </a:r>
            <a:r>
              <a:rPr lang="it-IT" sz="2400" b="1">
                <a:solidFill>
                  <a:srgbClr val="3333FF"/>
                </a:solidFill>
                <a:latin typeface="Gill Sans MT"/>
              </a:rPr>
              <a:t>FileID</a:t>
            </a:r>
            <a:r>
              <a:rPr lang="it-IT" sz="2400" b="1">
                <a:latin typeface="Gill Sans MT"/>
              </a:rPr>
              <a:t>:	Identificatore del file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r>
              <a:rPr lang="it-IT" sz="2400" b="1">
                <a:latin typeface="Gill Sans MT"/>
              </a:rPr>
              <a:t>		</a:t>
            </a:r>
            <a:r>
              <a:rPr lang="it-IT" sz="2400" b="1">
                <a:solidFill>
                  <a:srgbClr val="3333FF"/>
                </a:solidFill>
                <a:latin typeface="Gill Sans MT"/>
              </a:rPr>
              <a:t>NomeFile</a:t>
            </a:r>
            <a:r>
              <a:rPr lang="it-IT" sz="2400" b="1">
                <a:latin typeface="Gill Sans MT"/>
              </a:rPr>
              <a:t>:	Nome del file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r>
              <a:rPr lang="it-IT" sz="2400" b="1">
                <a:latin typeface="Gill Sans MT"/>
              </a:rPr>
              <a:t>		</a:t>
            </a:r>
            <a:r>
              <a:rPr lang="it-IT" sz="2400" b="1">
                <a:solidFill>
                  <a:srgbClr val="3333FF"/>
                </a:solidFill>
                <a:latin typeface="Gill Sans MT"/>
              </a:rPr>
              <a:t>ModOpen</a:t>
            </a:r>
            <a:r>
              <a:rPr lang="it-IT" sz="2400" b="1">
                <a:latin typeface="Gill Sans MT"/>
              </a:rPr>
              <a:t>:	Modalità di apertura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Apertura di un file (2)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3315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9C9553-4F78-42A8-A8C6-3FC2AE230CC2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it-IT"/>
          </a:p>
        </p:txBody>
      </p:sp>
      <p:sp>
        <p:nvSpPr>
          <p:cNvPr id="13316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/>
              <a:t>Programmazione e Laboratorio di Programmazione: Gestione dei files in linguaggio “C”</a:t>
            </a:r>
          </a:p>
        </p:txBody>
      </p:sp>
      <p:sp>
        <p:nvSpPr>
          <p:cNvPr id="13317" name="Rectangle 3"/>
          <p:cNvSpPr txBox="1">
            <a:spLocks noChangeArrowheads="1"/>
          </p:cNvSpPr>
          <p:nvPr/>
        </p:nvSpPr>
        <p:spPr bwMode="auto">
          <a:xfrm>
            <a:off x="1042988" y="1557338"/>
            <a:ext cx="79216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>
                <a:latin typeface="Gill Sans MT"/>
              </a:rPr>
              <a:t>L’identificatore del file e’ una variabile di tipo *FILE che rappresenta il canale attraverso il quale un programma accede ad un file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>
                <a:latin typeface="Gill Sans MT"/>
              </a:rPr>
              <a:t>Il nome del file è una stringa che ne determina nome e posizione (ovvero il percorso nel FS)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>
                <a:latin typeface="Gill Sans MT"/>
              </a:rPr>
              <a:t>La modalità di apertura è una stringa che contiene la lettera “</a:t>
            </a:r>
            <a:r>
              <a:rPr lang="it-IT" sz="2400" b="1">
                <a:solidFill>
                  <a:srgbClr val="FF0000"/>
                </a:solidFill>
                <a:latin typeface="Gill Sans MT"/>
              </a:rPr>
              <a:t>r</a:t>
            </a:r>
            <a:r>
              <a:rPr lang="it-IT" sz="2400" b="1">
                <a:latin typeface="Gill Sans MT"/>
              </a:rPr>
              <a:t>” per aprire il file in lettura (read) o la lettera “</a:t>
            </a:r>
            <a:r>
              <a:rPr lang="it-IT" sz="2400" b="1">
                <a:solidFill>
                  <a:srgbClr val="FF0000"/>
                </a:solidFill>
                <a:latin typeface="Gill Sans MT"/>
              </a:rPr>
              <a:t>w</a:t>
            </a:r>
            <a:r>
              <a:rPr lang="it-IT" sz="2400" b="1">
                <a:latin typeface="Gill Sans MT"/>
              </a:rPr>
              <a:t>” per aprire il file in scrittura. Se il file è di tipo binario, occorre aggiungere il carattere “</a:t>
            </a:r>
            <a:r>
              <a:rPr lang="it-IT" sz="2400" b="1">
                <a:solidFill>
                  <a:srgbClr val="FF0000"/>
                </a:solidFill>
                <a:latin typeface="Gill Sans MT"/>
              </a:rPr>
              <a:t>b</a:t>
            </a:r>
            <a:r>
              <a:rPr lang="it-IT" sz="2400" b="1">
                <a:latin typeface="Gill Sans MT"/>
              </a:rPr>
              <a:t>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10390</TotalTime>
  <Words>1174</Words>
  <Application>Microsoft Office PowerPoint</Application>
  <PresentationFormat>Presentazione su schermo (4:3)</PresentationFormat>
  <Paragraphs>122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2" baseType="lpstr">
      <vt:lpstr>Gill Sans MT</vt:lpstr>
      <vt:lpstr>Arial</vt:lpstr>
      <vt:lpstr>Wingdings</vt:lpstr>
      <vt:lpstr>Wingdings 2</vt:lpstr>
      <vt:lpstr>Calibri</vt:lpstr>
      <vt:lpstr>Tahoma</vt:lpstr>
      <vt:lpstr>Solstizio</vt:lpstr>
      <vt:lpstr>Programmazione e Laboratorio di Programmazione</vt:lpstr>
      <vt:lpstr>Che cosa è un file?</vt:lpstr>
      <vt:lpstr>Che cosa è un file (2)?</vt:lpstr>
      <vt:lpstr>Che cosa è un file (3)?</vt:lpstr>
      <vt:lpstr>Flussi standard di I/O</vt:lpstr>
      <vt:lpstr>Redirezione dei flussi std. di I/O</vt:lpstr>
      <vt:lpstr>Pipes</vt:lpstr>
      <vt:lpstr>Apertura di un file</vt:lpstr>
      <vt:lpstr>Apertura di un file (2)</vt:lpstr>
      <vt:lpstr>Apertura di un file (3)</vt:lpstr>
      <vt:lpstr>Lettura e scrittura su files</vt:lpstr>
      <vt:lpstr>Caratteri di controllo</vt:lpstr>
      <vt:lpstr>Caratteri di controllo</vt:lpstr>
      <vt:lpstr>Lettura carattere per carattere</vt:lpstr>
      <vt:lpstr>Lettura di un file binario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Bruno Martino</cp:lastModifiedBy>
  <cp:revision>917</cp:revision>
  <dcterms:created xsi:type="dcterms:W3CDTF">2007-12-10T14:15:35Z</dcterms:created>
  <dcterms:modified xsi:type="dcterms:W3CDTF">2016-12-17T18:18:24Z</dcterms:modified>
</cp:coreProperties>
</file>