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56" r:id="rId3"/>
    <p:sldId id="368" r:id="rId4"/>
    <p:sldId id="369" r:id="rId5"/>
    <p:sldId id="382" r:id="rId6"/>
    <p:sldId id="384" r:id="rId7"/>
    <p:sldId id="370" r:id="rId8"/>
    <p:sldId id="371" r:id="rId9"/>
    <p:sldId id="383" r:id="rId10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76" d="100"/>
          <a:sy n="76" d="100"/>
        </p:scale>
        <p:origin x="-9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17/12/2016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17/12/2016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</a:t>
            </a:r>
            <a:r>
              <a:rPr lang="it-IT" sz="800" b="1" baseline="0" dirty="0" err="1" smtClean="0"/>
              <a:t>Gaibisso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277820"/>
          </a:xfrm>
        </p:spPr>
        <p:txBody>
          <a:bodyPr/>
          <a:lstStyle/>
          <a:p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 smtClean="0"/>
              <a:t>dei </a:t>
            </a:r>
            <a:r>
              <a:rPr lang="it-IT" dirty="0" err="1" smtClean="0"/>
              <a:t>files</a:t>
            </a:r>
            <a:r>
              <a:rPr lang="it-IT" dirty="0" smtClean="0"/>
              <a:t> in linguaggio “C</a:t>
            </a:r>
            <a:r>
              <a:rPr lang="it-IT" dirty="0" smtClean="0"/>
              <a:t>”</a:t>
            </a:r>
          </a:p>
          <a:p>
            <a:endParaRPr lang="it-IT" dirty="0" smtClean="0"/>
          </a:p>
          <a:p>
            <a:r>
              <a:rPr lang="it-IT" dirty="0" smtClean="0"/>
              <a:t>Modalità di </a:t>
            </a:r>
            <a:r>
              <a:rPr lang="it-IT" dirty="0" smtClean="0"/>
              <a:t>progettazione (cenni)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Attività: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43608" y="1340768"/>
            <a:ext cx="810039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Sviluppare in linguaggio “C”: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u</a:t>
            </a:r>
            <a:r>
              <a:rPr lang="it-IT" sz="2400" b="1" dirty="0" smtClean="0"/>
              <a:t>n </a:t>
            </a:r>
            <a:r>
              <a:rPr lang="it-IT" sz="2400" b="1" dirty="0"/>
              <a:t>p</a:t>
            </a:r>
            <a:r>
              <a:rPr lang="it-IT" sz="2400" b="1" dirty="0" smtClean="0"/>
              <a:t>rogramma che </a:t>
            </a:r>
            <a:r>
              <a:rPr lang="it-IT" sz="2400" b="1" dirty="0" smtClean="0"/>
              <a:t>copi </a:t>
            </a:r>
            <a:r>
              <a:rPr lang="it-IT" sz="2400" b="1" dirty="0" smtClean="0"/>
              <a:t>un file in un altro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un </a:t>
            </a:r>
            <a:r>
              <a:rPr lang="it-IT" sz="2400" b="1" dirty="0" smtClean="0"/>
              <a:t>programma che </a:t>
            </a:r>
            <a:r>
              <a:rPr lang="it-IT" sz="2400" b="1" dirty="0" smtClean="0"/>
              <a:t>trasformi </a:t>
            </a:r>
            <a:r>
              <a:rPr lang="it-IT" sz="2400" b="1" dirty="0" smtClean="0"/>
              <a:t>una immagine a colori nella sua equivalente in bianco e nero</a:t>
            </a:r>
            <a:endParaRPr lang="it-IT" sz="2400" b="1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u</a:t>
            </a:r>
            <a:r>
              <a:rPr lang="it-IT" sz="2400" b="1" dirty="0" smtClean="0"/>
              <a:t>n programma che </a:t>
            </a:r>
            <a:r>
              <a:rPr lang="it-IT" sz="2400" b="1" dirty="0" smtClean="0"/>
              <a:t>metta </a:t>
            </a:r>
            <a:r>
              <a:rPr lang="it-IT" sz="2400" b="1" dirty="0" smtClean="0"/>
              <a:t>in evidenza le tonalità rosse più intense di una immagine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un programma in grado di miscelare due immagini aventi la stessa </a:t>
            </a:r>
            <a:r>
              <a:rPr lang="it-IT" sz="2400" b="1" dirty="0" smtClean="0"/>
              <a:t>risoluzione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un programma che </a:t>
            </a:r>
            <a:r>
              <a:rPr lang="it-IT" sz="2400" b="1" dirty="0" smtClean="0"/>
              <a:t>estragga dati </a:t>
            </a:r>
            <a:r>
              <a:rPr lang="it-IT" sz="2400" b="1" dirty="0" smtClean="0"/>
              <a:t>posizionali da un file </a:t>
            </a:r>
            <a:r>
              <a:rPr lang="it-IT" sz="2400" b="1" dirty="0" smtClean="0"/>
              <a:t>testuale e ne generi </a:t>
            </a:r>
            <a:r>
              <a:rPr lang="it-IT" sz="2400" b="1" dirty="0" smtClean="0"/>
              <a:t>un </a:t>
            </a:r>
            <a:r>
              <a:rPr lang="it-IT" sz="2400" b="1" dirty="0" smtClean="0"/>
              <a:t>altro in </a:t>
            </a:r>
            <a:r>
              <a:rPr lang="it-IT" sz="2400" b="1" dirty="0" smtClean="0"/>
              <a:t>formato </a:t>
            </a:r>
            <a:r>
              <a:rPr lang="it-IT" sz="2400" b="1" dirty="0" smtClean="0"/>
              <a:t>CSV</a:t>
            </a:r>
            <a:endParaRPr lang="it-IT" sz="2400" b="1" dirty="0" smtClean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Ciclo di vita a cascata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268760"/>
            <a:ext cx="6662069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435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484784"/>
            <a:ext cx="77500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b="1" dirty="0"/>
              <a:t>Il modello a </a:t>
            </a:r>
            <a:r>
              <a:rPr lang="it-IT" sz="2400" b="1" dirty="0" smtClean="0"/>
              <a:t>cascata:</a:t>
            </a:r>
            <a:endParaRPr lang="it-IT" sz="2400" b="1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presume </a:t>
            </a:r>
            <a:r>
              <a:rPr lang="it-IT" sz="2400" b="1" dirty="0"/>
              <a:t>che sia possibile definire esattamente quali sono i requisiti del sistema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p</a:t>
            </a:r>
            <a:r>
              <a:rPr lang="it-IT" sz="2400" b="1" dirty="0" smtClean="0"/>
              <a:t>resume </a:t>
            </a:r>
            <a:r>
              <a:rPr lang="it-IT" sz="2400" b="1" dirty="0"/>
              <a:t>che i requisiti siano stabili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è</a:t>
            </a:r>
            <a:r>
              <a:rPr lang="it-IT" sz="2400" b="1" dirty="0" smtClean="0"/>
              <a:t> la </a:t>
            </a:r>
            <a:r>
              <a:rPr lang="it-IT" sz="2400" b="1" dirty="0"/>
              <a:t>traduzione dei processi </a:t>
            </a:r>
            <a:r>
              <a:rPr lang="it-IT" sz="2400" b="1" dirty="0" smtClean="0"/>
              <a:t>manifatturieri:</a:t>
            </a:r>
          </a:p>
          <a:p>
            <a:pPr lvl="1">
              <a:buSzPct val="100000"/>
              <a:defRPr/>
            </a:pPr>
            <a:r>
              <a:rPr lang="it-IT" sz="2400" b="1" dirty="0" smtClean="0"/>
              <a:t>una azienda che produce automobili deve </a:t>
            </a:r>
            <a:r>
              <a:rPr lang="it-IT" sz="2400" b="1" dirty="0"/>
              <a:t>pianificare esattamente </a:t>
            </a:r>
            <a:r>
              <a:rPr lang="it-IT" sz="2400" b="1" dirty="0" smtClean="0"/>
              <a:t>una </a:t>
            </a:r>
            <a:r>
              <a:rPr lang="it-IT" sz="2400" b="1" dirty="0"/>
              <a:t>catena di </a:t>
            </a:r>
            <a:r>
              <a:rPr lang="it-IT" sz="2400" b="1" dirty="0" smtClean="0"/>
              <a:t>montaggio </a:t>
            </a:r>
            <a:r>
              <a:rPr lang="it-IT" sz="2400" b="1" dirty="0"/>
              <a:t>mentre il SW può essere cambiato </a:t>
            </a:r>
            <a:r>
              <a:rPr lang="it-IT" sz="2400" b="1" dirty="0" smtClean="0"/>
              <a:t>più volte per mutate esigenze del committente</a:t>
            </a:r>
            <a:endParaRPr lang="it-IT" sz="2400" b="1" dirty="0"/>
          </a:p>
        </p:txBody>
      </p:sp>
      <p:sp>
        <p:nvSpPr>
          <p:cNvPr id="10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Ciclo di vita a cascata (2)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0920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619672" y="1484784"/>
            <a:ext cx="67687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/>
              <a:t>Tende a spostare in avanti le verifiche</a:t>
            </a:r>
            <a:r>
              <a:rPr lang="it-IT" sz="2400" b="1" dirty="0" smtClean="0"/>
              <a:t>:</a:t>
            </a:r>
          </a:p>
          <a:p>
            <a:endParaRPr lang="it-IT" sz="2400" b="1" dirty="0"/>
          </a:p>
          <a:p>
            <a:pPr marL="342900" indent="-342900">
              <a:buFont typeface="Arial"/>
              <a:buChar char="•"/>
            </a:pPr>
            <a:r>
              <a:rPr lang="it-IT" sz="2400" b="1" dirty="0"/>
              <a:t>c</a:t>
            </a:r>
            <a:r>
              <a:rPr lang="it-IT" sz="2400" b="1" dirty="0" smtClean="0"/>
              <a:t>i </a:t>
            </a:r>
            <a:r>
              <a:rPr lang="it-IT" sz="2400" b="1" dirty="0"/>
              <a:t>si può accorgere troppo tardi di </a:t>
            </a:r>
            <a:r>
              <a:rPr lang="it-IT" sz="2400" b="1" dirty="0" smtClean="0"/>
              <a:t>errate concezioni </a:t>
            </a:r>
            <a:r>
              <a:rPr lang="it-IT" sz="2400" b="1" dirty="0"/>
              <a:t>o di errori</a:t>
            </a:r>
          </a:p>
          <a:p>
            <a:pPr marL="342900" indent="-342900">
              <a:buFont typeface="Arial"/>
              <a:buChar char="•"/>
            </a:pPr>
            <a:r>
              <a:rPr lang="it-IT" sz="2400" b="1" dirty="0"/>
              <a:t>s</a:t>
            </a:r>
            <a:r>
              <a:rPr lang="it-IT" sz="2400" b="1" dirty="0" smtClean="0"/>
              <a:t>i può produrre </a:t>
            </a:r>
            <a:r>
              <a:rPr lang="it-IT" sz="2400" b="1" dirty="0" smtClean="0"/>
              <a:t>disallineamenti </a:t>
            </a:r>
            <a:r>
              <a:rPr lang="it-IT" sz="2400" b="1" dirty="0"/>
              <a:t>tra ciò che </a:t>
            </a:r>
            <a:r>
              <a:rPr lang="it-IT" sz="2400" b="1" dirty="0" smtClean="0"/>
              <a:t>viene </a:t>
            </a:r>
            <a:r>
              <a:rPr lang="it-IT" sz="2400" b="1" dirty="0"/>
              <a:t>“fatto” e ciò che era “desiderato</a:t>
            </a:r>
            <a:r>
              <a:rPr lang="it-IT" sz="2400" b="1" dirty="0" smtClean="0"/>
              <a:t>”</a:t>
            </a:r>
          </a:p>
          <a:p>
            <a:endParaRPr lang="it-IT" sz="2400" b="1" dirty="0"/>
          </a:p>
          <a:p>
            <a:r>
              <a:rPr lang="it-IT" sz="2400" b="1" dirty="0"/>
              <a:t>Il prodotto risultante finisce </a:t>
            </a:r>
            <a:r>
              <a:rPr lang="it-IT" sz="2400" b="1" dirty="0" smtClean="0"/>
              <a:t>spesso per </a:t>
            </a:r>
            <a:r>
              <a:rPr lang="it-IT" sz="2400" b="1" dirty="0"/>
              <a:t>soddisfare </a:t>
            </a:r>
            <a:r>
              <a:rPr lang="it-IT" sz="2400" b="1" dirty="0" smtClean="0"/>
              <a:t>le esigenze </a:t>
            </a:r>
            <a:r>
              <a:rPr lang="it-IT" sz="2400" b="1" dirty="0"/>
              <a:t>degli sviluppatori, </a:t>
            </a:r>
            <a:r>
              <a:rPr lang="it-IT" sz="2400" b="1" dirty="0" smtClean="0"/>
              <a:t>anziché quelle </a:t>
            </a:r>
            <a:r>
              <a:rPr lang="it-IT" sz="2400" b="1" dirty="0"/>
              <a:t>dei committenti</a:t>
            </a:r>
            <a:r>
              <a:rPr lang="it-IT" sz="2400" dirty="0"/>
              <a:t>.</a:t>
            </a:r>
          </a:p>
        </p:txBody>
      </p:sp>
      <p:sp>
        <p:nvSpPr>
          <p:cNvPr id="10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-97128"/>
            <a:ext cx="7819172" cy="1200329"/>
          </a:xfrm>
        </p:spPr>
        <p:txBody>
          <a:bodyPr/>
          <a:lstStyle/>
          <a:p>
            <a:r>
              <a:rPr lang="it-IT" dirty="0" smtClean="0"/>
              <a:t>Problemi del ciclo di vita a cascata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3073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Sviluppo iterativo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43608" y="1340768"/>
            <a:ext cx="810039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Lo </a:t>
            </a:r>
            <a:r>
              <a:rPr lang="it-IT" sz="2400" b="1" dirty="0">
                <a:solidFill>
                  <a:srgbClr val="FF0000"/>
                </a:solidFill>
              </a:rPr>
              <a:t>sviluppo iterativo è una </a:t>
            </a:r>
            <a:r>
              <a:rPr lang="it-IT" sz="2400" b="1" dirty="0" smtClean="0">
                <a:solidFill>
                  <a:srgbClr val="FF0000"/>
                </a:solidFill>
              </a:rPr>
              <a:t>tecnica basata su </a:t>
            </a:r>
            <a:r>
              <a:rPr lang="it-IT" sz="2400" b="1" dirty="0" err="1" smtClean="0">
                <a:solidFill>
                  <a:srgbClr val="FF0000"/>
                </a:solidFill>
              </a:rPr>
              <a:t>timebox</a:t>
            </a:r>
            <a:r>
              <a:rPr lang="it-IT" sz="2400" b="1" dirty="0" smtClean="0">
                <a:solidFill>
                  <a:srgbClr val="FF0000"/>
                </a:solidFill>
              </a:rPr>
              <a:t> all’interno delle quali </a:t>
            </a:r>
            <a:r>
              <a:rPr lang="it-IT" sz="2400" b="1" dirty="0">
                <a:solidFill>
                  <a:srgbClr val="FF0000"/>
                </a:solidFill>
              </a:rPr>
              <a:t>viene sviluppato un </a:t>
            </a:r>
            <a:r>
              <a:rPr lang="it-IT" sz="2400" b="1" dirty="0" smtClean="0">
                <a:solidFill>
                  <a:srgbClr val="FF0000"/>
                </a:solidFill>
              </a:rPr>
              <a:t>prodotto</a:t>
            </a:r>
            <a:endParaRPr lang="it-IT" sz="2400" b="1" dirty="0">
              <a:solidFill>
                <a:srgbClr val="FF0000"/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r>
              <a:rPr lang="it-IT" sz="2400" b="1" dirty="0" smtClean="0"/>
              <a:t>Ogni </a:t>
            </a:r>
            <a:r>
              <a:rPr lang="it-IT" sz="2400" b="1" dirty="0"/>
              <a:t>iterazione è </a:t>
            </a:r>
            <a:r>
              <a:rPr lang="it-IT" sz="2400" b="1" dirty="0" smtClean="0"/>
              <a:t>auto-consistente; comprende </a:t>
            </a:r>
            <a:r>
              <a:rPr lang="it-IT" sz="2400" b="1" dirty="0"/>
              <a:t>le attività di analisi, </a:t>
            </a:r>
            <a:r>
              <a:rPr lang="it-IT" sz="2400" b="1" dirty="0" smtClean="0"/>
              <a:t>progettazione, implementazione </a:t>
            </a:r>
            <a:r>
              <a:rPr lang="it-IT" sz="2400" b="1" dirty="0"/>
              <a:t>e </a:t>
            </a:r>
            <a:r>
              <a:rPr lang="it-IT" sz="2400" b="1" dirty="0" smtClean="0"/>
              <a:t>test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r>
              <a:rPr lang="it-IT" sz="2400" b="1" dirty="0" smtClean="0"/>
              <a:t>Ogni </a:t>
            </a:r>
            <a:r>
              <a:rPr lang="it-IT" sz="2400" b="1" dirty="0"/>
              <a:t>iterazione </a:t>
            </a:r>
            <a:r>
              <a:rPr lang="it-IT" sz="2400" b="1" dirty="0" smtClean="0"/>
              <a:t>può aggiungere parti (</a:t>
            </a:r>
            <a:r>
              <a:rPr lang="it-IT" sz="2400" b="1" dirty="0" smtClean="0"/>
              <a:t>incrementale) oppure</a:t>
            </a:r>
            <a:r>
              <a:rPr lang="it-IT" sz="2400" b="1" dirty="0"/>
              <a:t> </a:t>
            </a:r>
            <a:r>
              <a:rPr lang="it-IT" sz="2400" b="1" dirty="0" smtClean="0"/>
              <a:t>raffinare </a:t>
            </a:r>
            <a:r>
              <a:rPr lang="it-IT" sz="2400" b="1" dirty="0"/>
              <a:t>il </a:t>
            </a:r>
            <a:r>
              <a:rPr lang="it-IT" sz="2400" b="1" dirty="0" smtClean="0"/>
              <a:t>prodotto (</a:t>
            </a:r>
            <a:r>
              <a:rPr lang="it-IT" sz="2400" b="1" dirty="0" smtClean="0"/>
              <a:t>evolutivo</a:t>
            </a:r>
            <a:r>
              <a:rPr lang="it-IT" sz="2400" b="1" dirty="0" smtClean="0"/>
              <a:t>)</a:t>
            </a:r>
            <a:endParaRPr lang="it-IT" sz="2400" b="1" dirty="0"/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/>
            </a:pPr>
            <a:r>
              <a:rPr lang="it-IT" sz="2400" b="1" dirty="0" smtClean="0"/>
              <a:t>Ogni iterazione si basa </a:t>
            </a:r>
            <a:r>
              <a:rPr lang="it-IT" sz="2400" b="1" dirty="0"/>
              <a:t>sul feedback ottenuto </a:t>
            </a:r>
            <a:r>
              <a:rPr lang="it-IT" sz="2400" b="1" dirty="0" smtClean="0"/>
              <a:t>dall’iterazione precedente</a:t>
            </a:r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13480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Cascata vs iterativo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124744"/>
            <a:ext cx="7596336" cy="496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328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en-US" dirty="0"/>
              <a:t>Unified Process (UP)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59632" y="1071546"/>
            <a:ext cx="752721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Un processo di sviluppo descrive un approccio alla realizzazione, rilascio e manutenzione del software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UP è un processo iterativo per la realizzazione di software (OO)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Lo sviluppo è organizzato in più iterazioni (</a:t>
            </a:r>
            <a:r>
              <a:rPr lang="it-IT" sz="2400" b="1" dirty="0" err="1"/>
              <a:t>miniprogetti</a:t>
            </a:r>
            <a:r>
              <a:rPr lang="it-IT" sz="2400" b="1" dirty="0"/>
              <a:t>) in cui si rilascia un sistema eseguibile e testato ma parziale</a:t>
            </a:r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16864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en-US" dirty="0" err="1"/>
              <a:t>Vantaggi</a:t>
            </a:r>
            <a:r>
              <a:rPr lang="en-US" dirty="0"/>
              <a:t> </a:t>
            </a:r>
            <a:r>
              <a:rPr lang="en-US" dirty="0" err="1"/>
              <a:t>dello</a:t>
            </a:r>
            <a:r>
              <a:rPr lang="en-US" dirty="0"/>
              <a:t> </a:t>
            </a:r>
            <a:r>
              <a:rPr lang="en-US" dirty="0" err="1"/>
              <a:t>sviluppo</a:t>
            </a:r>
            <a:r>
              <a:rPr lang="en-US" dirty="0"/>
              <a:t> </a:t>
            </a:r>
            <a:r>
              <a:rPr lang="en-US" dirty="0" err="1"/>
              <a:t>iterativo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59632" y="1196752"/>
            <a:ext cx="752721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Minore </a:t>
            </a:r>
            <a:r>
              <a:rPr lang="it-IT" sz="2400" b="1" dirty="0"/>
              <a:t>probabilità di fallimento, maggiore </a:t>
            </a:r>
            <a:r>
              <a:rPr lang="it-IT" sz="2400" b="1" dirty="0" smtClean="0"/>
              <a:t>produttività </a:t>
            </a:r>
            <a:r>
              <a:rPr lang="it-IT" sz="2400" b="1" dirty="0"/>
              <a:t>e minore </a:t>
            </a:r>
            <a:r>
              <a:rPr lang="it-IT" sz="2400" b="1" dirty="0" smtClean="0"/>
              <a:t>difettosità</a:t>
            </a:r>
            <a:endParaRPr lang="it-IT" sz="2400" b="1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Abbattimento precoce dei rischi (tecnici</a:t>
            </a:r>
            <a:r>
              <a:rPr lang="it-IT" sz="2400" b="1" dirty="0" smtClean="0"/>
              <a:t>, requisiti</a:t>
            </a:r>
            <a:r>
              <a:rPr lang="it-IT" sz="2400" b="1" dirty="0"/>
              <a:t>, </a:t>
            </a:r>
            <a:r>
              <a:rPr lang="it-IT" sz="2400" b="1" dirty="0" smtClean="0"/>
              <a:t>di </a:t>
            </a:r>
            <a:r>
              <a:rPr lang="it-IT" sz="2400" b="1" dirty="0"/>
              <a:t>stima</a:t>
            </a:r>
            <a:r>
              <a:rPr lang="it-IT" sz="2400" b="1" dirty="0" smtClean="0"/>
              <a:t>)</a:t>
            </a:r>
            <a:endParaRPr lang="it-IT" sz="2400" b="1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Progressi visibili da </a:t>
            </a:r>
            <a:r>
              <a:rPr lang="it-IT" sz="2400" b="1" dirty="0" smtClean="0"/>
              <a:t>subito</a:t>
            </a:r>
            <a:endParaRPr lang="it-IT" sz="2400" b="1" dirty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/>
              <a:t>Feedback precoce e </a:t>
            </a:r>
            <a:r>
              <a:rPr lang="it-IT" sz="2400" b="1" dirty="0" smtClean="0"/>
              <a:t>adattamenti:</a:t>
            </a:r>
            <a:endParaRPr lang="it-IT" sz="2400" b="1" dirty="0"/>
          </a:p>
          <a:p>
            <a:pPr marL="800100" lvl="1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tecnici: </a:t>
            </a:r>
            <a:r>
              <a:rPr lang="it-IT" sz="2400" b="1" dirty="0"/>
              <a:t>anticipazione dei test </a:t>
            </a:r>
            <a:r>
              <a:rPr lang="it-IT" sz="2400" b="1" dirty="0" smtClean="0"/>
              <a:t>architetturali</a:t>
            </a:r>
          </a:p>
          <a:p>
            <a:pPr marL="800100" lvl="1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err="1" smtClean="0"/>
              <a:t>requisiti</a:t>
            </a:r>
            <a:r>
              <a:rPr lang="it-IT" sz="2400" b="1" smtClean="0"/>
              <a:t>: coinvolgimento </a:t>
            </a:r>
            <a:r>
              <a:rPr lang="it-IT" sz="2400" b="1" dirty="0"/>
              <a:t>precoce dell’utente </a:t>
            </a:r>
            <a:r>
              <a:rPr lang="it-IT" sz="2400" b="1" dirty="0" smtClean="0"/>
              <a:t>nell’ utilizzo </a:t>
            </a:r>
            <a:r>
              <a:rPr lang="it-IT" sz="2400" b="1" dirty="0"/>
              <a:t>del sistema e convergenza rapida ai suoi </a:t>
            </a:r>
            <a:r>
              <a:rPr lang="it-IT" sz="2400" b="1" dirty="0" smtClean="0"/>
              <a:t>desiderata</a:t>
            </a:r>
            <a:endParaRPr lang="it-IT" sz="2400" b="1" dirty="0"/>
          </a:p>
        </p:txBody>
      </p:sp>
      <p:sp>
        <p:nvSpPr>
          <p:cNvPr id="8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</a:t>
            </a:r>
            <a:r>
              <a:rPr lang="it-IT" dirty="0" smtClean="0"/>
              <a:t>G</a:t>
            </a:r>
            <a:r>
              <a:rPr lang="it-IT" dirty="0" smtClean="0"/>
              <a:t>estione </a:t>
            </a:r>
            <a:r>
              <a:rPr lang="it-IT" dirty="0"/>
              <a:t>dei </a:t>
            </a:r>
            <a:r>
              <a:rPr lang="it-IT" dirty="0" err="1"/>
              <a:t>files</a:t>
            </a:r>
            <a:r>
              <a:rPr lang="it-IT" dirty="0"/>
              <a:t> in linguaggio “C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68939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10444</TotalTime>
  <Words>517</Words>
  <Application>Microsoft Office PowerPoint</Application>
  <PresentationFormat>Presentazione su schermo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Solstizio</vt:lpstr>
      <vt:lpstr>Programmazione e Laboratorio di Programmazione</vt:lpstr>
      <vt:lpstr>Attività:</vt:lpstr>
      <vt:lpstr>Ciclo di vita a cascata</vt:lpstr>
      <vt:lpstr>Ciclo di vita a cascata (2)</vt:lpstr>
      <vt:lpstr>Problemi del ciclo di vita a cascata </vt:lpstr>
      <vt:lpstr>Sviluppo iterativo</vt:lpstr>
      <vt:lpstr>Cascata vs iterativo</vt:lpstr>
      <vt:lpstr>Unified Process (UP)</vt:lpstr>
      <vt:lpstr>Vantaggi dello sviluppo iterativo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Bruno Martino</cp:lastModifiedBy>
  <cp:revision>924</cp:revision>
  <dcterms:created xsi:type="dcterms:W3CDTF">2007-12-10T14:15:35Z</dcterms:created>
  <dcterms:modified xsi:type="dcterms:W3CDTF">2016-12-17T17:07:11Z</dcterms:modified>
</cp:coreProperties>
</file>