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56" r:id="rId3"/>
    <p:sldId id="369" r:id="rId4"/>
    <p:sldId id="370" r:id="rId5"/>
    <p:sldId id="371" r:id="rId6"/>
    <p:sldId id="372" r:id="rId7"/>
    <p:sldId id="374" r:id="rId8"/>
    <p:sldId id="375" r:id="rId9"/>
    <p:sldId id="379" r:id="rId10"/>
    <p:sldId id="380" r:id="rId11"/>
    <p:sldId id="381" r:id="rId12"/>
    <p:sldId id="382" r:id="rId13"/>
    <p:sldId id="378" r:id="rId14"/>
    <p:sldId id="384" r:id="rId15"/>
    <p:sldId id="383" r:id="rId16"/>
    <p:sldId id="385" r:id="rId17"/>
    <p:sldId id="386" r:id="rId18"/>
    <p:sldId id="387" r:id="rId19"/>
    <p:sldId id="388" r:id="rId20"/>
    <p:sldId id="389" r:id="rId21"/>
    <p:sldId id="390" r:id="rId22"/>
    <p:sldId id="391" r:id="rId23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76" d="100"/>
          <a:sy n="76" d="100"/>
        </p:scale>
        <p:origin x="-9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17/12/2016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17/12/2016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err="1" smtClean="0"/>
              <a:t>Gaibisso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2662267"/>
          </a:xfrm>
        </p:spPr>
        <p:txBody>
          <a:bodyPr/>
          <a:lstStyle/>
          <a:p>
            <a:r>
              <a:rPr lang="it-IT" dirty="0" smtClean="0"/>
              <a:t>Gestione dei </a:t>
            </a:r>
            <a:r>
              <a:rPr lang="it-IT" dirty="0" err="1" smtClean="0"/>
              <a:t>files</a:t>
            </a:r>
            <a:r>
              <a:rPr lang="it-IT" dirty="0" smtClean="0"/>
              <a:t> in linguaggio “C”</a:t>
            </a:r>
          </a:p>
          <a:p>
            <a:endParaRPr lang="it-IT" dirty="0" smtClean="0"/>
          </a:p>
          <a:p>
            <a:r>
              <a:rPr lang="it-IT" dirty="0" smtClean="0"/>
              <a:t>Un progetto completo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43608" y="980728"/>
            <a:ext cx="777686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Un modo per uscire dall’impasse </a:t>
            </a:r>
            <a:r>
              <a:rPr lang="it-IT" sz="2400" b="1" dirty="0" err="1" smtClean="0"/>
              <a:t>puo’</a:t>
            </a:r>
            <a:r>
              <a:rPr lang="it-IT" sz="2400" b="1" dirty="0" smtClean="0"/>
              <a:t> essere quello di evitare di inviare richieste di inserimento dati alla console e utilizzare i  parametri a linea di comando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A questo scopo studiamo il </a:t>
            </a:r>
            <a:r>
              <a:rPr lang="it-IT" sz="2400" b="1" dirty="0" smtClean="0"/>
              <a:t>seguente codice “C</a:t>
            </a:r>
            <a:r>
              <a:rPr lang="it-IT" sz="2400" b="1" dirty="0" smtClean="0"/>
              <a:t>”:</a:t>
            </a:r>
            <a:endParaRPr lang="it-IT" sz="2400" b="1" dirty="0" smtClean="0"/>
          </a:p>
        </p:txBody>
      </p:sp>
      <p:sp>
        <p:nvSpPr>
          <p:cNvPr id="9" name="CasellaDiTesto 8"/>
          <p:cNvSpPr txBox="1"/>
          <p:nvPr/>
        </p:nvSpPr>
        <p:spPr>
          <a:xfrm>
            <a:off x="1907704" y="3114541"/>
            <a:ext cx="5301451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57300" lvl="2" indent="-342900">
              <a:spcAft>
                <a:spcPts val="600"/>
              </a:spcAft>
            </a:pPr>
            <a:r>
              <a:rPr lang="it-IT" b="1" dirty="0" err="1" smtClean="0">
                <a:solidFill>
                  <a:srgbClr val="3333FF"/>
                </a:solidFill>
              </a:rPr>
              <a:t>#include</a:t>
            </a:r>
            <a:r>
              <a:rPr lang="it-IT" b="1" dirty="0" smtClean="0">
                <a:solidFill>
                  <a:srgbClr val="3333FF"/>
                </a:solidFill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</a:rPr>
              <a:t>stdio.h</a:t>
            </a:r>
            <a:r>
              <a:rPr lang="it-IT" b="1" dirty="0" smtClean="0">
                <a:solidFill>
                  <a:srgbClr val="3333FF"/>
                </a:solidFill>
              </a:rPr>
              <a:t>&gt;</a:t>
            </a:r>
          </a:p>
          <a:p>
            <a:pPr marL="1257300" lvl="2" indent="-342900">
              <a:spcAft>
                <a:spcPts val="600"/>
              </a:spcAft>
            </a:pPr>
            <a:endParaRPr lang="it-IT" b="1" dirty="0" smtClean="0">
              <a:solidFill>
                <a:srgbClr val="3333FF"/>
              </a:solidFill>
            </a:endParaRPr>
          </a:p>
          <a:p>
            <a:pPr marL="1257300" lvl="2" indent="-342900">
              <a:spcAft>
                <a:spcPts val="600"/>
              </a:spcAft>
            </a:pPr>
            <a:r>
              <a:rPr lang="it-IT" b="1" dirty="0" err="1" smtClean="0">
                <a:solidFill>
                  <a:srgbClr val="3333FF"/>
                </a:solidFill>
              </a:rPr>
              <a:t>main</a:t>
            </a:r>
            <a:r>
              <a:rPr lang="it-IT" b="1" dirty="0" smtClean="0">
                <a:solidFill>
                  <a:srgbClr val="3333FF"/>
                </a:solidFill>
              </a:rPr>
              <a:t> (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argc</a:t>
            </a:r>
            <a:r>
              <a:rPr lang="it-IT" b="1" dirty="0" smtClean="0">
                <a:solidFill>
                  <a:srgbClr val="3333FF"/>
                </a:solidFill>
              </a:rPr>
              <a:t>, </a:t>
            </a:r>
            <a:r>
              <a:rPr lang="it-IT" b="1" dirty="0" err="1" smtClean="0">
                <a:solidFill>
                  <a:srgbClr val="3333FF"/>
                </a:solidFill>
              </a:rPr>
              <a:t>char</a:t>
            </a:r>
            <a:r>
              <a:rPr lang="it-IT" b="1" dirty="0" smtClean="0">
                <a:solidFill>
                  <a:srgbClr val="3333FF"/>
                </a:solidFill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</a:rPr>
              <a:t>*argv</a:t>
            </a:r>
            <a:r>
              <a:rPr lang="it-IT" b="1" dirty="0" smtClean="0">
                <a:solidFill>
                  <a:srgbClr val="3333FF"/>
                </a:solidFill>
              </a:rPr>
              <a:t> []) {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   </a:t>
            </a:r>
            <a:r>
              <a:rPr lang="it-IT" b="1" dirty="0" err="1" smtClean="0">
                <a:solidFill>
                  <a:srgbClr val="3333FF"/>
                </a:solidFill>
              </a:rPr>
              <a:t>int</a:t>
            </a:r>
            <a:r>
              <a:rPr lang="it-IT" b="1" dirty="0" smtClean="0">
                <a:solidFill>
                  <a:srgbClr val="3333FF"/>
                </a:solidFill>
              </a:rPr>
              <a:t> i;</a:t>
            </a:r>
          </a:p>
          <a:p>
            <a:pPr marL="1257300" lvl="2" indent="-342900">
              <a:spcAft>
                <a:spcPts val="600"/>
              </a:spcAft>
            </a:pPr>
            <a:endParaRPr lang="it-IT" b="1" dirty="0" smtClean="0">
              <a:solidFill>
                <a:srgbClr val="3333FF"/>
              </a:solidFill>
            </a:endParaRPr>
          </a:p>
          <a:p>
            <a:pPr marL="1257300" lvl="2" indent="-342900"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   </a:t>
            </a:r>
            <a:r>
              <a:rPr lang="it-IT" b="1" dirty="0" err="1" smtClean="0">
                <a:solidFill>
                  <a:srgbClr val="3333FF"/>
                </a:solidFill>
              </a:rPr>
              <a:t>for</a:t>
            </a:r>
            <a:r>
              <a:rPr lang="it-IT" b="1" dirty="0" smtClean="0">
                <a:solidFill>
                  <a:srgbClr val="3333FF"/>
                </a:solidFill>
              </a:rPr>
              <a:t> (i=0; i&lt;</a:t>
            </a:r>
            <a:r>
              <a:rPr lang="it-IT" b="1" dirty="0" err="1" smtClean="0">
                <a:solidFill>
                  <a:srgbClr val="3333FF"/>
                </a:solidFill>
              </a:rPr>
              <a:t>argc</a:t>
            </a:r>
            <a:r>
              <a:rPr lang="it-IT" b="1" dirty="0" smtClean="0">
                <a:solidFill>
                  <a:srgbClr val="3333FF"/>
                </a:solidFill>
              </a:rPr>
              <a:t>; i++) {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      </a:t>
            </a:r>
            <a:r>
              <a:rPr lang="it-IT" b="1" dirty="0" err="1" smtClean="0">
                <a:solidFill>
                  <a:srgbClr val="3333FF"/>
                </a:solidFill>
              </a:rPr>
              <a:t>printf</a:t>
            </a:r>
            <a:r>
              <a:rPr lang="it-IT" b="1" dirty="0" smtClean="0">
                <a:solidFill>
                  <a:srgbClr val="3333FF"/>
                </a:solidFill>
              </a:rPr>
              <a:t> ("&lt;Arg%d|%s&gt;</a:t>
            </a:r>
            <a:r>
              <a:rPr lang="it-IT" b="1" dirty="0" err="1" smtClean="0">
                <a:solidFill>
                  <a:srgbClr val="3333FF"/>
                </a:solidFill>
              </a:rPr>
              <a:t>\n</a:t>
            </a:r>
            <a:r>
              <a:rPr lang="it-IT" b="1" dirty="0" smtClean="0">
                <a:solidFill>
                  <a:srgbClr val="3333FF"/>
                </a:solidFill>
              </a:rPr>
              <a:t>", i, </a:t>
            </a:r>
            <a:r>
              <a:rPr lang="it-IT" b="1" dirty="0" err="1" smtClean="0">
                <a:solidFill>
                  <a:srgbClr val="3333FF"/>
                </a:solidFill>
              </a:rPr>
              <a:t>argv</a:t>
            </a:r>
            <a:r>
              <a:rPr lang="it-IT" b="1" dirty="0" smtClean="0">
                <a:solidFill>
                  <a:srgbClr val="3333FF"/>
                </a:solidFill>
              </a:rPr>
              <a:t> [i]);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   }</a:t>
            </a:r>
          </a:p>
          <a:p>
            <a:pPr marL="1257300" lvl="2" indent="-342900"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</a:rPr>
              <a:t>}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547664" y="1268760"/>
            <a:ext cx="7162538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3333FF"/>
                </a:solidFill>
              </a:rPr>
              <a:t>#include &lt;</a:t>
            </a:r>
            <a:r>
              <a:rPr lang="it-IT" sz="2400" b="1" dirty="0" err="1">
                <a:solidFill>
                  <a:srgbClr val="3333FF"/>
                </a:solidFill>
              </a:rPr>
              <a:t>stdio.h</a:t>
            </a:r>
            <a:r>
              <a:rPr lang="it-IT" sz="2400" b="1" dirty="0">
                <a:solidFill>
                  <a:srgbClr val="3333FF"/>
                </a:solidFill>
              </a:rPr>
              <a:t>&gt;</a:t>
            </a:r>
          </a:p>
          <a:p>
            <a:endParaRPr lang="it-IT" sz="2400" b="1" dirty="0">
              <a:solidFill>
                <a:srgbClr val="3333FF"/>
              </a:solidFill>
            </a:endParaRPr>
          </a:p>
          <a:p>
            <a:r>
              <a:rPr lang="fr-FR" sz="2400" b="1" dirty="0" smtClean="0">
                <a:solidFill>
                  <a:srgbClr val="3333FF"/>
                </a:solidFill>
              </a:rPr>
              <a:t>main (</a:t>
            </a:r>
            <a:r>
              <a:rPr lang="fr-FR" sz="2400" b="1" dirty="0" err="1" smtClean="0">
                <a:solidFill>
                  <a:srgbClr val="3333FF"/>
                </a:solidFill>
              </a:rPr>
              <a:t>int</a:t>
            </a:r>
            <a:r>
              <a:rPr lang="fr-FR" sz="2400" b="1" dirty="0" smtClean="0">
                <a:solidFill>
                  <a:srgbClr val="3333FF"/>
                </a:solidFill>
              </a:rPr>
              <a:t> </a:t>
            </a:r>
            <a:r>
              <a:rPr lang="fr-FR" sz="2400" b="1" dirty="0" err="1" smtClean="0">
                <a:solidFill>
                  <a:srgbClr val="3333FF"/>
                </a:solidFill>
              </a:rPr>
              <a:t>argc</a:t>
            </a:r>
            <a:r>
              <a:rPr lang="fr-FR" sz="2400" b="1" dirty="0" smtClean="0">
                <a:solidFill>
                  <a:srgbClr val="3333FF"/>
                </a:solidFill>
              </a:rPr>
              <a:t>, char *</a:t>
            </a:r>
            <a:r>
              <a:rPr lang="fr-FR" sz="2400" b="1" dirty="0" err="1" smtClean="0">
                <a:solidFill>
                  <a:srgbClr val="3333FF"/>
                </a:solidFill>
              </a:rPr>
              <a:t>argv</a:t>
            </a:r>
            <a:r>
              <a:rPr lang="fr-FR" sz="2400" b="1" dirty="0" smtClean="0">
                <a:solidFill>
                  <a:srgbClr val="3333FF"/>
                </a:solidFill>
              </a:rPr>
              <a:t> []) </a:t>
            </a:r>
            <a:r>
              <a:rPr lang="fr-FR" sz="2400" b="1" dirty="0">
                <a:solidFill>
                  <a:srgbClr val="3333FF"/>
                </a:solidFill>
              </a:rPr>
              <a:t>{</a:t>
            </a:r>
          </a:p>
          <a:p>
            <a:endParaRPr lang="fr-FR" sz="2400" b="1" dirty="0">
              <a:solidFill>
                <a:srgbClr val="3333FF"/>
              </a:solidFill>
            </a:endParaRPr>
          </a:p>
          <a:p>
            <a:r>
              <a:rPr lang="fr-FR" sz="2400" b="1" dirty="0">
                <a:solidFill>
                  <a:srgbClr val="3333FF"/>
                </a:solidFill>
              </a:rPr>
              <a:t>   FILE *</a:t>
            </a:r>
            <a:r>
              <a:rPr lang="fr-FR" sz="2400" b="1" dirty="0" err="1">
                <a:solidFill>
                  <a:srgbClr val="3333FF"/>
                </a:solidFill>
              </a:rPr>
              <a:t>FileIn</a:t>
            </a:r>
            <a:r>
              <a:rPr lang="fr-FR" sz="2400" b="1" dirty="0" smtClean="0">
                <a:solidFill>
                  <a:srgbClr val="3333FF"/>
                </a:solidFill>
              </a:rPr>
              <a:t>;</a:t>
            </a:r>
            <a:endParaRPr lang="fr-FR" sz="2400" b="1" dirty="0">
              <a:solidFill>
                <a:srgbClr val="3333FF"/>
              </a:solidFill>
            </a:endParaRPr>
          </a:p>
          <a:p>
            <a:r>
              <a:rPr lang="da-DK" sz="2400" b="1" dirty="0">
                <a:solidFill>
                  <a:srgbClr val="3333FF"/>
                </a:solidFill>
              </a:rPr>
              <a:t>   </a:t>
            </a:r>
            <a:r>
              <a:rPr lang="da-DK" sz="2400" b="1" dirty="0" err="1">
                <a:solidFill>
                  <a:srgbClr val="3333FF"/>
                </a:solidFill>
              </a:rPr>
              <a:t>char</a:t>
            </a:r>
            <a:r>
              <a:rPr lang="da-DK" sz="2400" b="1" dirty="0">
                <a:solidFill>
                  <a:srgbClr val="3333FF"/>
                </a:solidFill>
              </a:rPr>
              <a:t> var1 [80], var2 [80];</a:t>
            </a:r>
          </a:p>
          <a:p>
            <a:r>
              <a:rPr lang="fr-FR" sz="2400" b="1" dirty="0">
                <a:solidFill>
                  <a:srgbClr val="3333FF"/>
                </a:solidFill>
              </a:rPr>
              <a:t>   </a:t>
            </a:r>
            <a:r>
              <a:rPr lang="fr-FR" sz="2400" b="1" dirty="0" err="1">
                <a:solidFill>
                  <a:srgbClr val="3333FF"/>
                </a:solidFill>
              </a:rPr>
              <a:t>int</a:t>
            </a:r>
            <a:r>
              <a:rPr lang="fr-FR" sz="2400" b="1" dirty="0">
                <a:solidFill>
                  <a:srgbClr val="3333FF"/>
                </a:solidFill>
              </a:rPr>
              <a:t>  var3</a:t>
            </a:r>
            <a:r>
              <a:rPr lang="fr-FR" sz="2400" b="1" dirty="0" smtClean="0">
                <a:solidFill>
                  <a:srgbClr val="3333FF"/>
                </a:solidFill>
              </a:rPr>
              <a:t>;</a:t>
            </a:r>
          </a:p>
          <a:p>
            <a:endParaRPr lang="fr-FR" sz="2400" b="1" dirty="0" smtClean="0">
              <a:solidFill>
                <a:srgbClr val="3333FF"/>
              </a:solidFill>
            </a:endParaRPr>
          </a:p>
          <a:p>
            <a:r>
              <a:rPr lang="en-US" sz="2400" b="1" dirty="0" smtClean="0">
                <a:solidFill>
                  <a:srgbClr val="3333FF"/>
                </a:solidFill>
              </a:rPr>
              <a:t>   </a:t>
            </a:r>
            <a:r>
              <a:rPr lang="en-US" sz="2400" b="1" dirty="0" err="1" smtClean="0">
                <a:solidFill>
                  <a:srgbClr val="3333FF"/>
                </a:solidFill>
              </a:rPr>
              <a:t>FileIn</a:t>
            </a:r>
            <a:r>
              <a:rPr lang="en-US" sz="2400" b="1" dirty="0" smtClean="0">
                <a:solidFill>
                  <a:srgbClr val="3333FF"/>
                </a:solidFill>
              </a:rPr>
              <a:t> = </a:t>
            </a:r>
            <a:r>
              <a:rPr lang="en-US" sz="2400" b="1" dirty="0" err="1" smtClean="0">
                <a:solidFill>
                  <a:srgbClr val="3333FF"/>
                </a:solidFill>
              </a:rPr>
              <a:t>fopen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argv</a:t>
            </a:r>
            <a:r>
              <a:rPr lang="en-US" sz="2400" b="1" dirty="0" smtClean="0">
                <a:solidFill>
                  <a:srgbClr val="3333FF"/>
                </a:solidFill>
              </a:rPr>
              <a:t> [1], "r");</a:t>
            </a:r>
          </a:p>
          <a:p>
            <a:endParaRPr lang="en-US" sz="2400" b="1" dirty="0" smtClean="0">
              <a:solidFill>
                <a:srgbClr val="3333FF"/>
              </a:solidFill>
            </a:endParaRPr>
          </a:p>
          <a:p>
            <a:r>
              <a:rPr lang="en-US" sz="2400" b="1" dirty="0" smtClean="0">
                <a:solidFill>
                  <a:srgbClr val="3333FF"/>
                </a:solidFill>
              </a:rPr>
              <a:t>   </a:t>
            </a:r>
            <a:r>
              <a:rPr lang="en-US" sz="2400" b="1" dirty="0" err="1" smtClean="0">
                <a:solidFill>
                  <a:srgbClr val="3333FF"/>
                </a:solidFill>
              </a:rPr>
              <a:t>fscanf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FileIn</a:t>
            </a:r>
            <a:r>
              <a:rPr lang="en-US" sz="2400" b="1" dirty="0" smtClean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  </a:t>
            </a:r>
            <a:r>
              <a:rPr lang="en-US" sz="2400" b="1" dirty="0" err="1" smtClean="0">
                <a:solidFill>
                  <a:srgbClr val="3333FF"/>
                </a:solidFill>
              </a:rPr>
              <a:t>printf</a:t>
            </a:r>
            <a:r>
              <a:rPr lang="en-US" sz="2400" b="1" dirty="0" smtClean="0">
                <a:solidFill>
                  <a:srgbClr val="3333FF"/>
                </a:solidFill>
              </a:rPr>
              <a:t> ("%s %s %d\n", var1, var2, var3);</a:t>
            </a:r>
          </a:p>
          <a:p>
            <a:r>
              <a:rPr lang="fr-FR" sz="2400" b="1" dirty="0" smtClean="0">
                <a:solidFill>
                  <a:srgbClr val="3333FF"/>
                </a:solidFill>
              </a:rPr>
              <a:t>         . . . . . </a:t>
            </a:r>
            <a:endParaRPr lang="fr-FR" sz="2400" b="1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MP3 (3)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619672" y="1268760"/>
            <a:ext cx="684076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ct val="100000"/>
              <a:defRPr/>
            </a:pPr>
            <a:r>
              <a:rPr lang="it-IT" sz="2400" b="1" dirty="0" smtClean="0"/>
              <a:t>Le cose ora sembrano funzionare ma …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Controllate la lunghezza dei </a:t>
            </a:r>
            <a:r>
              <a:rPr lang="it-IT" sz="2400" b="1" dirty="0" err="1" smtClean="0"/>
              <a:t>files</a:t>
            </a:r>
            <a:r>
              <a:rPr lang="it-IT" sz="2400" b="1" dirty="0" smtClean="0"/>
              <a:t> origine e destinazione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La soluzione proposta come si comporta </a:t>
            </a:r>
            <a:r>
              <a:rPr lang="it-IT" sz="2400" b="1" dirty="0" smtClean="0"/>
              <a:t>se </a:t>
            </a:r>
            <a:r>
              <a:rPr lang="it-IT" sz="2400" b="1" dirty="0" smtClean="0"/>
              <a:t>il formato del file viene cambiato?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Che </a:t>
            </a:r>
            <a:r>
              <a:rPr lang="it-IT" sz="2400" b="1" dirty="0" smtClean="0"/>
              <a:t>succede </a:t>
            </a:r>
            <a:r>
              <a:rPr lang="it-IT" sz="2400" b="1" dirty="0" smtClean="0"/>
              <a:t>se il programma </a:t>
            </a:r>
            <a:r>
              <a:rPr lang="it-IT" sz="2400" b="1" dirty="0" err="1" smtClean="0"/>
              <a:t>lavorara</a:t>
            </a:r>
            <a:r>
              <a:rPr lang="it-IT" sz="2400" b="1" dirty="0" smtClean="0"/>
              <a:t> </a:t>
            </a:r>
            <a:r>
              <a:rPr lang="it-IT" sz="2400" b="1" dirty="0" smtClean="0"/>
              <a:t>su </a:t>
            </a:r>
            <a:r>
              <a:rPr lang="it-IT" sz="2400" b="1" dirty="0" err="1" smtClean="0"/>
              <a:t>files</a:t>
            </a:r>
            <a:r>
              <a:rPr lang="it-IT" sz="2400" b="1" dirty="0" smtClean="0"/>
              <a:t> binari?</a:t>
            </a:r>
          </a:p>
        </p:txBody>
      </p:sp>
    </p:spTree>
    <p:extLst>
      <p:ext uri="{BB962C8B-B14F-4D97-AF65-F5344CB8AC3E}">
        <p14:creationId xmlns:p14="http://schemas.microsoft.com/office/powerpoint/2010/main" xmlns="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1038790"/>
            <a:ext cx="470994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3333FF"/>
                </a:solidFill>
              </a:rPr>
              <a:t>#include &lt;</a:t>
            </a:r>
            <a:r>
              <a:rPr lang="it-IT" sz="2400" b="1" dirty="0" err="1">
                <a:solidFill>
                  <a:srgbClr val="3333FF"/>
                </a:solidFill>
              </a:rPr>
              <a:t>stdio.h</a:t>
            </a:r>
            <a:r>
              <a:rPr lang="it-IT" sz="2400" b="1" dirty="0">
                <a:solidFill>
                  <a:srgbClr val="3333FF"/>
                </a:solidFill>
              </a:rPr>
              <a:t>&gt;</a:t>
            </a:r>
          </a:p>
          <a:p>
            <a:endParaRPr lang="it-IT" sz="2400" b="1" dirty="0">
              <a:solidFill>
                <a:srgbClr val="3333FF"/>
              </a:solidFill>
            </a:endParaRPr>
          </a:p>
          <a:p>
            <a:r>
              <a:rPr lang="fr-FR" sz="2400" b="1" dirty="0" smtClean="0">
                <a:solidFill>
                  <a:srgbClr val="3333FF"/>
                </a:solidFill>
              </a:rPr>
              <a:t>m</a:t>
            </a:r>
            <a:r>
              <a:rPr lang="fr-FR" sz="2400" b="1" dirty="0" smtClean="0">
                <a:solidFill>
                  <a:srgbClr val="3333FF"/>
                </a:solidFill>
              </a:rPr>
              <a:t>ain (</a:t>
            </a:r>
            <a:r>
              <a:rPr lang="fr-FR" sz="2400" b="1" dirty="0" err="1" smtClean="0">
                <a:solidFill>
                  <a:srgbClr val="3333FF"/>
                </a:solidFill>
              </a:rPr>
              <a:t>int</a:t>
            </a:r>
            <a:r>
              <a:rPr lang="fr-FR" sz="2400" b="1" dirty="0" smtClean="0">
                <a:solidFill>
                  <a:srgbClr val="3333FF"/>
                </a:solidFill>
              </a:rPr>
              <a:t> </a:t>
            </a:r>
            <a:r>
              <a:rPr lang="fr-FR" sz="2400" b="1" dirty="0" err="1" smtClean="0">
                <a:solidFill>
                  <a:srgbClr val="3333FF"/>
                </a:solidFill>
              </a:rPr>
              <a:t>argc</a:t>
            </a:r>
            <a:r>
              <a:rPr lang="fr-FR" sz="2400" b="1" dirty="0" smtClean="0">
                <a:solidFill>
                  <a:srgbClr val="3333FF"/>
                </a:solidFill>
              </a:rPr>
              <a:t>, char *</a:t>
            </a:r>
            <a:r>
              <a:rPr lang="fr-FR" sz="2400" b="1" dirty="0" err="1" smtClean="0">
                <a:solidFill>
                  <a:srgbClr val="3333FF"/>
                </a:solidFill>
              </a:rPr>
              <a:t>argv</a:t>
            </a:r>
            <a:r>
              <a:rPr lang="fr-FR" sz="2400" b="1" dirty="0" smtClean="0">
                <a:solidFill>
                  <a:srgbClr val="3333FF"/>
                </a:solidFill>
              </a:rPr>
              <a:t> []) </a:t>
            </a:r>
            <a:r>
              <a:rPr lang="fr-FR" sz="2400" b="1" dirty="0" smtClean="0">
                <a:solidFill>
                  <a:srgbClr val="3333FF"/>
                </a:solidFill>
              </a:rPr>
              <a:t>{</a:t>
            </a:r>
          </a:p>
          <a:p>
            <a:endParaRPr lang="fr-FR" sz="2400" b="1" dirty="0" smtClean="0">
              <a:solidFill>
                <a:srgbClr val="3333FF"/>
              </a:solidFill>
            </a:endParaRPr>
          </a:p>
          <a:p>
            <a:r>
              <a:rPr lang="fr-FR" sz="2400" b="1" dirty="0" smtClean="0">
                <a:solidFill>
                  <a:srgbClr val="3333FF"/>
                </a:solidFill>
              </a:rPr>
              <a:t>   </a:t>
            </a:r>
            <a:r>
              <a:rPr lang="fr-FR" sz="2400" b="1" dirty="0">
                <a:solidFill>
                  <a:srgbClr val="3333FF"/>
                </a:solidFill>
              </a:rPr>
              <a:t>FILE *FileIn;</a:t>
            </a:r>
          </a:p>
          <a:p>
            <a:r>
              <a:rPr lang="fr-FR" sz="2400" b="1" dirty="0" smtClean="0">
                <a:solidFill>
                  <a:srgbClr val="3333FF"/>
                </a:solidFill>
              </a:rPr>
              <a:t>   </a:t>
            </a:r>
            <a:r>
              <a:rPr lang="fr-FR" sz="2400" b="1" dirty="0" err="1" smtClean="0">
                <a:solidFill>
                  <a:srgbClr val="3333FF"/>
                </a:solidFill>
              </a:rPr>
              <a:t>unsigned</a:t>
            </a:r>
            <a:r>
              <a:rPr lang="fr-FR" sz="2400" b="1" dirty="0" smtClean="0">
                <a:solidFill>
                  <a:srgbClr val="3333FF"/>
                </a:solidFill>
              </a:rPr>
              <a:t> </a:t>
            </a:r>
            <a:r>
              <a:rPr lang="fr-FR" sz="2400" b="1" dirty="0">
                <a:solidFill>
                  <a:srgbClr val="3333FF"/>
                </a:solidFill>
              </a:rPr>
              <a:t>char </a:t>
            </a:r>
            <a:r>
              <a:rPr lang="fr-FR" sz="2400" b="1" dirty="0" err="1">
                <a:solidFill>
                  <a:srgbClr val="3333FF"/>
                </a:solidFill>
              </a:rPr>
              <a:t>ch</a:t>
            </a:r>
            <a:r>
              <a:rPr lang="fr-FR" sz="2400" b="1" dirty="0" smtClean="0">
                <a:solidFill>
                  <a:srgbClr val="3333FF"/>
                </a:solidFill>
              </a:rPr>
              <a:t>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endParaRPr lang="en-US" sz="2400" b="1" dirty="0" smtClean="0">
              <a:solidFill>
                <a:srgbClr val="3333FF"/>
              </a:solidFill>
            </a:endParaRPr>
          </a:p>
          <a:p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  FileIn </a:t>
            </a:r>
            <a:r>
              <a:rPr lang="en-US" sz="2400" b="1" dirty="0" smtClean="0">
                <a:solidFill>
                  <a:srgbClr val="3333FF"/>
                </a:solidFill>
              </a:rPr>
              <a:t>= </a:t>
            </a:r>
            <a:r>
              <a:rPr lang="en-US" sz="2400" b="1" dirty="0" err="1" smtClean="0">
                <a:solidFill>
                  <a:srgbClr val="3333FF"/>
                </a:solidFill>
              </a:rPr>
              <a:t>fopen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(</a:t>
            </a:r>
            <a:r>
              <a:rPr lang="en-US" sz="2400" b="1" dirty="0" err="1" smtClean="0">
                <a:solidFill>
                  <a:srgbClr val="3333FF"/>
                </a:solidFill>
              </a:rPr>
              <a:t>argv</a:t>
            </a:r>
            <a:r>
              <a:rPr lang="en-US" sz="2400" b="1" dirty="0" smtClean="0">
                <a:solidFill>
                  <a:srgbClr val="3333FF"/>
                </a:solidFill>
              </a:rPr>
              <a:t> [1], </a:t>
            </a:r>
            <a:r>
              <a:rPr lang="en-US" sz="2400" b="1" dirty="0" smtClean="0">
                <a:solidFill>
                  <a:srgbClr val="3333FF"/>
                </a:solidFill>
              </a:rPr>
              <a:t>”</a:t>
            </a:r>
            <a:r>
              <a:rPr lang="en-US" sz="2400" b="1" dirty="0" err="1" smtClean="0">
                <a:solidFill>
                  <a:srgbClr val="3333FF"/>
                </a:solidFill>
              </a:rPr>
              <a:t>rb</a:t>
            </a:r>
            <a:r>
              <a:rPr lang="en-US" sz="2400" b="1" dirty="0" smtClean="0">
                <a:solidFill>
                  <a:srgbClr val="3333FF"/>
                </a:solidFill>
              </a:rPr>
              <a:t>");</a:t>
            </a:r>
            <a:endParaRPr lang="en-US" sz="2400" b="1" dirty="0" smtClean="0">
              <a:solidFill>
                <a:srgbClr val="3333FF"/>
              </a:solidFill>
            </a:endParaRPr>
          </a:p>
          <a:p>
            <a:r>
              <a:rPr lang="en-US" sz="2400" b="1" dirty="0" smtClean="0">
                <a:solidFill>
                  <a:srgbClr val="3333FF"/>
                </a:solidFill>
              </a:rPr>
              <a:t>   for (;;) {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     </a:t>
            </a:r>
            <a:r>
              <a:rPr lang="en-US" sz="2400" b="1" dirty="0" err="1" smtClean="0">
                <a:solidFill>
                  <a:srgbClr val="3333FF"/>
                </a:solidFill>
              </a:rPr>
              <a:t>ch</a:t>
            </a:r>
            <a:r>
              <a:rPr lang="en-US" sz="2400" b="1" dirty="0" smtClean="0">
                <a:solidFill>
                  <a:srgbClr val="3333FF"/>
                </a:solidFill>
              </a:rPr>
              <a:t> = </a:t>
            </a:r>
            <a:r>
              <a:rPr lang="en-US" sz="2400" b="1" dirty="0" err="1" smtClean="0">
                <a:solidFill>
                  <a:srgbClr val="3333FF"/>
                </a:solidFill>
              </a:rPr>
              <a:t>fgetc</a:t>
            </a:r>
            <a:r>
              <a:rPr lang="en-US" sz="2400" b="1" dirty="0" smtClean="0">
                <a:solidFill>
                  <a:srgbClr val="3333FF"/>
                </a:solidFill>
              </a:rPr>
              <a:t> (FileIn);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     if (</a:t>
            </a:r>
            <a:r>
              <a:rPr lang="en-US" sz="2400" b="1" dirty="0" err="1" smtClean="0">
                <a:solidFill>
                  <a:srgbClr val="3333FF"/>
                </a:solidFill>
              </a:rPr>
              <a:t>feof</a:t>
            </a:r>
            <a:r>
              <a:rPr lang="en-US" sz="2400" b="1" dirty="0" smtClean="0">
                <a:solidFill>
                  <a:srgbClr val="3333FF"/>
                </a:solidFill>
              </a:rPr>
              <a:t> (FileIn))  break;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     </a:t>
            </a:r>
            <a:r>
              <a:rPr lang="en-US" sz="2400" b="1" dirty="0" err="1" smtClean="0">
                <a:solidFill>
                  <a:srgbClr val="3333FF"/>
                </a:solidFill>
              </a:rPr>
              <a:t>printf</a:t>
            </a:r>
            <a:r>
              <a:rPr lang="en-US" sz="2400" b="1" dirty="0" smtClean="0">
                <a:solidFill>
                  <a:srgbClr val="3333FF"/>
                </a:solidFill>
              </a:rPr>
              <a:t> ("%c", </a:t>
            </a:r>
            <a:r>
              <a:rPr lang="en-US" sz="2400" b="1" dirty="0" err="1" smtClean="0">
                <a:solidFill>
                  <a:srgbClr val="3333FF"/>
                </a:solidFill>
              </a:rPr>
              <a:t>ch</a:t>
            </a:r>
            <a:r>
              <a:rPr lang="en-US" sz="24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  }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}</a:t>
            </a:r>
          </a:p>
          <a:p>
            <a:endParaRPr lang="fr-FR" sz="2400" b="1" dirty="0">
              <a:solidFill>
                <a:srgbClr val="3333FF"/>
              </a:solidFill>
            </a:endParaRPr>
          </a:p>
          <a:p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92080" y="5589240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… quanto ci soddisfa?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MP4 (3)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347864" y="2632844"/>
            <a:ext cx="34259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3333FF"/>
                </a:solidFill>
              </a:rPr>
              <a:t>ch</a:t>
            </a:r>
            <a:r>
              <a:rPr lang="en-US" sz="2400" b="1" dirty="0" smtClean="0">
                <a:solidFill>
                  <a:srgbClr val="3333FF"/>
                </a:solidFill>
              </a:rPr>
              <a:t> = </a:t>
            </a:r>
            <a:r>
              <a:rPr lang="en-US" sz="2400" b="1" dirty="0" err="1" smtClean="0">
                <a:solidFill>
                  <a:srgbClr val="3333FF"/>
                </a:solidFill>
              </a:rPr>
              <a:t>fgetc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FileIn</a:t>
            </a:r>
            <a:r>
              <a:rPr lang="en-US" sz="24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while (! </a:t>
            </a:r>
            <a:r>
              <a:rPr lang="en-US" sz="2400" b="1" dirty="0" err="1" smtClean="0">
                <a:solidFill>
                  <a:srgbClr val="3333FF"/>
                </a:solidFill>
              </a:rPr>
              <a:t>feof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FileIn</a:t>
            </a:r>
            <a:r>
              <a:rPr lang="en-US" sz="2400" b="1" dirty="0" smtClean="0">
                <a:solidFill>
                  <a:srgbClr val="3333FF"/>
                </a:solidFill>
              </a:rPr>
              <a:t>)) {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     </a:t>
            </a:r>
            <a:r>
              <a:rPr lang="en-US" sz="2400" b="1" dirty="0" err="1" smtClean="0">
                <a:solidFill>
                  <a:srgbClr val="3333FF"/>
                </a:solidFill>
              </a:rPr>
              <a:t>fputc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ch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FileOut</a:t>
            </a:r>
            <a:r>
              <a:rPr lang="en-US" sz="24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     </a:t>
            </a:r>
            <a:r>
              <a:rPr lang="en-US" sz="2400" b="1" dirty="0" err="1" smtClean="0">
                <a:solidFill>
                  <a:srgbClr val="3333FF"/>
                </a:solidFill>
              </a:rPr>
              <a:t>Nby</a:t>
            </a:r>
            <a:r>
              <a:rPr lang="en-US" sz="2400" b="1" dirty="0" smtClean="0">
                <a:solidFill>
                  <a:srgbClr val="3333FF"/>
                </a:solidFill>
              </a:rPr>
              <a:t>++;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      </a:t>
            </a:r>
            <a:r>
              <a:rPr lang="en-US" sz="2400" b="1" dirty="0" err="1" smtClean="0">
                <a:solidFill>
                  <a:srgbClr val="3333FF"/>
                </a:solidFill>
              </a:rPr>
              <a:t>ch</a:t>
            </a:r>
            <a:r>
              <a:rPr lang="en-US" sz="2400" b="1" dirty="0" smtClean="0">
                <a:solidFill>
                  <a:srgbClr val="3333FF"/>
                </a:solidFill>
              </a:rPr>
              <a:t> = </a:t>
            </a:r>
            <a:r>
              <a:rPr lang="en-US" sz="2400" b="1" dirty="0" err="1" smtClean="0">
                <a:solidFill>
                  <a:srgbClr val="3333FF"/>
                </a:solidFill>
              </a:rPr>
              <a:t>fgetc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FileIn</a:t>
            </a:r>
            <a:r>
              <a:rPr lang="en-US" sz="24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en-US" sz="2400" b="1" dirty="0" smtClean="0">
                <a:solidFill>
                  <a:srgbClr val="3333FF"/>
                </a:solidFill>
              </a:rPr>
              <a:t>}</a:t>
            </a:r>
            <a:endParaRPr lang="en-US" sz="2400" b="1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15617" y="1124744"/>
            <a:ext cx="4248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Quella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che</a:t>
            </a:r>
            <a:r>
              <a:rPr lang="en-US" sz="2400" b="1" dirty="0" smtClean="0"/>
              <a:t> segue è </a:t>
            </a:r>
            <a:r>
              <a:rPr lang="en-US" sz="2400" b="1" dirty="0" err="1" smtClean="0"/>
              <a:t>una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versione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piu</a:t>
            </a:r>
            <a:r>
              <a:rPr lang="en-US" sz="2400" b="1" dirty="0" smtClean="0"/>
              <a:t>’ </a:t>
            </a:r>
            <a:r>
              <a:rPr lang="en-US" sz="2400" b="1" dirty="0" err="1" smtClean="0"/>
              <a:t>corretta</a:t>
            </a:r>
            <a:r>
              <a:rPr lang="en-US" sz="2400" b="1" dirty="0" smtClean="0"/>
              <a:t> e </a:t>
            </a:r>
            <a:r>
              <a:rPr lang="en-US" sz="2400" b="1" dirty="0" err="1" smtClean="0"/>
              <a:t>pulita</a:t>
            </a:r>
            <a:r>
              <a:rPr lang="en-US" sz="2400" b="1" dirty="0" smtClean="0"/>
              <a:t>. Per </a:t>
            </a:r>
            <a:r>
              <a:rPr lang="en-US" sz="2400" b="1" dirty="0" err="1" smtClean="0"/>
              <a:t>quali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motivi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211960" y="5229200"/>
            <a:ext cx="4464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</a:t>
            </a:r>
            <a:r>
              <a:rPr lang="en-US" sz="2400" b="1" dirty="0" err="1" smtClean="0"/>
              <a:t>cosa</a:t>
            </a:r>
            <a:r>
              <a:rPr lang="en-US" sz="2400" b="1" dirty="0" smtClean="0"/>
              <a:t> serve la prima </a:t>
            </a:r>
            <a:r>
              <a:rPr lang="en-US" sz="2400" b="1" dirty="0" err="1" smtClean="0">
                <a:solidFill>
                  <a:srgbClr val="3333FF"/>
                </a:solidFill>
              </a:rPr>
              <a:t>fgetc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691680" y="1412776"/>
            <a:ext cx="676875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Che succede a </a:t>
            </a:r>
            <a:r>
              <a:rPr lang="it-IT" sz="2400" b="1" dirty="0" err="1" smtClean="0">
                <a:solidFill>
                  <a:srgbClr val="FF0000"/>
                </a:solidFill>
              </a:rPr>
              <a:t>mycp</a:t>
            </a:r>
            <a:r>
              <a:rPr lang="it-IT" sz="2400" b="1" dirty="0" smtClean="0"/>
              <a:t> se viene dato come nome del file di ingresso quello di un file che non esiste?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Che succede a </a:t>
            </a:r>
            <a:r>
              <a:rPr lang="it-IT" sz="2400" b="1" dirty="0" err="1" smtClean="0">
                <a:solidFill>
                  <a:srgbClr val="FF0000"/>
                </a:solidFill>
              </a:rPr>
              <a:t>mycp</a:t>
            </a:r>
            <a:r>
              <a:rPr lang="it-IT" sz="2400" b="1" dirty="0" smtClean="0"/>
              <a:t> se il file di ingresso appartiene ad un altro utente o è protetto?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Come vengono gestite eventuali anomalie di funzionamento?</a:t>
            </a:r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259632" y="1556792"/>
            <a:ext cx="748883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it-IT" sz="2400" b="1" dirty="0" smtClean="0"/>
              <a:t>Apertura del file di ingresso:</a:t>
            </a:r>
          </a:p>
          <a:p>
            <a:pPr marL="342900" indent="-342900">
              <a:spcAft>
                <a:spcPts val="600"/>
              </a:spcAft>
            </a:pPr>
            <a:endParaRPr lang="it-IT" sz="2400" b="1" dirty="0" smtClean="0"/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FileIn = </a:t>
            </a:r>
            <a:r>
              <a:rPr lang="it-IT" sz="2000" b="1" dirty="0" err="1" smtClean="0">
                <a:solidFill>
                  <a:srgbClr val="3333FF"/>
                </a:solidFill>
              </a:rPr>
              <a:t>fopen</a:t>
            </a:r>
            <a:r>
              <a:rPr lang="it-IT" sz="2000" b="1" dirty="0" smtClean="0">
                <a:solidFill>
                  <a:srgbClr val="3333FF"/>
                </a:solidFill>
              </a:rPr>
              <a:t> (</a:t>
            </a:r>
            <a:r>
              <a:rPr lang="it-IT" sz="2000" b="1" dirty="0" err="1" smtClean="0">
                <a:solidFill>
                  <a:srgbClr val="3333FF"/>
                </a:solidFill>
              </a:rPr>
              <a:t>FileInName</a:t>
            </a:r>
            <a:r>
              <a:rPr lang="it-IT" sz="2000" b="1" dirty="0" smtClean="0">
                <a:solidFill>
                  <a:srgbClr val="3333FF"/>
                </a:solidFill>
              </a:rPr>
              <a:t>, "</a:t>
            </a:r>
            <a:r>
              <a:rPr lang="it-IT" sz="2000" b="1" dirty="0" err="1" smtClean="0">
                <a:solidFill>
                  <a:srgbClr val="3333FF"/>
                </a:solidFill>
              </a:rPr>
              <a:t>rb</a:t>
            </a:r>
            <a:r>
              <a:rPr lang="it-IT" sz="2000" b="1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err="1" smtClean="0">
                <a:solidFill>
                  <a:srgbClr val="3333FF"/>
                </a:solidFill>
              </a:rPr>
              <a:t>if</a:t>
            </a:r>
            <a:r>
              <a:rPr lang="it-IT" sz="2000" b="1" dirty="0" smtClean="0">
                <a:solidFill>
                  <a:srgbClr val="3333FF"/>
                </a:solidFill>
              </a:rPr>
              <a:t>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    </a:t>
            </a:r>
            <a:r>
              <a:rPr lang="it-IT" sz="2000" b="1" dirty="0" err="1" smtClean="0">
                <a:solidFill>
                  <a:srgbClr val="3333FF"/>
                </a:solidFill>
              </a:rPr>
              <a:t>printf</a:t>
            </a:r>
            <a:r>
              <a:rPr lang="it-IT" sz="2000" b="1" dirty="0" smtClean="0">
                <a:solidFill>
                  <a:srgbClr val="3333FF"/>
                </a:solidFill>
              </a:rPr>
              <a:t> ("Impossibile aprire il file %s\n", </a:t>
            </a:r>
            <a:r>
              <a:rPr lang="it-IT" sz="2000" b="1" dirty="0" err="1" smtClean="0">
                <a:solidFill>
                  <a:srgbClr val="3333FF"/>
                </a:solidFill>
              </a:rPr>
              <a:t>FileInName</a:t>
            </a:r>
            <a:r>
              <a:rPr lang="it-IT" sz="2000" b="1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    </a:t>
            </a:r>
            <a:r>
              <a:rPr lang="it-IT" sz="2000" b="1" dirty="0" err="1" smtClean="0">
                <a:solidFill>
                  <a:srgbClr val="3333FF"/>
                </a:solidFill>
              </a:rPr>
              <a:t>return</a:t>
            </a:r>
            <a:r>
              <a:rPr lang="it-IT" sz="2000" b="1" dirty="0" smtClean="0">
                <a:solidFill>
                  <a:srgbClr val="3333FF"/>
                </a:solidFill>
              </a:rPr>
              <a:t> (1);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}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259632" y="486916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it-IT" sz="2400" b="1" dirty="0" smtClean="0"/>
              <a:t>Non è ancora del tutto corretto … </a:t>
            </a:r>
            <a:r>
              <a:rPr lang="it-IT" sz="2400" b="1" dirty="0" smtClean="0">
                <a:solidFill>
                  <a:srgbClr val="FF0000"/>
                </a:solidFill>
              </a:rPr>
              <a:t>cosa non va</a:t>
            </a:r>
            <a:r>
              <a:rPr lang="it-IT" sz="2400" b="1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MP5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2420888"/>
            <a:ext cx="81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FileIn = </a:t>
            </a:r>
            <a:r>
              <a:rPr lang="it-IT" sz="2000" b="1" dirty="0" err="1" smtClean="0">
                <a:solidFill>
                  <a:srgbClr val="3333FF"/>
                </a:solidFill>
              </a:rPr>
              <a:t>fopen</a:t>
            </a:r>
            <a:r>
              <a:rPr lang="it-IT" sz="2000" b="1" dirty="0" smtClean="0">
                <a:solidFill>
                  <a:srgbClr val="3333FF"/>
                </a:solidFill>
              </a:rPr>
              <a:t> (</a:t>
            </a:r>
            <a:r>
              <a:rPr lang="it-IT" sz="2000" b="1" dirty="0" err="1" smtClean="0">
                <a:solidFill>
                  <a:srgbClr val="3333FF"/>
                </a:solidFill>
              </a:rPr>
              <a:t>FileInName</a:t>
            </a:r>
            <a:r>
              <a:rPr lang="it-IT" sz="2000" b="1" dirty="0" smtClean="0">
                <a:solidFill>
                  <a:srgbClr val="3333FF"/>
                </a:solidFill>
              </a:rPr>
              <a:t>, "</a:t>
            </a:r>
            <a:r>
              <a:rPr lang="it-IT" sz="2000" b="1" dirty="0" err="1" smtClean="0">
                <a:solidFill>
                  <a:srgbClr val="3333FF"/>
                </a:solidFill>
              </a:rPr>
              <a:t>rb</a:t>
            </a:r>
            <a:r>
              <a:rPr lang="it-IT" sz="2000" b="1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err="1" smtClean="0">
                <a:solidFill>
                  <a:srgbClr val="3333FF"/>
                </a:solidFill>
              </a:rPr>
              <a:t>if</a:t>
            </a:r>
            <a:r>
              <a:rPr lang="it-IT" sz="2000" b="1" dirty="0" smtClean="0">
                <a:solidFill>
                  <a:srgbClr val="3333FF"/>
                </a:solidFill>
              </a:rPr>
              <a:t>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    </a:t>
            </a:r>
            <a:r>
              <a:rPr lang="it-IT" sz="2000" b="1" dirty="0" err="1" smtClean="0">
                <a:solidFill>
                  <a:srgbClr val="3333FF"/>
                </a:solidFill>
              </a:rPr>
              <a:t>fprintf</a:t>
            </a:r>
            <a:r>
              <a:rPr lang="it-IT" sz="2000" b="1" dirty="0" smtClean="0">
                <a:solidFill>
                  <a:srgbClr val="3333FF"/>
                </a:solidFill>
              </a:rPr>
              <a:t> (</a:t>
            </a:r>
            <a:r>
              <a:rPr lang="it-IT" sz="2000" b="1" dirty="0" err="1" smtClean="0">
                <a:solidFill>
                  <a:srgbClr val="FF0000"/>
                </a:solidFill>
              </a:rPr>
              <a:t>stderr</a:t>
            </a:r>
            <a:r>
              <a:rPr lang="it-IT" sz="2000" b="1" dirty="0" smtClean="0">
                <a:solidFill>
                  <a:srgbClr val="3333FF"/>
                </a:solidFill>
              </a:rPr>
              <a:t>, "Impossibile aprire il file %s\n", </a:t>
            </a:r>
            <a:r>
              <a:rPr lang="it-IT" sz="2000" b="1" dirty="0" err="1" smtClean="0">
                <a:solidFill>
                  <a:srgbClr val="3333FF"/>
                </a:solidFill>
              </a:rPr>
              <a:t>FileInName</a:t>
            </a:r>
            <a:r>
              <a:rPr lang="it-IT" sz="2000" b="1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    </a:t>
            </a:r>
            <a:r>
              <a:rPr lang="it-IT" sz="2000" b="1" dirty="0" err="1" smtClean="0">
                <a:solidFill>
                  <a:srgbClr val="3333FF"/>
                </a:solidFill>
              </a:rPr>
              <a:t>return</a:t>
            </a:r>
            <a:r>
              <a:rPr lang="it-IT" sz="2000" b="1" dirty="0" smtClean="0">
                <a:solidFill>
                  <a:srgbClr val="3333FF"/>
                </a:solidFill>
              </a:rPr>
              <a:t> (1);</a:t>
            </a: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331640" y="1556792"/>
            <a:ext cx="751237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L’ultimo passo consiste nell’inserire nel codice sorgente le istruzioni che ci permetteranno di scrivere il file di uscita facendo a meno della </a:t>
            </a:r>
            <a:r>
              <a:rPr lang="it-IT" sz="2400" b="1" dirty="0" err="1" smtClean="0"/>
              <a:t>redirezione</a:t>
            </a:r>
            <a:endParaRPr lang="it-IT" sz="2400" b="1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Inserire l’apertura del file di uscita utilizzando il secondo parametro su linea di comando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Verificare la corretta scrittura dei singoli caratteri in uscita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Abbiamo aperto i </a:t>
            </a:r>
            <a:r>
              <a:rPr lang="it-IT" sz="2400" b="1" dirty="0" err="1" smtClean="0"/>
              <a:t>files</a:t>
            </a:r>
            <a:r>
              <a:rPr lang="it-IT" sz="2400" b="1" dirty="0" smtClean="0"/>
              <a:t> ma dobbiamo anche chiuderli!!!</a:t>
            </a:r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844824"/>
            <a:ext cx="817240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en-US" sz="2400" b="1" dirty="0" smtClean="0">
                <a:solidFill>
                  <a:srgbClr val="3333FF"/>
                </a:solidFill>
              </a:rPr>
              <a:t>#include &lt;</a:t>
            </a:r>
            <a:r>
              <a:rPr lang="en-US" sz="2400" b="1" dirty="0" err="1" smtClean="0">
                <a:solidFill>
                  <a:srgbClr val="3333FF"/>
                </a:solidFill>
              </a:rPr>
              <a:t>stdio.h</a:t>
            </a:r>
            <a:r>
              <a:rPr lang="en-US" sz="2400" b="1" dirty="0" smtClean="0">
                <a:solidFill>
                  <a:srgbClr val="3333FF"/>
                </a:solidFill>
              </a:rPr>
              <a:t>&gt;</a:t>
            </a:r>
          </a:p>
          <a:p>
            <a:pPr marL="800100" lvl="1" indent="-342900">
              <a:spcAft>
                <a:spcPts val="600"/>
              </a:spcAft>
            </a:pPr>
            <a:endParaRPr lang="en-US" sz="2400" b="1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400" b="1" dirty="0" err="1" smtClean="0">
                <a:solidFill>
                  <a:srgbClr val="3333FF"/>
                </a:solidFill>
              </a:rPr>
              <a:t>int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main (</a:t>
            </a:r>
            <a:r>
              <a:rPr lang="en-US" sz="2400" b="1" dirty="0" err="1" smtClean="0">
                <a:solidFill>
                  <a:srgbClr val="3333FF"/>
                </a:solidFill>
              </a:rPr>
              <a:t>int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argc</a:t>
            </a:r>
            <a:r>
              <a:rPr lang="en-US" sz="2400" b="1" dirty="0" smtClean="0">
                <a:solidFill>
                  <a:srgbClr val="3333FF"/>
                </a:solidFill>
              </a:rPr>
              <a:t>, char *</a:t>
            </a:r>
            <a:r>
              <a:rPr lang="en-US" sz="2400" b="1" dirty="0" err="1" smtClean="0">
                <a:solidFill>
                  <a:srgbClr val="3333FF"/>
                </a:solidFill>
              </a:rPr>
              <a:t>argv</a:t>
            </a:r>
            <a:r>
              <a:rPr lang="en-US" sz="2400" b="1" dirty="0" smtClean="0">
                <a:solidFill>
                  <a:srgbClr val="3333FF"/>
                </a:solidFill>
              </a:rPr>
              <a:t> []) {</a:t>
            </a:r>
          </a:p>
          <a:p>
            <a:pPr marL="800100" lvl="1" indent="-342900">
              <a:spcAft>
                <a:spcPts val="600"/>
              </a:spcAft>
            </a:pPr>
            <a:endParaRPr lang="en-US" sz="2400" b="1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400" b="1" dirty="0" smtClean="0">
                <a:solidFill>
                  <a:srgbClr val="3333FF"/>
                </a:solidFill>
              </a:rPr>
              <a:t>   FILE *FileIn, *</a:t>
            </a:r>
            <a:r>
              <a:rPr lang="en-US" sz="2400" b="1" dirty="0" err="1" smtClean="0">
                <a:solidFill>
                  <a:srgbClr val="3333FF"/>
                </a:solidFill>
              </a:rPr>
              <a:t>FileOut</a:t>
            </a:r>
            <a:r>
              <a:rPr lang="en-US" sz="2400" b="1" dirty="0" smtClean="0">
                <a:solidFill>
                  <a:srgbClr val="3333FF"/>
                </a:solidFill>
              </a:rPr>
              <a:t>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b="1" dirty="0" smtClean="0">
                <a:solidFill>
                  <a:srgbClr val="3333FF"/>
                </a:solidFill>
              </a:rPr>
              <a:t>   </a:t>
            </a:r>
            <a:r>
              <a:rPr lang="en-US" sz="2400" b="1" dirty="0" smtClean="0">
                <a:solidFill>
                  <a:srgbClr val="3333FF"/>
                </a:solidFill>
              </a:rPr>
              <a:t>unsigned </a:t>
            </a:r>
            <a:r>
              <a:rPr lang="en-US" sz="2400" b="1" dirty="0" smtClean="0">
                <a:solidFill>
                  <a:srgbClr val="3333FF"/>
                </a:solidFill>
              </a:rPr>
              <a:t>char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</a:t>
            </a:r>
            <a:r>
              <a:rPr lang="en-US" sz="2400" b="1" dirty="0" smtClean="0">
                <a:solidFill>
                  <a:srgbClr val="3333FF"/>
                </a:solidFill>
              </a:rPr>
              <a:t>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b="1" dirty="0" smtClean="0">
                <a:solidFill>
                  <a:srgbClr val="3333FF"/>
                </a:solidFill>
              </a:rPr>
              <a:t>   long </a:t>
            </a:r>
            <a:r>
              <a:rPr lang="en-US" sz="2400" b="1" dirty="0" err="1" smtClean="0">
                <a:solidFill>
                  <a:srgbClr val="3333FF"/>
                </a:solidFill>
              </a:rPr>
              <a:t>int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Nby</a:t>
            </a:r>
            <a:r>
              <a:rPr lang="en-US" sz="2400" b="1" dirty="0" smtClean="0">
                <a:solidFill>
                  <a:srgbClr val="3333FF"/>
                </a:solidFill>
              </a:rPr>
              <a:t> = 0</a:t>
            </a:r>
            <a:r>
              <a:rPr lang="en-US" sz="2400" b="1" dirty="0" smtClean="0">
                <a:solidFill>
                  <a:srgbClr val="3333FF"/>
                </a:solidFill>
              </a:rPr>
              <a:t>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</a:rPr>
              <a:t>  </a:t>
            </a:r>
            <a:r>
              <a:rPr lang="en-US" sz="2400" b="1" dirty="0" err="1" smtClean="0">
                <a:solidFill>
                  <a:srgbClr val="3333FF"/>
                </a:solidFill>
              </a:rPr>
              <a:t>int</a:t>
            </a:r>
            <a:r>
              <a:rPr lang="en-US" sz="2400" b="1" dirty="0" smtClean="0">
                <a:solidFill>
                  <a:srgbClr val="3333FF"/>
                </a:solidFill>
              </a:rPr>
              <a:t> status;</a:t>
            </a:r>
            <a:endParaRPr lang="en-US" sz="2400" b="1" dirty="0" smtClean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Attività: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43608" y="1268760"/>
            <a:ext cx="8100392" cy="455509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Sviluppare in linguaggio “C”: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>
                <a:solidFill>
                  <a:srgbClr val="FF0000"/>
                </a:solidFill>
              </a:rPr>
              <a:t>u</a:t>
            </a:r>
            <a:r>
              <a:rPr lang="it-IT" sz="2400" b="1" dirty="0" smtClean="0">
                <a:solidFill>
                  <a:srgbClr val="FF0000"/>
                </a:solidFill>
              </a:rPr>
              <a:t>n </a:t>
            </a:r>
            <a:r>
              <a:rPr lang="it-IT" sz="2400" b="1" dirty="0">
                <a:solidFill>
                  <a:srgbClr val="FF0000"/>
                </a:solidFill>
              </a:rPr>
              <a:t>p</a:t>
            </a:r>
            <a:r>
              <a:rPr lang="it-IT" sz="2400" b="1" dirty="0" smtClean="0">
                <a:solidFill>
                  <a:srgbClr val="FF0000"/>
                </a:solidFill>
              </a:rPr>
              <a:t>rogramma che copi un file in un altro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un programma che trasformi una immagine a colori nella sua equivalente in bianco e nero</a:t>
            </a:r>
            <a:endParaRPr lang="it-IT" sz="2400" b="1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u</a:t>
            </a:r>
            <a:r>
              <a:rPr lang="it-IT" sz="2400" b="1" dirty="0" smtClean="0"/>
              <a:t>n programma che metta in evidenza le tonalità rosse più intense di una immagine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un programma in grado di miscelare due immagini aventi la stessa risoluzione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un programma che estragga dati posizionali da un file testuale e ne generi un altro in formato CSV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(3)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052736"/>
            <a:ext cx="81724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endParaRPr lang="en-US" sz="2000" b="1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FileIn = </a:t>
            </a:r>
            <a:r>
              <a:rPr lang="en-US" sz="2000" b="1" dirty="0" err="1" smtClean="0">
                <a:solidFill>
                  <a:srgbClr val="3333FF"/>
                </a:solidFill>
              </a:rPr>
              <a:t>fopen</a:t>
            </a:r>
            <a:r>
              <a:rPr lang="en-US" sz="2000" b="1" dirty="0" smtClean="0">
                <a:solidFill>
                  <a:srgbClr val="3333FF"/>
                </a:solidFill>
              </a:rPr>
              <a:t> (</a:t>
            </a:r>
            <a:r>
              <a:rPr lang="en-US" sz="2000" b="1" dirty="0" err="1" smtClean="0">
                <a:solidFill>
                  <a:srgbClr val="3333FF"/>
                </a:solidFill>
              </a:rPr>
              <a:t>argv</a:t>
            </a:r>
            <a:r>
              <a:rPr lang="en-US" sz="2000" b="1" dirty="0" smtClean="0">
                <a:solidFill>
                  <a:srgbClr val="3333FF"/>
                </a:solidFill>
              </a:rPr>
              <a:t> [1], "</a:t>
            </a:r>
            <a:r>
              <a:rPr lang="en-US" sz="2000" b="1" dirty="0" err="1" smtClean="0">
                <a:solidFill>
                  <a:srgbClr val="3333FF"/>
                </a:solidFill>
              </a:rPr>
              <a:t>rb</a:t>
            </a:r>
            <a:r>
              <a:rPr lang="en-US" sz="2000" b="1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if (FileIn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   </a:t>
            </a:r>
            <a:r>
              <a:rPr lang="en-US" sz="2000" b="1" dirty="0" err="1" smtClean="0">
                <a:solidFill>
                  <a:srgbClr val="3333FF"/>
                </a:solidFill>
              </a:rPr>
              <a:t>fprintf</a:t>
            </a:r>
            <a:r>
              <a:rPr lang="en-US" sz="2000" b="1" dirty="0" smtClean="0">
                <a:solidFill>
                  <a:srgbClr val="3333FF"/>
                </a:solidFill>
              </a:rPr>
              <a:t> (</a:t>
            </a:r>
            <a:r>
              <a:rPr lang="en-US" sz="2000" b="1" dirty="0" err="1" smtClean="0">
                <a:solidFill>
                  <a:srgbClr val="3333FF"/>
                </a:solidFill>
              </a:rPr>
              <a:t>stderr</a:t>
            </a:r>
            <a:r>
              <a:rPr lang="en-US" sz="2000" b="1" dirty="0" smtClean="0">
                <a:solidFill>
                  <a:srgbClr val="3333FF"/>
                </a:solidFill>
              </a:rPr>
              <a:t>, "</a:t>
            </a:r>
            <a:r>
              <a:rPr lang="en-US" sz="2000" b="1" dirty="0" err="1" smtClean="0">
                <a:solidFill>
                  <a:srgbClr val="3333FF"/>
                </a:solidFill>
              </a:rPr>
              <a:t>Impossibile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err="1" smtClean="0">
                <a:solidFill>
                  <a:srgbClr val="3333FF"/>
                </a:solidFill>
              </a:rPr>
              <a:t>aprire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err="1" smtClean="0">
                <a:solidFill>
                  <a:srgbClr val="3333FF"/>
                </a:solidFill>
              </a:rPr>
              <a:t>il</a:t>
            </a:r>
            <a:r>
              <a:rPr lang="en-US" sz="2000" b="1" dirty="0" smtClean="0">
                <a:solidFill>
                  <a:srgbClr val="3333FF"/>
                </a:solidFill>
              </a:rPr>
              <a:t> file %s\n", </a:t>
            </a:r>
            <a:r>
              <a:rPr lang="en-US" sz="2000" b="1" dirty="0" err="1" smtClean="0">
                <a:solidFill>
                  <a:srgbClr val="3333FF"/>
                </a:solidFill>
              </a:rPr>
              <a:t>argv</a:t>
            </a:r>
            <a:r>
              <a:rPr lang="en-US" sz="2000" b="1" dirty="0" smtClean="0">
                <a:solidFill>
                  <a:srgbClr val="3333FF"/>
                </a:solidFill>
              </a:rPr>
              <a:t> [1]);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   return (1);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}</a:t>
            </a:r>
          </a:p>
          <a:p>
            <a:pPr marL="800100" lvl="1" indent="-342900">
              <a:spcAft>
                <a:spcPts val="600"/>
              </a:spcAft>
            </a:pPr>
            <a:endParaRPr lang="en-US" sz="2000" b="1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</a:t>
            </a:r>
            <a:r>
              <a:rPr lang="en-US" sz="2000" b="1" dirty="0" err="1" smtClean="0">
                <a:solidFill>
                  <a:srgbClr val="3333FF"/>
                </a:solidFill>
              </a:rPr>
              <a:t>FileOut</a:t>
            </a:r>
            <a:r>
              <a:rPr lang="en-US" sz="2000" b="1" dirty="0" smtClean="0">
                <a:solidFill>
                  <a:srgbClr val="3333FF"/>
                </a:solidFill>
              </a:rPr>
              <a:t> = </a:t>
            </a:r>
            <a:r>
              <a:rPr lang="en-US" sz="2000" b="1" dirty="0" err="1" smtClean="0">
                <a:solidFill>
                  <a:srgbClr val="3333FF"/>
                </a:solidFill>
              </a:rPr>
              <a:t>fopen</a:t>
            </a:r>
            <a:r>
              <a:rPr lang="en-US" sz="2000" b="1" dirty="0" smtClean="0">
                <a:solidFill>
                  <a:srgbClr val="3333FF"/>
                </a:solidFill>
              </a:rPr>
              <a:t> (</a:t>
            </a:r>
            <a:r>
              <a:rPr lang="en-US" sz="2000" b="1" dirty="0" err="1" smtClean="0">
                <a:solidFill>
                  <a:srgbClr val="3333FF"/>
                </a:solidFill>
              </a:rPr>
              <a:t>argv</a:t>
            </a:r>
            <a:r>
              <a:rPr lang="en-US" sz="2000" b="1" dirty="0" smtClean="0">
                <a:solidFill>
                  <a:srgbClr val="3333FF"/>
                </a:solidFill>
              </a:rPr>
              <a:t> [2], "</a:t>
            </a:r>
            <a:r>
              <a:rPr lang="en-US" sz="2000" b="1" dirty="0" err="1" smtClean="0">
                <a:solidFill>
                  <a:srgbClr val="3333FF"/>
                </a:solidFill>
              </a:rPr>
              <a:t>wb</a:t>
            </a:r>
            <a:r>
              <a:rPr lang="en-US" sz="2000" b="1" dirty="0" smtClean="0">
                <a:solidFill>
                  <a:srgbClr val="3333FF"/>
                </a:solidFill>
              </a:rPr>
              <a:t>");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if (</a:t>
            </a:r>
            <a:r>
              <a:rPr lang="en-US" sz="2000" b="1" dirty="0" err="1" smtClean="0">
                <a:solidFill>
                  <a:srgbClr val="3333FF"/>
                </a:solidFill>
              </a:rPr>
              <a:t>FileOut</a:t>
            </a:r>
            <a:r>
              <a:rPr lang="en-US" sz="2000" b="1" dirty="0" smtClean="0">
                <a:solidFill>
                  <a:srgbClr val="3333FF"/>
                </a:solidFill>
              </a:rPr>
              <a:t> == NULL)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   </a:t>
            </a:r>
            <a:r>
              <a:rPr lang="en-US" sz="2000" b="1" dirty="0" err="1" smtClean="0">
                <a:solidFill>
                  <a:srgbClr val="3333FF"/>
                </a:solidFill>
              </a:rPr>
              <a:t>fprintf</a:t>
            </a:r>
            <a:r>
              <a:rPr lang="en-US" sz="2000" b="1" dirty="0" smtClean="0">
                <a:solidFill>
                  <a:srgbClr val="3333FF"/>
                </a:solidFill>
              </a:rPr>
              <a:t> (</a:t>
            </a:r>
            <a:r>
              <a:rPr lang="en-US" sz="2000" b="1" dirty="0" err="1" smtClean="0">
                <a:solidFill>
                  <a:srgbClr val="3333FF"/>
                </a:solidFill>
              </a:rPr>
              <a:t>stderr</a:t>
            </a:r>
            <a:r>
              <a:rPr lang="en-US" sz="2000" b="1" dirty="0" smtClean="0">
                <a:solidFill>
                  <a:srgbClr val="3333FF"/>
                </a:solidFill>
              </a:rPr>
              <a:t>, "</a:t>
            </a:r>
            <a:r>
              <a:rPr lang="en-US" sz="2000" b="1" dirty="0" err="1" smtClean="0">
                <a:solidFill>
                  <a:srgbClr val="3333FF"/>
                </a:solidFill>
              </a:rPr>
              <a:t>Impossibile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err="1" smtClean="0">
                <a:solidFill>
                  <a:srgbClr val="3333FF"/>
                </a:solidFill>
              </a:rPr>
              <a:t>aprire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err="1" smtClean="0">
                <a:solidFill>
                  <a:srgbClr val="3333FF"/>
                </a:solidFill>
              </a:rPr>
              <a:t>il</a:t>
            </a:r>
            <a:r>
              <a:rPr lang="en-US" sz="2000" b="1" dirty="0" smtClean="0">
                <a:solidFill>
                  <a:srgbClr val="3333FF"/>
                </a:solidFill>
              </a:rPr>
              <a:t> file %s\n", </a:t>
            </a:r>
            <a:r>
              <a:rPr lang="en-US" sz="2000" b="1" dirty="0" err="1" smtClean="0">
                <a:solidFill>
                  <a:srgbClr val="3333FF"/>
                </a:solidFill>
              </a:rPr>
              <a:t>argv</a:t>
            </a:r>
            <a:r>
              <a:rPr lang="en-US" sz="2000" b="1" dirty="0" smtClean="0">
                <a:solidFill>
                  <a:srgbClr val="3333FF"/>
                </a:solidFill>
              </a:rPr>
              <a:t> [2]);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   return (2);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(4)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052736"/>
            <a:ext cx="8172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endParaRPr lang="en-US" sz="2000" b="1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</a:t>
            </a:r>
            <a:r>
              <a:rPr lang="en-US" sz="2000" b="1" dirty="0" err="1" smtClean="0">
                <a:solidFill>
                  <a:srgbClr val="3333FF"/>
                </a:solidFill>
              </a:rPr>
              <a:t>ch</a:t>
            </a:r>
            <a:r>
              <a:rPr lang="en-US" sz="2000" b="1" dirty="0" smtClean="0">
                <a:solidFill>
                  <a:srgbClr val="3333FF"/>
                </a:solidFill>
              </a:rPr>
              <a:t> = </a:t>
            </a:r>
            <a:r>
              <a:rPr lang="en-US" sz="2000" b="1" dirty="0" err="1" smtClean="0">
                <a:solidFill>
                  <a:srgbClr val="3333FF"/>
                </a:solidFill>
              </a:rPr>
              <a:t>fgetc</a:t>
            </a:r>
            <a:r>
              <a:rPr lang="en-US" sz="2000" b="1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while (! </a:t>
            </a:r>
            <a:r>
              <a:rPr lang="en-US" sz="2000" b="1" dirty="0" err="1" smtClean="0">
                <a:solidFill>
                  <a:srgbClr val="3333FF"/>
                </a:solidFill>
              </a:rPr>
              <a:t>feof</a:t>
            </a:r>
            <a:r>
              <a:rPr lang="en-US" sz="2000" b="1" dirty="0" smtClean="0">
                <a:solidFill>
                  <a:srgbClr val="3333FF"/>
                </a:solidFill>
              </a:rPr>
              <a:t> (FileIn)) {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   </a:t>
            </a:r>
            <a:r>
              <a:rPr lang="en-US" sz="2000" b="1" dirty="0" smtClean="0">
                <a:solidFill>
                  <a:srgbClr val="3333FF"/>
                </a:solidFill>
              </a:rPr>
              <a:t>status = </a:t>
            </a:r>
            <a:r>
              <a:rPr lang="en-US" sz="2000" b="1" dirty="0" err="1" smtClean="0">
                <a:solidFill>
                  <a:srgbClr val="3333FF"/>
                </a:solidFill>
              </a:rPr>
              <a:t>fputc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smtClean="0">
                <a:solidFill>
                  <a:srgbClr val="3333FF"/>
                </a:solidFill>
              </a:rPr>
              <a:t>(</a:t>
            </a:r>
            <a:r>
              <a:rPr lang="en-US" sz="2000" b="1" dirty="0" err="1" smtClean="0">
                <a:solidFill>
                  <a:srgbClr val="3333FF"/>
                </a:solidFill>
              </a:rPr>
              <a:t>ch</a:t>
            </a:r>
            <a:r>
              <a:rPr lang="en-US" sz="2000" b="1" dirty="0" smtClean="0">
                <a:solidFill>
                  <a:srgbClr val="3333FF"/>
                </a:solidFill>
              </a:rPr>
              <a:t>, </a:t>
            </a:r>
            <a:r>
              <a:rPr lang="en-US" sz="2000" b="1" dirty="0" err="1" smtClean="0">
                <a:solidFill>
                  <a:srgbClr val="3333FF"/>
                </a:solidFill>
              </a:rPr>
              <a:t>FileOut</a:t>
            </a:r>
            <a:r>
              <a:rPr lang="en-US" sz="2000" b="1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smtClean="0">
                <a:solidFill>
                  <a:srgbClr val="3333FF"/>
                </a:solidFill>
              </a:rPr>
              <a:t>     if (status != </a:t>
            </a:r>
            <a:r>
              <a:rPr lang="en-US" sz="2000" b="1" dirty="0" err="1" smtClean="0">
                <a:solidFill>
                  <a:srgbClr val="3333FF"/>
                </a:solidFill>
              </a:rPr>
              <a:t>ch</a:t>
            </a:r>
            <a:r>
              <a:rPr lang="en-US" sz="2000" b="1" dirty="0" smtClean="0">
                <a:solidFill>
                  <a:srgbClr val="3333FF"/>
                </a:solidFill>
              </a:rPr>
              <a:t>) </a:t>
            </a:r>
            <a:r>
              <a:rPr lang="en-US" sz="2000" b="1" dirty="0" smtClean="0">
                <a:solidFill>
                  <a:srgbClr val="3333FF"/>
                </a:solidFill>
              </a:rPr>
              <a:t>{</a:t>
            </a:r>
            <a:endParaRPr lang="en-US" sz="2000" b="1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it-IT" sz="2000" b="1" dirty="0" smtClean="0">
                <a:solidFill>
                  <a:srgbClr val="3333FF"/>
                </a:solidFill>
              </a:rPr>
              <a:t>         </a:t>
            </a:r>
            <a:r>
              <a:rPr lang="it-IT" sz="2000" b="1" dirty="0" err="1" smtClean="0">
                <a:solidFill>
                  <a:srgbClr val="3333FF"/>
                </a:solidFill>
              </a:rPr>
              <a:t>fprintf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smtClean="0">
                <a:solidFill>
                  <a:srgbClr val="3333FF"/>
                </a:solidFill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</a:rPr>
              <a:t>stderr</a:t>
            </a:r>
            <a:r>
              <a:rPr lang="it-IT" sz="2000" b="1" dirty="0" smtClean="0">
                <a:solidFill>
                  <a:srgbClr val="3333FF"/>
                </a:solidFill>
              </a:rPr>
              <a:t>, "Errore scrivendo il file %s\n", </a:t>
            </a:r>
            <a:r>
              <a:rPr lang="it-IT" sz="2000" b="1" dirty="0" err="1" smtClean="0">
                <a:solidFill>
                  <a:srgbClr val="3333FF"/>
                </a:solidFill>
              </a:rPr>
              <a:t>argv</a:t>
            </a:r>
            <a:r>
              <a:rPr lang="it-IT" sz="2000" b="1" dirty="0" smtClean="0">
                <a:solidFill>
                  <a:srgbClr val="3333FF"/>
                </a:solidFill>
              </a:rPr>
              <a:t> [2]);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smtClean="0">
                <a:solidFill>
                  <a:srgbClr val="3333FF"/>
                </a:solidFill>
              </a:rPr>
              <a:t>        return (3);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smtClean="0">
                <a:solidFill>
                  <a:srgbClr val="3333FF"/>
                </a:solidFill>
              </a:rPr>
              <a:t>     }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smtClean="0">
                <a:solidFill>
                  <a:srgbClr val="3333FF"/>
                </a:solidFill>
              </a:rPr>
              <a:t>     </a:t>
            </a:r>
            <a:r>
              <a:rPr lang="en-US" sz="2000" b="1" dirty="0" err="1" smtClean="0">
                <a:solidFill>
                  <a:srgbClr val="3333FF"/>
                </a:solidFill>
              </a:rPr>
              <a:t>Nby</a:t>
            </a:r>
            <a:r>
              <a:rPr lang="en-US" sz="2000" b="1" dirty="0" smtClean="0">
                <a:solidFill>
                  <a:srgbClr val="3333FF"/>
                </a:solidFill>
              </a:rPr>
              <a:t>++;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   </a:t>
            </a:r>
            <a:r>
              <a:rPr lang="en-US" sz="2000" b="1" dirty="0" err="1" smtClean="0">
                <a:solidFill>
                  <a:srgbClr val="3333FF"/>
                </a:solidFill>
              </a:rPr>
              <a:t>ch</a:t>
            </a:r>
            <a:r>
              <a:rPr lang="en-US" sz="2000" b="1" dirty="0" smtClean="0">
                <a:solidFill>
                  <a:srgbClr val="3333FF"/>
                </a:solidFill>
              </a:rPr>
              <a:t> = </a:t>
            </a:r>
            <a:r>
              <a:rPr lang="en-US" sz="2000" b="1" dirty="0" err="1" smtClean="0">
                <a:solidFill>
                  <a:srgbClr val="3333FF"/>
                </a:solidFill>
              </a:rPr>
              <a:t>fgetc</a:t>
            </a:r>
            <a:r>
              <a:rPr lang="en-US" sz="2000" b="1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</a:t>
            </a:r>
            <a:r>
              <a:rPr lang="en-US" sz="2000" b="1" dirty="0" smtClean="0">
                <a:solidFill>
                  <a:srgbClr val="3333FF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MP6 (4)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1628800"/>
            <a:ext cx="81724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</a:t>
            </a:r>
            <a:r>
              <a:rPr lang="en-US" sz="2000" b="1" dirty="0" err="1" smtClean="0">
                <a:solidFill>
                  <a:srgbClr val="3333FF"/>
                </a:solidFill>
              </a:rPr>
              <a:t>fprintf</a:t>
            </a:r>
            <a:r>
              <a:rPr lang="en-US" sz="2000" b="1" dirty="0" smtClean="0">
                <a:solidFill>
                  <a:srgbClr val="3333FF"/>
                </a:solidFill>
              </a:rPr>
              <a:t> </a:t>
            </a:r>
            <a:r>
              <a:rPr lang="en-US" sz="2000" b="1" dirty="0" smtClean="0">
                <a:solidFill>
                  <a:srgbClr val="3333FF"/>
                </a:solidFill>
              </a:rPr>
              <a:t>(</a:t>
            </a:r>
            <a:r>
              <a:rPr lang="en-US" sz="2000" b="1" dirty="0" err="1" smtClean="0">
                <a:solidFill>
                  <a:srgbClr val="3333FF"/>
                </a:solidFill>
              </a:rPr>
              <a:t>stderr,"Copiati</a:t>
            </a:r>
            <a:r>
              <a:rPr lang="en-US" sz="2000" b="1" dirty="0" smtClean="0">
                <a:solidFill>
                  <a:srgbClr val="3333FF"/>
                </a:solidFill>
              </a:rPr>
              <a:t> %ld bytes\n", </a:t>
            </a:r>
            <a:r>
              <a:rPr lang="en-US" sz="2000" b="1" dirty="0" err="1" smtClean="0">
                <a:solidFill>
                  <a:srgbClr val="3333FF"/>
                </a:solidFill>
              </a:rPr>
              <a:t>Nby</a:t>
            </a:r>
            <a:r>
              <a:rPr lang="en-US" sz="2000" b="1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</a:t>
            </a:r>
            <a:r>
              <a:rPr lang="en-US" sz="2000" b="1" dirty="0" err="1" smtClean="0">
                <a:solidFill>
                  <a:srgbClr val="3333FF"/>
                </a:solidFill>
              </a:rPr>
              <a:t>fclose</a:t>
            </a:r>
            <a:r>
              <a:rPr lang="en-US" sz="2000" b="1" dirty="0" smtClean="0">
                <a:solidFill>
                  <a:srgbClr val="3333FF"/>
                </a:solidFill>
              </a:rPr>
              <a:t> (FileIn);</a:t>
            </a: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</a:t>
            </a:r>
            <a:r>
              <a:rPr lang="en-US" sz="2000" b="1" dirty="0" err="1" smtClean="0">
                <a:solidFill>
                  <a:srgbClr val="3333FF"/>
                </a:solidFill>
              </a:rPr>
              <a:t>fclose</a:t>
            </a:r>
            <a:r>
              <a:rPr lang="en-US" sz="2000" b="1" dirty="0" smtClean="0">
                <a:solidFill>
                  <a:srgbClr val="3333FF"/>
                </a:solidFill>
              </a:rPr>
              <a:t> (</a:t>
            </a:r>
            <a:r>
              <a:rPr lang="en-US" sz="2000" b="1" dirty="0" err="1" smtClean="0">
                <a:solidFill>
                  <a:srgbClr val="3333FF"/>
                </a:solidFill>
              </a:rPr>
              <a:t>FileOut</a:t>
            </a:r>
            <a:r>
              <a:rPr lang="en-US" sz="2000" b="1" dirty="0" smtClean="0">
                <a:solidFill>
                  <a:srgbClr val="3333FF"/>
                </a:solidFill>
              </a:rPr>
              <a:t>);</a:t>
            </a:r>
          </a:p>
          <a:p>
            <a:pPr marL="800100" lvl="1" indent="-342900">
              <a:spcAft>
                <a:spcPts val="600"/>
              </a:spcAft>
            </a:pPr>
            <a:endParaRPr lang="en-US" sz="2000" b="1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   return (0);</a:t>
            </a:r>
            <a:endParaRPr lang="en-US" sz="2000" b="1" dirty="0" smtClean="0">
              <a:solidFill>
                <a:srgbClr val="3333FF"/>
              </a:solidFill>
            </a:endParaRPr>
          </a:p>
          <a:p>
            <a:pPr marL="800100" lvl="1" indent="-342900">
              <a:spcAft>
                <a:spcPts val="600"/>
              </a:spcAft>
            </a:pPr>
            <a:r>
              <a:rPr lang="en-US" sz="2000" b="1" dirty="0" smtClean="0">
                <a:solidFill>
                  <a:srgbClr val="3333FF"/>
                </a:solidFill>
              </a:rPr>
              <a:t>}</a:t>
            </a:r>
            <a:endParaRPr lang="en-US" sz="2000" b="1" dirty="0" smtClean="0">
              <a:solidFill>
                <a:srgbClr val="3333FF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475656" y="3933056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… Ci siamo quasi!</a:t>
            </a:r>
          </a:p>
          <a:p>
            <a:pPr algn="ctr"/>
            <a:endParaRPr lang="it-IT" sz="28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b="1" dirty="0" smtClean="0"/>
              <a:t>Ora non resta che fare il controllo di correttezza dei parametri sulla linea di comando e verificare che la funzione </a:t>
            </a:r>
            <a:r>
              <a:rPr lang="it-IT" sz="2400" b="1" dirty="0" err="1" smtClean="0">
                <a:solidFill>
                  <a:srgbClr val="FF0000"/>
                </a:solidFill>
              </a:rPr>
              <a:t>fgetc</a:t>
            </a:r>
            <a:r>
              <a:rPr lang="it-IT" sz="2400" b="1" dirty="0" smtClean="0"/>
              <a:t> funzioni correttamente …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312764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484784"/>
            <a:ext cx="795637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Cosa farà il nostro programma nelle varie  iterazioni?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MP1</a:t>
            </a:r>
            <a:r>
              <a:rPr lang="it-IT" sz="2400" b="1" dirty="0" smtClean="0"/>
              <a:t>: lettura di un file in formato noto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MP2</a:t>
            </a:r>
            <a:r>
              <a:rPr lang="it-IT" sz="2400" b="1" dirty="0" smtClean="0"/>
              <a:t>: file di uscita e uso della </a:t>
            </a:r>
            <a:r>
              <a:rPr lang="it-IT" sz="2400" b="1" dirty="0" err="1" smtClean="0"/>
              <a:t>redirezione</a:t>
            </a:r>
            <a:r>
              <a:rPr lang="it-IT" sz="2400" b="1" dirty="0" smtClean="0"/>
              <a:t> 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MP3</a:t>
            </a:r>
            <a:r>
              <a:rPr lang="it-IT" sz="2400" b="1" dirty="0" smtClean="0"/>
              <a:t>: parametri su linea di comando 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MP4</a:t>
            </a:r>
            <a:r>
              <a:rPr lang="it-IT" sz="2400" b="1" dirty="0" smtClean="0"/>
              <a:t>: lettura di un file di formato sconosciuto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MP5</a:t>
            </a:r>
            <a:r>
              <a:rPr lang="it-IT" sz="2400" b="1" dirty="0" smtClean="0"/>
              <a:t>: gestione degli errori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MP6</a:t>
            </a:r>
            <a:r>
              <a:rPr lang="it-IT" sz="2400" b="1" dirty="0" smtClean="0"/>
              <a:t>: scrittura corretta  del file di uscita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err="1" smtClean="0"/>
              <a:t>mycp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920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844824"/>
            <a:ext cx="775007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Creare un file chiamato </a:t>
            </a:r>
            <a:r>
              <a:rPr lang="it-IT" sz="2400" b="1" dirty="0" err="1" smtClean="0"/>
              <a:t>FileNoto.dat</a:t>
            </a:r>
            <a:r>
              <a:rPr lang="it-IT" sz="2400" b="1" dirty="0" smtClean="0"/>
              <a:t> (utilizzando un text editor) contenente le seguenti righe:</a:t>
            </a:r>
          </a:p>
          <a:p>
            <a:pPr>
              <a:spcBef>
                <a:spcPts val="1200"/>
              </a:spcBef>
              <a:buSzPct val="100000"/>
              <a:defRPr/>
            </a:pPr>
            <a:endParaRPr lang="it-IT" sz="2400" b="1" dirty="0" smtClean="0"/>
          </a:p>
          <a:p>
            <a:pPr lvl="1"/>
            <a:r>
              <a:rPr lang="it-IT" sz="2400" dirty="0">
                <a:solidFill>
                  <a:srgbClr val="3333FF"/>
                </a:solidFill>
              </a:rPr>
              <a:t>Mario Rossi    22</a:t>
            </a:r>
          </a:p>
          <a:p>
            <a:pPr lvl="1"/>
            <a:r>
              <a:rPr lang="it-IT" sz="2400" dirty="0">
                <a:solidFill>
                  <a:srgbClr val="3333FF"/>
                </a:solidFill>
              </a:rPr>
              <a:t>Giulia Bianchi 30</a:t>
            </a:r>
          </a:p>
          <a:p>
            <a:pPr lvl="1"/>
            <a:r>
              <a:rPr lang="it-IT" sz="2400" dirty="0">
                <a:solidFill>
                  <a:srgbClr val="3333FF"/>
                </a:solidFill>
              </a:rPr>
              <a:t>Marco Verdi    27</a:t>
            </a:r>
            <a:endParaRPr lang="it-IT" sz="2400" b="1" dirty="0">
              <a:solidFill>
                <a:srgbClr val="3333FF"/>
              </a:solidFill>
            </a:endParaRPr>
          </a:p>
          <a:p>
            <a:pPr>
              <a:spcBef>
                <a:spcPts val="1200"/>
              </a:spcBef>
              <a:buSzPct val="100000"/>
              <a:defRPr/>
            </a:pPr>
            <a:endParaRPr lang="it-IT" sz="2400" b="1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Creare un file sorgente “C” chiamato mycp1.c</a:t>
            </a:r>
            <a:endParaRPr lang="it-IT" sz="2400" b="1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MP1(2)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619672" y="1628800"/>
            <a:ext cx="5455340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3333FF"/>
                </a:solidFill>
              </a:rPr>
              <a:t>#include &lt;</a:t>
            </a:r>
            <a:r>
              <a:rPr lang="it-IT" sz="2400" b="1" dirty="0" err="1">
                <a:solidFill>
                  <a:srgbClr val="3333FF"/>
                </a:solidFill>
              </a:rPr>
              <a:t>stdio.h</a:t>
            </a:r>
            <a:r>
              <a:rPr lang="it-IT" sz="2400" b="1" dirty="0">
                <a:solidFill>
                  <a:srgbClr val="3333FF"/>
                </a:solidFill>
              </a:rPr>
              <a:t>&gt;</a:t>
            </a:r>
          </a:p>
          <a:p>
            <a:endParaRPr lang="it-IT" sz="2400" b="1" dirty="0">
              <a:solidFill>
                <a:srgbClr val="3333FF"/>
              </a:solidFill>
            </a:endParaRPr>
          </a:p>
          <a:p>
            <a:r>
              <a:rPr lang="fr-FR" sz="2400" b="1" dirty="0">
                <a:solidFill>
                  <a:srgbClr val="3333FF"/>
                </a:solidFill>
              </a:rPr>
              <a:t>main() {</a:t>
            </a:r>
          </a:p>
          <a:p>
            <a:endParaRPr lang="fr-FR" sz="2400" b="1" dirty="0">
              <a:solidFill>
                <a:srgbClr val="3333FF"/>
              </a:solidFill>
            </a:endParaRPr>
          </a:p>
          <a:p>
            <a:r>
              <a:rPr lang="fr-FR" sz="2400" b="1" dirty="0">
                <a:solidFill>
                  <a:srgbClr val="3333FF"/>
                </a:solidFill>
              </a:rPr>
              <a:t>   FILE *</a:t>
            </a:r>
            <a:r>
              <a:rPr lang="fr-FR" sz="2400" b="1" dirty="0" err="1">
                <a:solidFill>
                  <a:srgbClr val="3333FF"/>
                </a:solidFill>
              </a:rPr>
              <a:t>FileIn</a:t>
            </a:r>
            <a:r>
              <a:rPr lang="fr-FR" sz="2400" b="1" dirty="0">
                <a:solidFill>
                  <a:srgbClr val="3333FF"/>
                </a:solidFill>
              </a:rPr>
              <a:t>;</a:t>
            </a:r>
          </a:p>
          <a:p>
            <a:r>
              <a:rPr lang="fr-FR" sz="2400" b="1" dirty="0">
                <a:solidFill>
                  <a:srgbClr val="3333FF"/>
                </a:solidFill>
              </a:rPr>
              <a:t>   char </a:t>
            </a:r>
            <a:r>
              <a:rPr lang="fr-FR" sz="2400" b="1" dirty="0" err="1">
                <a:solidFill>
                  <a:srgbClr val="3333FF"/>
                </a:solidFill>
              </a:rPr>
              <a:t>FileInName</a:t>
            </a:r>
            <a:r>
              <a:rPr lang="fr-FR" sz="2400" b="1" dirty="0">
                <a:solidFill>
                  <a:srgbClr val="3333FF"/>
                </a:solidFill>
              </a:rPr>
              <a:t> [80];</a:t>
            </a:r>
          </a:p>
          <a:p>
            <a:r>
              <a:rPr lang="da-DK" sz="2400" b="1" dirty="0">
                <a:solidFill>
                  <a:srgbClr val="3333FF"/>
                </a:solidFill>
              </a:rPr>
              <a:t>   </a:t>
            </a:r>
            <a:r>
              <a:rPr lang="da-DK" sz="2400" b="1" dirty="0" err="1">
                <a:solidFill>
                  <a:srgbClr val="3333FF"/>
                </a:solidFill>
              </a:rPr>
              <a:t>char</a:t>
            </a:r>
            <a:r>
              <a:rPr lang="da-DK" sz="2400" b="1" dirty="0">
                <a:solidFill>
                  <a:srgbClr val="3333FF"/>
                </a:solidFill>
              </a:rPr>
              <a:t> var1 [80], var2 [80];</a:t>
            </a:r>
          </a:p>
          <a:p>
            <a:r>
              <a:rPr lang="fr-FR" sz="2400" b="1" dirty="0">
                <a:solidFill>
                  <a:srgbClr val="3333FF"/>
                </a:solidFill>
              </a:rPr>
              <a:t>   </a:t>
            </a:r>
            <a:r>
              <a:rPr lang="fr-FR" sz="2400" b="1" dirty="0" err="1">
                <a:solidFill>
                  <a:srgbClr val="3333FF"/>
                </a:solidFill>
              </a:rPr>
              <a:t>int</a:t>
            </a:r>
            <a:r>
              <a:rPr lang="fr-FR" sz="2400" b="1" dirty="0">
                <a:solidFill>
                  <a:srgbClr val="3333FF"/>
                </a:solidFill>
              </a:rPr>
              <a:t>  var3;</a:t>
            </a:r>
          </a:p>
          <a:p>
            <a:endParaRPr lang="fr-FR" sz="2400" b="1" dirty="0">
              <a:solidFill>
                <a:srgbClr val="3333FF"/>
              </a:solidFill>
            </a:endParaRPr>
          </a:p>
          <a:p>
            <a:r>
              <a:rPr lang="fr-FR" sz="2400" b="1" dirty="0">
                <a:solidFill>
                  <a:srgbClr val="3333FF"/>
                </a:solidFill>
              </a:rPr>
              <a:t>   </a:t>
            </a:r>
            <a:r>
              <a:rPr lang="fr-FR" sz="2400" b="1" dirty="0" err="1">
                <a:solidFill>
                  <a:srgbClr val="3333FF"/>
                </a:solidFill>
              </a:rPr>
              <a:t>printf</a:t>
            </a:r>
            <a:r>
              <a:rPr lang="fr-FR" sz="2400" b="1" dirty="0">
                <a:solidFill>
                  <a:srgbClr val="3333FF"/>
                </a:solidFill>
              </a:rPr>
              <a:t> ("Nome </a:t>
            </a:r>
            <a:r>
              <a:rPr lang="fr-FR" sz="2400" b="1" dirty="0" err="1">
                <a:solidFill>
                  <a:srgbClr val="3333FF"/>
                </a:solidFill>
              </a:rPr>
              <a:t>del</a:t>
            </a:r>
            <a:r>
              <a:rPr lang="fr-FR" sz="2400" b="1" dirty="0">
                <a:solidFill>
                  <a:srgbClr val="3333FF"/>
                </a:solidFill>
              </a:rPr>
              <a:t> file </a:t>
            </a:r>
            <a:r>
              <a:rPr lang="fr-FR" sz="2400" b="1" dirty="0" err="1">
                <a:solidFill>
                  <a:srgbClr val="3333FF"/>
                </a:solidFill>
              </a:rPr>
              <a:t>sorgente</a:t>
            </a:r>
            <a:r>
              <a:rPr lang="fr-FR" sz="2400" b="1" dirty="0">
                <a:solidFill>
                  <a:srgbClr val="3333FF"/>
                </a:solidFill>
              </a:rPr>
              <a:t> </a:t>
            </a:r>
            <a:r>
              <a:rPr lang="fr-FR" sz="2400" b="1" dirty="0" smtClean="0">
                <a:solidFill>
                  <a:srgbClr val="3333FF"/>
                </a:solidFill>
              </a:rPr>
              <a:t>?"</a:t>
            </a:r>
            <a:r>
              <a:rPr lang="fr-FR" sz="2400" b="1" dirty="0">
                <a:solidFill>
                  <a:srgbClr val="3333FF"/>
                </a:solidFill>
              </a:rPr>
              <a:t>);</a:t>
            </a:r>
          </a:p>
          <a:p>
            <a:r>
              <a:rPr lang="fr-FR" sz="2400" b="1" dirty="0">
                <a:solidFill>
                  <a:srgbClr val="3333FF"/>
                </a:solidFill>
              </a:rPr>
              <a:t>   </a:t>
            </a:r>
            <a:r>
              <a:rPr lang="fr-FR" sz="2400" b="1" dirty="0" err="1">
                <a:solidFill>
                  <a:srgbClr val="3333FF"/>
                </a:solidFill>
              </a:rPr>
              <a:t>scanf</a:t>
            </a:r>
            <a:r>
              <a:rPr lang="fr-FR" sz="2400" b="1" dirty="0">
                <a:solidFill>
                  <a:srgbClr val="3333FF"/>
                </a:solidFill>
              </a:rPr>
              <a:t> ("%s", </a:t>
            </a:r>
            <a:r>
              <a:rPr lang="fr-FR" sz="2400" b="1" dirty="0" err="1">
                <a:solidFill>
                  <a:srgbClr val="3333FF"/>
                </a:solidFill>
              </a:rPr>
              <a:t>FileInName</a:t>
            </a:r>
            <a:r>
              <a:rPr lang="fr-FR" sz="2400" b="1" dirty="0" smtClean="0">
                <a:solidFill>
                  <a:srgbClr val="3333FF"/>
                </a:solidFill>
              </a:rPr>
              <a:t>);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7120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MP1(3)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619672" y="1628800"/>
            <a:ext cx="66864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3333FF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  </a:t>
            </a:r>
            <a:r>
              <a:rPr lang="en-US" sz="2400" b="1" dirty="0" err="1" smtClean="0">
                <a:solidFill>
                  <a:srgbClr val="3333FF"/>
                </a:solidFill>
              </a:rPr>
              <a:t>FileIn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>
                <a:solidFill>
                  <a:srgbClr val="3333FF"/>
                </a:solidFill>
              </a:rPr>
              <a:t>= </a:t>
            </a:r>
            <a:r>
              <a:rPr lang="en-US" sz="2400" b="1" dirty="0" err="1">
                <a:solidFill>
                  <a:srgbClr val="3333FF"/>
                </a:solidFill>
              </a:rPr>
              <a:t>fopen</a:t>
            </a:r>
            <a:r>
              <a:rPr lang="en-US" sz="2400" b="1" dirty="0">
                <a:solidFill>
                  <a:srgbClr val="3333FF"/>
                </a:solidFill>
              </a:rPr>
              <a:t> (</a:t>
            </a:r>
            <a:r>
              <a:rPr lang="en-US" sz="2400" b="1" dirty="0" err="1">
                <a:solidFill>
                  <a:srgbClr val="3333FF"/>
                </a:solidFill>
              </a:rPr>
              <a:t>FileInName</a:t>
            </a:r>
            <a:r>
              <a:rPr lang="en-US" sz="2400" b="1" dirty="0">
                <a:solidFill>
                  <a:srgbClr val="3333FF"/>
                </a:solidFill>
              </a:rPr>
              <a:t>, "r");</a:t>
            </a:r>
          </a:p>
          <a:p>
            <a:endParaRPr lang="en-US" sz="2400" b="1" dirty="0">
              <a:solidFill>
                <a:srgbClr val="3333FF"/>
              </a:solidFill>
            </a:endParaRPr>
          </a:p>
          <a:p>
            <a:r>
              <a:rPr lang="en-US" sz="2400" b="1" dirty="0">
                <a:solidFill>
                  <a:srgbClr val="3333FF"/>
                </a:solidFill>
              </a:rPr>
              <a:t>   </a:t>
            </a:r>
            <a:r>
              <a:rPr lang="en-US" sz="2400" b="1" dirty="0" err="1">
                <a:solidFill>
                  <a:srgbClr val="3333FF"/>
                </a:solidFill>
              </a:rPr>
              <a:t>fscanf</a:t>
            </a:r>
            <a:r>
              <a:rPr lang="en-US" sz="2400" b="1" dirty="0">
                <a:solidFill>
                  <a:srgbClr val="3333FF"/>
                </a:solidFill>
              </a:rPr>
              <a:t> (</a:t>
            </a:r>
            <a:r>
              <a:rPr lang="en-US" sz="2400" b="1" dirty="0" err="1">
                <a:solidFill>
                  <a:srgbClr val="3333FF"/>
                </a:solidFill>
              </a:rPr>
              <a:t>FileIn</a:t>
            </a:r>
            <a:r>
              <a:rPr lang="en-US" sz="2400" b="1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   </a:t>
            </a:r>
            <a:r>
              <a:rPr lang="en-US" sz="2400" b="1" dirty="0" err="1">
                <a:solidFill>
                  <a:srgbClr val="3333FF"/>
                </a:solidFill>
              </a:rPr>
              <a:t>printf</a:t>
            </a:r>
            <a:r>
              <a:rPr lang="en-US" sz="2400" b="1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b="1" dirty="0">
              <a:solidFill>
                <a:srgbClr val="3333FF"/>
              </a:solidFill>
            </a:endParaRPr>
          </a:p>
          <a:p>
            <a:r>
              <a:rPr lang="en-US" sz="2400" b="1" dirty="0">
                <a:solidFill>
                  <a:srgbClr val="3333FF"/>
                </a:solidFill>
              </a:rPr>
              <a:t>   </a:t>
            </a:r>
            <a:r>
              <a:rPr lang="en-US" sz="2400" b="1" dirty="0" err="1">
                <a:solidFill>
                  <a:srgbClr val="3333FF"/>
                </a:solidFill>
              </a:rPr>
              <a:t>fscanf</a:t>
            </a:r>
            <a:r>
              <a:rPr lang="en-US" sz="2400" b="1" dirty="0">
                <a:solidFill>
                  <a:srgbClr val="3333FF"/>
                </a:solidFill>
              </a:rPr>
              <a:t> (</a:t>
            </a:r>
            <a:r>
              <a:rPr lang="en-US" sz="2400" b="1" dirty="0" err="1">
                <a:solidFill>
                  <a:srgbClr val="3333FF"/>
                </a:solidFill>
              </a:rPr>
              <a:t>FileIn</a:t>
            </a:r>
            <a:r>
              <a:rPr lang="en-US" sz="2400" b="1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   </a:t>
            </a:r>
            <a:r>
              <a:rPr lang="en-US" sz="2400" b="1" dirty="0" err="1">
                <a:solidFill>
                  <a:srgbClr val="3333FF"/>
                </a:solidFill>
              </a:rPr>
              <a:t>printf</a:t>
            </a:r>
            <a:r>
              <a:rPr lang="en-US" sz="2400" b="1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b="1" dirty="0">
              <a:solidFill>
                <a:srgbClr val="3333FF"/>
              </a:solidFill>
            </a:endParaRPr>
          </a:p>
          <a:p>
            <a:r>
              <a:rPr lang="en-US" sz="2400" b="1" dirty="0">
                <a:solidFill>
                  <a:srgbClr val="3333FF"/>
                </a:solidFill>
              </a:rPr>
              <a:t>   </a:t>
            </a:r>
            <a:r>
              <a:rPr lang="en-US" sz="2400" b="1" dirty="0" err="1">
                <a:solidFill>
                  <a:srgbClr val="3333FF"/>
                </a:solidFill>
              </a:rPr>
              <a:t>fscanf</a:t>
            </a:r>
            <a:r>
              <a:rPr lang="en-US" sz="2400" b="1" dirty="0">
                <a:solidFill>
                  <a:srgbClr val="3333FF"/>
                </a:solidFill>
              </a:rPr>
              <a:t> (</a:t>
            </a:r>
            <a:r>
              <a:rPr lang="en-US" sz="2400" b="1" dirty="0" err="1">
                <a:solidFill>
                  <a:srgbClr val="3333FF"/>
                </a:solidFill>
              </a:rPr>
              <a:t>FileIn</a:t>
            </a:r>
            <a:r>
              <a:rPr lang="en-US" sz="2400" b="1" dirty="0">
                <a:solidFill>
                  <a:srgbClr val="3333FF"/>
                </a:solidFill>
              </a:rPr>
              <a:t>, "%s %s %d", var1, var2, &amp;var3);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   </a:t>
            </a:r>
            <a:r>
              <a:rPr lang="en-US" sz="2400" b="1" dirty="0" err="1">
                <a:solidFill>
                  <a:srgbClr val="3333FF"/>
                </a:solidFill>
              </a:rPr>
              <a:t>printf</a:t>
            </a:r>
            <a:r>
              <a:rPr lang="en-US" sz="2400" b="1" dirty="0">
                <a:solidFill>
                  <a:srgbClr val="3333FF"/>
                </a:solidFill>
              </a:rPr>
              <a:t> ("%s %s %d\n", var1, var2, var3);</a:t>
            </a:r>
          </a:p>
          <a:p>
            <a:endParaRPr lang="en-US" sz="2400" b="1" dirty="0">
              <a:solidFill>
                <a:srgbClr val="3333FF"/>
              </a:solidFill>
            </a:endParaRPr>
          </a:p>
          <a:p>
            <a:r>
              <a:rPr lang="en-US" sz="2400" b="1" dirty="0" smtClean="0">
                <a:solidFill>
                  <a:srgbClr val="3333FF"/>
                </a:solidFill>
              </a:rPr>
              <a:t>}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3979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MP1(3)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259632" y="1484784"/>
            <a:ext cx="7632848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A che serve </a:t>
            </a:r>
            <a:r>
              <a:rPr lang="it-IT" sz="2400" b="1" dirty="0" smtClean="0"/>
              <a:t>modificare la linea:</a:t>
            </a:r>
            <a:endParaRPr lang="it-IT" sz="2400" b="1" dirty="0" smtClean="0"/>
          </a:p>
          <a:p>
            <a:pPr>
              <a:spcAft>
                <a:spcPts val="600"/>
              </a:spcAft>
            </a:pPr>
            <a:r>
              <a:rPr lang="it-IT" sz="2400" b="1" dirty="0" smtClean="0">
                <a:solidFill>
                  <a:srgbClr val="3333FF"/>
                </a:solidFill>
              </a:rPr>
              <a:t>  </a:t>
            </a:r>
            <a:r>
              <a:rPr lang="fr-FR" sz="2400" b="1" dirty="0">
                <a:solidFill>
                  <a:srgbClr val="3333FF"/>
                </a:solidFill>
              </a:rPr>
              <a:t> </a:t>
            </a:r>
            <a:r>
              <a:rPr lang="fr-FR" sz="2400" b="1" dirty="0" smtClean="0">
                <a:solidFill>
                  <a:srgbClr val="3333FF"/>
                </a:solidFill>
              </a:rPr>
              <a:t>     </a:t>
            </a:r>
            <a:r>
              <a:rPr lang="fr-FR" sz="2400" b="1" dirty="0" err="1" smtClean="0">
                <a:solidFill>
                  <a:srgbClr val="3333FF"/>
                </a:solidFill>
              </a:rPr>
              <a:t>printf</a:t>
            </a:r>
            <a:r>
              <a:rPr lang="fr-FR" sz="2400" b="1" dirty="0" smtClean="0">
                <a:solidFill>
                  <a:srgbClr val="3333FF"/>
                </a:solidFill>
              </a:rPr>
              <a:t> </a:t>
            </a:r>
            <a:r>
              <a:rPr lang="fr-FR" sz="2400" b="1" dirty="0">
                <a:solidFill>
                  <a:srgbClr val="3333FF"/>
                </a:solidFill>
              </a:rPr>
              <a:t>("Nome </a:t>
            </a:r>
            <a:r>
              <a:rPr lang="fr-FR" sz="2400" b="1" dirty="0" err="1">
                <a:solidFill>
                  <a:srgbClr val="3333FF"/>
                </a:solidFill>
              </a:rPr>
              <a:t>del</a:t>
            </a:r>
            <a:r>
              <a:rPr lang="fr-FR" sz="2400" b="1" dirty="0">
                <a:solidFill>
                  <a:srgbClr val="3333FF"/>
                </a:solidFill>
              </a:rPr>
              <a:t> file </a:t>
            </a:r>
            <a:r>
              <a:rPr lang="fr-FR" sz="2400" b="1" dirty="0" err="1">
                <a:solidFill>
                  <a:srgbClr val="3333FF"/>
                </a:solidFill>
              </a:rPr>
              <a:t>sorgente</a:t>
            </a:r>
            <a:r>
              <a:rPr lang="fr-FR" sz="2400" b="1" dirty="0">
                <a:solidFill>
                  <a:srgbClr val="3333FF"/>
                </a:solidFill>
              </a:rPr>
              <a:t> </a:t>
            </a:r>
            <a:r>
              <a:rPr lang="fr-FR" sz="2400" b="1" dirty="0" smtClean="0">
                <a:solidFill>
                  <a:srgbClr val="3333FF"/>
                </a:solidFill>
              </a:rPr>
              <a:t>?\n");</a:t>
            </a:r>
            <a:endParaRPr lang="en-US" sz="2400" b="1" dirty="0">
              <a:solidFill>
                <a:srgbClr val="3333FF"/>
              </a:solidFill>
            </a:endParaRPr>
          </a:p>
          <a:p>
            <a:pPr>
              <a:spcAft>
                <a:spcPts val="600"/>
              </a:spcAft>
            </a:pPr>
            <a:r>
              <a:rPr lang="it-IT" sz="2400" b="1" dirty="0" smtClean="0"/>
              <a:t>     </a:t>
            </a:r>
            <a:r>
              <a:rPr lang="it-IT" sz="2400" b="1" dirty="0" smtClean="0"/>
              <a:t>in quest’altra?:</a:t>
            </a:r>
            <a:endParaRPr lang="it-IT" sz="2400" b="1" dirty="0" smtClean="0"/>
          </a:p>
          <a:p>
            <a:pPr>
              <a:spcAft>
                <a:spcPts val="600"/>
              </a:spcAft>
            </a:pPr>
            <a:r>
              <a:rPr lang="it-IT" sz="2400" b="1" dirty="0" smtClean="0">
                <a:solidFill>
                  <a:srgbClr val="3333FF"/>
                </a:solidFill>
              </a:rPr>
              <a:t>        </a:t>
            </a:r>
            <a:r>
              <a:rPr lang="it-IT" sz="2400" b="1" dirty="0" err="1" smtClean="0">
                <a:solidFill>
                  <a:srgbClr val="3333FF"/>
                </a:solidFill>
              </a:rPr>
              <a:t>printf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>
                <a:solidFill>
                  <a:srgbClr val="3333FF"/>
                </a:solidFill>
              </a:rPr>
              <a:t>("Nome del file sorgente    : ")</a:t>
            </a:r>
            <a:r>
              <a:rPr lang="it-IT" sz="2400" b="1" dirty="0" smtClean="0">
                <a:solidFill>
                  <a:srgbClr val="3333FF"/>
                </a:solidFill>
              </a:rPr>
              <a:t>;</a:t>
            </a:r>
          </a:p>
          <a:p>
            <a:pPr>
              <a:spcAft>
                <a:spcPts val="600"/>
              </a:spcAft>
            </a:pPr>
            <a:endParaRPr lang="it-IT" sz="2400" b="1" dirty="0" smtClean="0">
              <a:solidFill>
                <a:srgbClr val="3333FF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/>
              <a:buChar char="•"/>
            </a:pPr>
            <a:r>
              <a:rPr lang="it-IT" sz="2400" b="1" dirty="0" smtClean="0"/>
              <a:t>All’interno del file </a:t>
            </a:r>
            <a:r>
              <a:rPr lang="it-IT" sz="2400" b="1" dirty="0" err="1" smtClean="0"/>
              <a:t>FileNoto.dat</a:t>
            </a:r>
            <a:r>
              <a:rPr lang="it-IT" sz="2400" b="1" dirty="0" smtClean="0"/>
              <a:t> cancellate la votazione di Giulia Bianchi e rilanciate il programma; cosa succede?</a:t>
            </a:r>
            <a:endParaRPr lang="it-IT" sz="2400" b="1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2212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MP2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1484784"/>
            <a:ext cx="7632848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Il programma </a:t>
            </a:r>
            <a:r>
              <a:rPr lang="it-IT" sz="2400" b="1" dirty="0" err="1" smtClean="0"/>
              <a:t>mycp</a:t>
            </a:r>
            <a:r>
              <a:rPr lang="it-IT" sz="2400" b="1" dirty="0" smtClean="0"/>
              <a:t> nella sua prima versione legge dati da un file e li presenta sullo schermo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Esiste un modo molto semplice per inserire i dati che vengono mostrati sullo schermo all’interno di un nuovo file … ricordate il meccanismo della </a:t>
            </a:r>
            <a:r>
              <a:rPr lang="it-IT" sz="2400" b="1" dirty="0" err="1" smtClean="0"/>
              <a:t>redirezione</a:t>
            </a:r>
            <a:r>
              <a:rPr lang="it-IT" sz="2400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MP2 (2)</a:t>
            </a:r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87624" y="1628800"/>
            <a:ext cx="763284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Provate il comando seguente:</a:t>
            </a:r>
          </a:p>
          <a:p>
            <a:pPr marL="342900" indent="-342900" algn="ctr">
              <a:lnSpc>
                <a:spcPct val="150000"/>
              </a:lnSpc>
              <a:spcAft>
                <a:spcPts val="600"/>
              </a:spcAft>
            </a:pPr>
            <a:r>
              <a:rPr lang="it-IT" sz="2400" b="1" dirty="0" smtClean="0">
                <a:solidFill>
                  <a:srgbClr val="3333FF"/>
                </a:solidFill>
              </a:rPr>
              <a:t>./mycp1 &gt; </a:t>
            </a:r>
            <a:r>
              <a:rPr lang="it-IT" sz="2400" b="1" dirty="0" err="1" smtClean="0">
                <a:solidFill>
                  <a:srgbClr val="3333FF"/>
                </a:solidFill>
              </a:rPr>
              <a:t>FileNotoCopia.dat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</a:pPr>
            <a:r>
              <a:rPr lang="it-IT" sz="2400" b="1" dirty="0" smtClean="0"/>
              <a:t>	Cosa succede???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/>
              <a:buChar char="•"/>
            </a:pPr>
            <a:r>
              <a:rPr lang="it-IT" sz="2400" b="1" dirty="0" smtClean="0"/>
              <a:t>La richiesta del nome del file è presentata sul canale </a:t>
            </a:r>
            <a:r>
              <a:rPr lang="it-IT" sz="2400" b="1" dirty="0" err="1" smtClean="0">
                <a:solidFill>
                  <a:srgbClr val="FF0000"/>
                </a:solidFill>
              </a:rPr>
              <a:t>stdout</a:t>
            </a:r>
            <a:r>
              <a:rPr lang="it-IT" sz="2400" b="1" dirty="0" smtClean="0"/>
              <a:t> che è lo stesso canale al quale vengono inviati i dati letti dal file …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14937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10633</TotalTime>
  <Words>1606</Words>
  <Application>Microsoft Office PowerPoint</Application>
  <PresentationFormat>Presentazione su schermo (4:3)</PresentationFormat>
  <Paragraphs>235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Solstizio</vt:lpstr>
      <vt:lpstr>Programmazione e Laboratorio di Programmazione</vt:lpstr>
      <vt:lpstr>Attività:</vt:lpstr>
      <vt:lpstr>mycp</vt:lpstr>
      <vt:lpstr>MP1</vt:lpstr>
      <vt:lpstr>MP1(2)</vt:lpstr>
      <vt:lpstr>MP1(3)</vt:lpstr>
      <vt:lpstr>MP1(3)</vt:lpstr>
      <vt:lpstr>MP2</vt:lpstr>
      <vt:lpstr>MP2 (2)</vt:lpstr>
      <vt:lpstr>MP3</vt:lpstr>
      <vt:lpstr>MP3 (2)</vt:lpstr>
      <vt:lpstr>MP3 (3)</vt:lpstr>
      <vt:lpstr>MP4</vt:lpstr>
      <vt:lpstr>MP4 (3)</vt:lpstr>
      <vt:lpstr>MP5</vt:lpstr>
      <vt:lpstr>MP5 (2)</vt:lpstr>
      <vt:lpstr>MP5 (2)</vt:lpstr>
      <vt:lpstr>MP6</vt:lpstr>
      <vt:lpstr>MP6 (2)</vt:lpstr>
      <vt:lpstr>MP6 (3)</vt:lpstr>
      <vt:lpstr>MP6 (4)</vt:lpstr>
      <vt:lpstr>MP6 (4)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Bruno Martino</cp:lastModifiedBy>
  <cp:revision>954</cp:revision>
  <dcterms:created xsi:type="dcterms:W3CDTF">2007-12-10T14:15:35Z</dcterms:created>
  <dcterms:modified xsi:type="dcterms:W3CDTF">2016-12-17T18:12:13Z</dcterms:modified>
</cp:coreProperties>
</file>