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0"/>
  </p:notesMasterIdLst>
  <p:handoutMasterIdLst>
    <p:handoutMasterId r:id="rId21"/>
  </p:handoutMasterIdLst>
  <p:sldIdLst>
    <p:sldId id="256" r:id="rId2"/>
    <p:sldId id="398" r:id="rId3"/>
    <p:sldId id="419" r:id="rId4"/>
    <p:sldId id="423" r:id="rId5"/>
    <p:sldId id="424" r:id="rId6"/>
    <p:sldId id="400" r:id="rId7"/>
    <p:sldId id="421" r:id="rId8"/>
    <p:sldId id="425" r:id="rId9"/>
    <p:sldId id="433" r:id="rId10"/>
    <p:sldId id="434" r:id="rId11"/>
    <p:sldId id="436" r:id="rId12"/>
    <p:sldId id="437" r:id="rId13"/>
    <p:sldId id="439" r:id="rId14"/>
    <p:sldId id="438" r:id="rId15"/>
    <p:sldId id="440" r:id="rId16"/>
    <p:sldId id="441" r:id="rId17"/>
    <p:sldId id="442" r:id="rId18"/>
    <p:sldId id="443" r:id="rId19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7" autoAdjust="0"/>
    <p:restoredTop sz="96965" autoAdjust="0"/>
  </p:normalViewPr>
  <p:slideViewPr>
    <p:cSldViewPr>
      <p:cViewPr varScale="1">
        <p:scale>
          <a:sx n="67" d="100"/>
          <a:sy n="67" d="100"/>
        </p:scale>
        <p:origin x="134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08/01/2017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08/01/2017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le matrici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le matrici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le matrici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le matrici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 userDrawn="1"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 userDrawn="1"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dirty="0" smtClean="0"/>
              <a:t>Terzo livello</a:t>
            </a: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le matrici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Martino</a:t>
            </a:r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212447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dirty="0" smtClean="0"/>
              <a:t>Lezione XIII</a:t>
            </a:r>
          </a:p>
          <a:p>
            <a:r>
              <a:rPr lang="it-IT" dirty="0" smtClean="0"/>
              <a:t>Le matrici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059832" y="6305550"/>
            <a:ext cx="4869754" cy="476250"/>
          </a:xfrm>
        </p:spPr>
        <p:txBody>
          <a:bodyPr/>
          <a:lstStyle/>
          <a:p>
            <a:r>
              <a:rPr lang="it-IT" dirty="0"/>
              <a:t>Programmazione e Laboratorio di Programmazione – </a:t>
            </a:r>
            <a:r>
              <a:rPr lang="it-IT" dirty="0" smtClean="0"/>
              <a:t>Le matrici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929586" cy="584775"/>
          </a:xfrm>
        </p:spPr>
        <p:txBody>
          <a:bodyPr/>
          <a:lstStyle/>
          <a:p>
            <a:r>
              <a:rPr lang="it-IT" sz="3200" smtClean="0"/>
              <a:t>Rilascio della memoria</a:t>
            </a:r>
            <a:endParaRPr lang="it-IT" sz="32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64" name="Text Box 5"/>
          <p:cNvSpPr txBox="1">
            <a:spLocks noChangeArrowheads="1"/>
          </p:cNvSpPr>
          <p:nvPr/>
        </p:nvSpPr>
        <p:spPr bwMode="auto">
          <a:xfrm>
            <a:off x="1209700" y="857232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Modifiche allo stato della memoria:</a:t>
            </a:r>
          </a:p>
        </p:txBody>
      </p:sp>
      <p:grpSp>
        <p:nvGrpSpPr>
          <p:cNvPr id="37" name="Gruppo 36"/>
          <p:cNvGrpSpPr/>
          <p:nvPr/>
        </p:nvGrpSpPr>
        <p:grpSpPr>
          <a:xfrm>
            <a:off x="1214414" y="2428868"/>
            <a:ext cx="7562510" cy="2428892"/>
            <a:chOff x="1214414" y="2808601"/>
            <a:chExt cx="7562510" cy="2428892"/>
          </a:xfrm>
        </p:grpSpPr>
        <p:sp>
          <p:nvSpPr>
            <p:cNvPr id="34" name="Rectangle 18"/>
            <p:cNvSpPr>
              <a:spLocks noChangeArrowheads="1"/>
            </p:cNvSpPr>
            <p:nvPr/>
          </p:nvSpPr>
          <p:spPr bwMode="auto">
            <a:xfrm>
              <a:off x="1336855" y="3205416"/>
              <a:ext cx="1377757" cy="314324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it-IT"/>
            </a:p>
          </p:txBody>
        </p:sp>
        <p:sp>
          <p:nvSpPr>
            <p:cNvPr id="48" name="Text Box 19"/>
            <p:cNvSpPr txBox="1">
              <a:spLocks noChangeArrowheads="1"/>
            </p:cNvSpPr>
            <p:nvPr/>
          </p:nvSpPr>
          <p:spPr bwMode="auto">
            <a:xfrm>
              <a:off x="1285852" y="2808601"/>
              <a:ext cx="196880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tipo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Mat</a:t>
              </a:r>
              <a:r>
                <a:rPr kumimoji="0" lang="it-IT" sz="1600" b="1" baseline="-25000" smtClean="0">
                  <a:solidFill>
                    <a:srgbClr val="3333FF"/>
                  </a:solidFill>
                  <a:effectLst/>
                </a:rPr>
                <a:t> </a:t>
              </a:r>
              <a:r>
                <a:rPr kumimoji="0" lang="it-IT" sz="1600" b="1">
                  <a:solidFill>
                    <a:srgbClr val="3333FF"/>
                  </a:solidFill>
                  <a:effectLst/>
                </a:rPr>
                <a:t>**</a:t>
              </a:r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nome</a:t>
              </a:r>
              <a:r>
                <a:rPr lang="it-IT" b="1" baseline="-25000" smtClean="0">
                  <a:solidFill>
                    <a:srgbClr val="3333FF"/>
                  </a:solidFill>
                </a:rPr>
                <a:t>Mat</a:t>
              </a:r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 </a:t>
              </a:r>
              <a:endParaRPr kumimoji="0" lang="it-IT" sz="1600" b="1">
                <a:solidFill>
                  <a:srgbClr val="3333FF"/>
                </a:solidFill>
                <a:effectLst/>
              </a:endParaRPr>
            </a:p>
          </p:txBody>
        </p:sp>
        <p:sp>
          <p:nvSpPr>
            <p:cNvPr id="52" name="Line 20"/>
            <p:cNvSpPr>
              <a:spLocks noChangeShapeType="1"/>
            </p:cNvSpPr>
            <p:nvPr/>
          </p:nvSpPr>
          <p:spPr bwMode="auto">
            <a:xfrm>
              <a:off x="2071670" y="3380105"/>
              <a:ext cx="1428760" cy="46339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54" name="Rectangle 5"/>
            <p:cNvSpPr>
              <a:spLocks noChangeArrowheads="1"/>
            </p:cNvSpPr>
            <p:nvPr/>
          </p:nvSpPr>
          <p:spPr bwMode="auto">
            <a:xfrm>
              <a:off x="3711600" y="3700620"/>
              <a:ext cx="717524" cy="105726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55" name="Line 6"/>
            <p:cNvSpPr>
              <a:spLocks noChangeShapeType="1"/>
            </p:cNvSpPr>
            <p:nvPr/>
          </p:nvSpPr>
          <p:spPr bwMode="auto">
            <a:xfrm flipV="1">
              <a:off x="3714743" y="3986372"/>
              <a:ext cx="7143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56" name="Line 11"/>
            <p:cNvSpPr>
              <a:spLocks noChangeShapeType="1"/>
            </p:cNvSpPr>
            <p:nvPr/>
          </p:nvSpPr>
          <p:spPr bwMode="auto">
            <a:xfrm>
              <a:off x="3711601" y="4486438"/>
              <a:ext cx="717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57" name="Line 13"/>
            <p:cNvSpPr>
              <a:spLocks noChangeShapeType="1"/>
            </p:cNvSpPr>
            <p:nvPr/>
          </p:nvSpPr>
          <p:spPr bwMode="auto">
            <a:xfrm>
              <a:off x="4071934" y="4057810"/>
              <a:ext cx="0" cy="35719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58" name="Text Box 17"/>
            <p:cNvSpPr txBox="1">
              <a:spLocks noChangeArrowheads="1"/>
            </p:cNvSpPr>
            <p:nvPr/>
          </p:nvSpPr>
          <p:spPr bwMode="auto">
            <a:xfrm>
              <a:off x="1214414" y="4061057"/>
              <a:ext cx="281179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nro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righe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*sizeof(*tipo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Mat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)</a:t>
              </a:r>
              <a:endParaRPr lang="it-IT" sz="1600" b="1">
                <a:solidFill>
                  <a:srgbClr val="3333FF"/>
                </a:solidFill>
                <a:effectLst/>
              </a:endParaRPr>
            </a:p>
          </p:txBody>
        </p:sp>
        <p:sp>
          <p:nvSpPr>
            <p:cNvPr id="61" name="Line 45"/>
            <p:cNvSpPr>
              <a:spLocks noChangeShapeType="1"/>
            </p:cNvSpPr>
            <p:nvPr/>
          </p:nvSpPr>
          <p:spPr bwMode="auto">
            <a:xfrm>
              <a:off x="3603767" y="3700620"/>
              <a:ext cx="0" cy="10001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59" name="Line 36"/>
            <p:cNvSpPr>
              <a:spLocks noChangeShapeType="1"/>
            </p:cNvSpPr>
            <p:nvPr/>
          </p:nvSpPr>
          <p:spPr bwMode="auto">
            <a:xfrm flipV="1">
              <a:off x="4071934" y="3414868"/>
              <a:ext cx="1214446" cy="42862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60" name="Line 37"/>
            <p:cNvSpPr>
              <a:spLocks noChangeShapeType="1"/>
            </p:cNvSpPr>
            <p:nvPr/>
          </p:nvSpPr>
          <p:spPr bwMode="auto">
            <a:xfrm>
              <a:off x="4071934" y="4629314"/>
              <a:ext cx="121444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66" name="Rectangle 22"/>
            <p:cNvSpPr>
              <a:spLocks noChangeArrowheads="1"/>
            </p:cNvSpPr>
            <p:nvPr/>
          </p:nvSpPr>
          <p:spPr bwMode="auto">
            <a:xfrm>
              <a:off x="5438412" y="3343430"/>
              <a:ext cx="1052496" cy="71915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67" name="Line 24"/>
            <p:cNvSpPr>
              <a:spLocks noChangeShapeType="1"/>
            </p:cNvSpPr>
            <p:nvPr/>
          </p:nvSpPr>
          <p:spPr bwMode="auto">
            <a:xfrm>
              <a:off x="5435312" y="3914934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68" name="Line 25"/>
            <p:cNvSpPr>
              <a:spLocks noChangeShapeType="1"/>
            </p:cNvSpPr>
            <p:nvPr/>
          </p:nvSpPr>
          <p:spPr bwMode="auto">
            <a:xfrm>
              <a:off x="5990842" y="3550104"/>
              <a:ext cx="0" cy="2857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69" name="Line 26"/>
            <p:cNvSpPr>
              <a:spLocks noChangeShapeType="1"/>
            </p:cNvSpPr>
            <p:nvPr/>
          </p:nvSpPr>
          <p:spPr bwMode="auto">
            <a:xfrm flipH="1">
              <a:off x="6705206" y="3351199"/>
              <a:ext cx="16" cy="71036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0" name="Line 35"/>
            <p:cNvSpPr>
              <a:spLocks noChangeShapeType="1"/>
            </p:cNvSpPr>
            <p:nvPr/>
          </p:nvSpPr>
          <p:spPr bwMode="auto">
            <a:xfrm>
              <a:off x="5705090" y="4146875"/>
              <a:ext cx="0" cy="304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71" name="Text Box 39"/>
            <p:cNvSpPr txBox="1">
              <a:spLocks noChangeArrowheads="1"/>
            </p:cNvSpPr>
            <p:nvPr/>
          </p:nvSpPr>
          <p:spPr bwMode="auto">
            <a:xfrm>
              <a:off x="6525198" y="3526228"/>
              <a:ext cx="2251726" cy="338554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nro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col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*sizeof(tipo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Mat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)</a:t>
              </a:r>
              <a:endParaRPr lang="it-IT" sz="1600" b="1">
                <a:solidFill>
                  <a:srgbClr val="3333FF"/>
                </a:solidFill>
                <a:effectLst/>
              </a:endParaRPr>
            </a:p>
          </p:txBody>
        </p:sp>
        <p:sp>
          <p:nvSpPr>
            <p:cNvPr id="73" name="Line 24"/>
            <p:cNvSpPr>
              <a:spLocks noChangeShapeType="1"/>
            </p:cNvSpPr>
            <p:nvPr/>
          </p:nvSpPr>
          <p:spPr bwMode="auto">
            <a:xfrm>
              <a:off x="5436027" y="3510565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74" name="Rectangle 22"/>
            <p:cNvSpPr>
              <a:spLocks noChangeArrowheads="1"/>
            </p:cNvSpPr>
            <p:nvPr/>
          </p:nvSpPr>
          <p:spPr bwMode="auto">
            <a:xfrm>
              <a:off x="5432356" y="4523113"/>
              <a:ext cx="1052496" cy="71438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75" name="Line 24"/>
            <p:cNvSpPr>
              <a:spLocks noChangeShapeType="1"/>
            </p:cNvSpPr>
            <p:nvPr/>
          </p:nvSpPr>
          <p:spPr bwMode="auto">
            <a:xfrm>
              <a:off x="5429256" y="5079337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76" name="Line 25"/>
            <p:cNvSpPr>
              <a:spLocks noChangeShapeType="1"/>
            </p:cNvSpPr>
            <p:nvPr/>
          </p:nvSpPr>
          <p:spPr bwMode="auto">
            <a:xfrm flipH="1">
              <a:off x="5969576" y="4737427"/>
              <a:ext cx="0" cy="2857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7" name="Line 26"/>
            <p:cNvSpPr>
              <a:spLocks noChangeShapeType="1"/>
            </p:cNvSpPr>
            <p:nvPr/>
          </p:nvSpPr>
          <p:spPr bwMode="auto">
            <a:xfrm flipH="1">
              <a:off x="6705206" y="4523113"/>
              <a:ext cx="16" cy="7143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8" name="Line 24"/>
            <p:cNvSpPr>
              <a:spLocks noChangeShapeType="1"/>
            </p:cNvSpPr>
            <p:nvPr/>
          </p:nvSpPr>
          <p:spPr bwMode="auto">
            <a:xfrm>
              <a:off x="5429971" y="4687255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85" name="Text Box 40"/>
            <p:cNvSpPr txBox="1">
              <a:spLocks noChangeArrowheads="1"/>
            </p:cNvSpPr>
            <p:nvPr/>
          </p:nvSpPr>
          <p:spPr bwMode="auto">
            <a:xfrm>
              <a:off x="6525198" y="4713277"/>
              <a:ext cx="2251726" cy="338554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nro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col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*sizeof(tipo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Mat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)</a:t>
              </a:r>
              <a:endParaRPr lang="it-IT" sz="1600" b="1">
                <a:solidFill>
                  <a:srgbClr val="3333FF"/>
                </a:solidFill>
                <a:effectLst/>
              </a:endParaRPr>
            </a:p>
          </p:txBody>
        </p:sp>
        <p:sp>
          <p:nvSpPr>
            <p:cNvPr id="40" name="Rettangolo 39"/>
            <p:cNvSpPr/>
            <p:nvPr/>
          </p:nvSpPr>
          <p:spPr>
            <a:xfrm>
              <a:off x="5705090" y="4111249"/>
              <a:ext cx="8816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3333FF"/>
                  </a:solidFill>
                </a:rPr>
                <a:t>nro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righe</a:t>
              </a:r>
            </a:p>
          </p:txBody>
        </p:sp>
      </p:grpSp>
      <p:sp>
        <p:nvSpPr>
          <p:cNvPr id="44" name="Rettangolo 43"/>
          <p:cNvSpPr/>
          <p:nvPr/>
        </p:nvSpPr>
        <p:spPr>
          <a:xfrm>
            <a:off x="1785918" y="5104216"/>
            <a:ext cx="5072098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it-IT" sz="1600" b="1" smtClean="0"/>
              <a:t>// rilascia la memoria allocata per</a:t>
            </a:r>
          </a:p>
          <a:p>
            <a:pPr>
              <a:lnSpc>
                <a:spcPts val="1400"/>
              </a:lnSpc>
            </a:pPr>
            <a:r>
              <a:rPr lang="it-IT" sz="1600" b="1" smtClean="0"/>
              <a:t>// le variabili di accesso alle righe della matrice</a:t>
            </a:r>
          </a:p>
          <a:p>
            <a:pPr>
              <a:lnSpc>
                <a:spcPts val="1800"/>
              </a:lnSpc>
            </a:pPr>
            <a:r>
              <a:rPr lang="it-IT" sz="1600" b="1" smtClean="0">
                <a:solidFill>
                  <a:srgbClr val="3333FF"/>
                </a:solidFill>
              </a:rPr>
              <a:t>free(nome</a:t>
            </a:r>
            <a:r>
              <a:rPr lang="it-IT" sz="1600" b="1" baseline="-25000" smtClean="0">
                <a:solidFill>
                  <a:srgbClr val="3333FF"/>
                </a:solidFill>
              </a:rPr>
              <a:t>Mat</a:t>
            </a:r>
            <a:r>
              <a:rPr lang="it-IT" sz="1600" b="1" smtClean="0">
                <a:solidFill>
                  <a:srgbClr val="3333FF"/>
                </a:solidFill>
              </a:rPr>
              <a:t>);</a:t>
            </a:r>
            <a:endParaRPr lang="it-IT" sz="1600" b="1">
              <a:solidFill>
                <a:srgbClr val="3333FF"/>
              </a:solidFill>
            </a:endParaRPr>
          </a:p>
        </p:txBody>
      </p:sp>
      <p:sp>
        <p:nvSpPr>
          <p:cNvPr id="45" name="Rettangolo 44"/>
          <p:cNvSpPr/>
          <p:nvPr/>
        </p:nvSpPr>
        <p:spPr>
          <a:xfrm>
            <a:off x="3929058" y="1500174"/>
            <a:ext cx="4857784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sz="1600" b="1" smtClean="0"/>
              <a:t>// rilascia la memoria allocata per le righe della</a:t>
            </a:r>
          </a:p>
          <a:p>
            <a:pPr>
              <a:lnSpc>
                <a:spcPts val="14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sz="1600" b="1" smtClean="0"/>
              <a:t>// matrice</a:t>
            </a:r>
          </a:p>
          <a:p>
            <a:r>
              <a:rPr lang="it-IT" sz="1600" b="1" smtClean="0">
                <a:solidFill>
                  <a:srgbClr val="3333FF"/>
                </a:solidFill>
              </a:rPr>
              <a:t>for(riga=0;  riga &lt; nro</a:t>
            </a:r>
            <a:r>
              <a:rPr lang="it-IT" b="1" baseline="-25000" smtClean="0">
                <a:solidFill>
                  <a:srgbClr val="3333FF"/>
                </a:solidFill>
              </a:rPr>
              <a:t>righe</a:t>
            </a:r>
            <a:r>
              <a:rPr lang="it-IT" sz="1600" b="1" smtClean="0">
                <a:solidFill>
                  <a:srgbClr val="3333FF"/>
                </a:solidFill>
              </a:rPr>
              <a:t>;  riga++)</a:t>
            </a:r>
          </a:p>
          <a:p>
            <a:r>
              <a:rPr lang="it-IT" sz="1600" b="1" smtClean="0">
                <a:solidFill>
                  <a:srgbClr val="3333FF"/>
                </a:solidFill>
              </a:rPr>
              <a:t>  free(nome</a:t>
            </a:r>
            <a:r>
              <a:rPr lang="it-IT" b="1" baseline="-25000" smtClean="0">
                <a:solidFill>
                  <a:srgbClr val="3333FF"/>
                </a:solidFill>
              </a:rPr>
              <a:t>Mat</a:t>
            </a:r>
            <a:r>
              <a:rPr lang="it-IT" sz="1600" b="1" smtClean="0">
                <a:solidFill>
                  <a:srgbClr val="3333FF"/>
                </a:solidFill>
              </a:rPr>
              <a:t>[riga]);</a:t>
            </a:r>
            <a:endParaRPr lang="it-IT" sz="1600" b="1">
              <a:solidFill>
                <a:srgbClr val="3333FF"/>
              </a:solidFill>
            </a:endParaRPr>
          </a:p>
        </p:txBody>
      </p:sp>
      <p:sp>
        <p:nvSpPr>
          <p:cNvPr id="39" name="Rettangolo arrotondato 38"/>
          <p:cNvSpPr/>
          <p:nvPr/>
        </p:nvSpPr>
        <p:spPr>
          <a:xfrm>
            <a:off x="5000628" y="2763515"/>
            <a:ext cx="3714776" cy="2214578"/>
          </a:xfrm>
          <a:prstGeom prst="roundRect">
            <a:avLst/>
          </a:prstGeom>
          <a:gradFill flip="none" rotWithShape="1">
            <a:gsLst>
              <a:gs pos="50000">
                <a:schemeClr val="accent1">
                  <a:tint val="44500"/>
                  <a:satMod val="160000"/>
                  <a:alpha val="67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95000"/>
              </a:schemeClr>
            </a:solidFill>
          </a:ln>
          <a:effectLst>
            <a:outerShdw sx="1000" sy="1000" algn="ctr" rotWithShape="0">
              <a:schemeClr val="bg1">
                <a:lumMod val="9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Rettangolo arrotondato 40"/>
          <p:cNvSpPr/>
          <p:nvPr/>
        </p:nvSpPr>
        <p:spPr>
          <a:xfrm>
            <a:off x="3414924" y="3042576"/>
            <a:ext cx="1214446" cy="1643074"/>
          </a:xfrm>
          <a:prstGeom prst="roundRect">
            <a:avLst/>
          </a:prstGeom>
          <a:gradFill flip="none" rotWithShape="1">
            <a:gsLst>
              <a:gs pos="50000">
                <a:schemeClr val="accent1">
                  <a:tint val="44500"/>
                  <a:satMod val="160000"/>
                  <a:alpha val="67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95000"/>
              </a:schemeClr>
            </a:solidFill>
          </a:ln>
          <a:effectLst>
            <a:outerShdw sx="1000" sy="1000" algn="ctr" rotWithShape="0">
              <a:schemeClr val="bg1">
                <a:lumMod val="9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44" grpId="0"/>
      <p:bldP spid="45" grpId="0"/>
      <p:bldP spid="39" grpId="0" animBg="1"/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Le Matrici e le funzioni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214414" y="872128"/>
            <a:ext cx="7856434" cy="5509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indent="-288925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Le matrici come parametri formali:</a:t>
            </a:r>
          </a:p>
          <a:p>
            <a:pPr marL="720725" lvl="1" indent="-288925" eaLnBrk="0" hangingPunct="0">
              <a:spcBef>
                <a:spcPts val="1200"/>
              </a:spcBef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	</a:t>
            </a:r>
            <a:r>
              <a:rPr lang="it-IT" sz="2400" b="1" dirty="0" err="1" smtClean="0">
                <a:solidFill>
                  <a:srgbClr val="3333FF"/>
                </a:solidFill>
              </a:rPr>
              <a:t>tipo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fun</a:t>
            </a:r>
            <a:r>
              <a:rPr lang="it-IT" sz="2400" b="1" dirty="0" smtClean="0"/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fun</a:t>
            </a:r>
            <a:r>
              <a:rPr lang="it-IT" sz="2400" b="1" baseline="-25000" dirty="0">
                <a:solidFill>
                  <a:srgbClr val="3333FF"/>
                </a:solidFill>
              </a:rPr>
              <a:t>	</a:t>
            </a:r>
            <a:r>
              <a:rPr lang="it-IT" sz="2400" b="1" dirty="0" smtClean="0">
                <a:solidFill>
                  <a:srgbClr val="3333FF"/>
                </a:solidFill>
              </a:rPr>
              <a:t>(</a:t>
            </a:r>
          </a:p>
          <a:p>
            <a:pPr marL="720725" lvl="1" indent="-288925" eaLnBrk="0" hangingPunct="0"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>
                <a:solidFill>
                  <a:srgbClr val="3333FF"/>
                </a:solidFill>
              </a:rPr>
              <a:t>	</a:t>
            </a:r>
            <a:r>
              <a:rPr lang="it-IT" sz="2400" b="1" dirty="0" smtClean="0">
                <a:solidFill>
                  <a:srgbClr val="3333FF"/>
                </a:solidFill>
              </a:rPr>
              <a:t>				…,</a:t>
            </a:r>
          </a:p>
          <a:p>
            <a:pPr marL="720725" lvl="1" indent="-288925" eaLnBrk="0" hangingPunct="0"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>
                <a:solidFill>
                  <a:srgbClr val="3333FF"/>
                </a:solidFill>
              </a:rPr>
              <a:t>	</a:t>
            </a:r>
            <a:r>
              <a:rPr lang="it-IT" sz="2400" b="1" dirty="0" smtClean="0">
                <a:solidFill>
                  <a:srgbClr val="3333FF"/>
                </a:solidFill>
              </a:rPr>
              <a:t>				</a:t>
            </a:r>
            <a:r>
              <a:rPr lang="it-IT" sz="2400" b="1" dirty="0" err="1" smtClean="0">
                <a:solidFill>
                  <a:srgbClr val="FF0000"/>
                </a:solidFill>
              </a:rPr>
              <a:t>tipo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Mat</a:t>
            </a:r>
            <a:r>
              <a:rPr lang="it-IT" sz="2400" b="1" baseline="-25000" dirty="0" smtClean="0">
                <a:solidFill>
                  <a:srgbClr val="FF0000"/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** </a:t>
            </a:r>
            <a:r>
              <a:rPr lang="it-IT" sz="2400" b="1" dirty="0" err="1" smtClean="0">
                <a:solidFill>
                  <a:srgbClr val="FF0000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Mat</a:t>
            </a:r>
            <a:r>
              <a:rPr lang="it-IT" sz="2400" b="1" dirty="0" smtClean="0">
                <a:solidFill>
                  <a:srgbClr val="3333FF"/>
                </a:solidFill>
              </a:rPr>
              <a:t>,</a:t>
            </a:r>
          </a:p>
          <a:p>
            <a:pPr marL="720725" lvl="1" indent="-288925" eaLnBrk="0" hangingPunct="0"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>
                <a:solidFill>
                  <a:srgbClr val="3333FF"/>
                </a:solidFill>
              </a:rPr>
              <a:t>	</a:t>
            </a:r>
            <a:r>
              <a:rPr lang="it-IT" sz="2400" b="1" dirty="0" smtClean="0">
                <a:solidFill>
                  <a:srgbClr val="3333FF"/>
                </a:solidFill>
              </a:rPr>
              <a:t>				</a:t>
            </a:r>
            <a:r>
              <a:rPr lang="it-IT" sz="2400" b="1" dirty="0" err="1" smtClean="0">
                <a:solidFill>
                  <a:srgbClr val="FF0000"/>
                </a:solidFill>
              </a:rPr>
              <a:t>int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nro</a:t>
            </a:r>
            <a:r>
              <a:rPr lang="it-IT" sz="2400" b="1" baseline="-25000" dirty="0" err="1">
                <a:solidFill>
                  <a:srgbClr val="FF0000"/>
                </a:solidFill>
              </a:rPr>
              <a:t>righe</a:t>
            </a:r>
            <a:r>
              <a:rPr lang="it-IT" sz="2400" b="1" dirty="0">
                <a:solidFill>
                  <a:srgbClr val="3333FF"/>
                </a:solidFill>
              </a:rPr>
              <a:t>,</a:t>
            </a:r>
          </a:p>
          <a:p>
            <a:pPr marL="720725" lvl="1" indent="-288925" eaLnBrk="0" hangingPunct="0"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				</a:t>
            </a:r>
            <a:r>
              <a:rPr lang="it-IT" sz="2400" b="1" dirty="0" err="1" smtClean="0">
                <a:solidFill>
                  <a:srgbClr val="FF0000"/>
                </a:solidFill>
              </a:rPr>
              <a:t>int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nro</a:t>
            </a:r>
            <a:r>
              <a:rPr lang="it-IT" sz="2400" b="1" baseline="-25000" dirty="0" err="1">
                <a:solidFill>
                  <a:srgbClr val="FF0000"/>
                </a:solidFill>
              </a:rPr>
              <a:t>colonne</a:t>
            </a:r>
            <a:r>
              <a:rPr lang="it-IT" sz="2400" b="1" dirty="0">
                <a:solidFill>
                  <a:srgbClr val="3333FF"/>
                </a:solidFill>
              </a:rPr>
              <a:t>,</a:t>
            </a:r>
          </a:p>
          <a:p>
            <a:pPr marL="720725" lvl="1" indent="-288925" eaLnBrk="0" hangingPunct="0"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				…</a:t>
            </a:r>
          </a:p>
          <a:p>
            <a:pPr marL="720725" lvl="1" indent="-288925" eaLnBrk="0" hangingPunct="0"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>
                <a:solidFill>
                  <a:srgbClr val="3333FF"/>
                </a:solidFill>
              </a:rPr>
              <a:t>	</a:t>
            </a:r>
            <a:r>
              <a:rPr lang="it-IT" sz="2400" b="1" dirty="0" smtClean="0">
                <a:solidFill>
                  <a:srgbClr val="3333FF"/>
                </a:solidFill>
              </a:rPr>
              <a:t>				)</a:t>
            </a:r>
          </a:p>
          <a:p>
            <a:pPr marL="1165225" lvl="1" eaLnBrk="0" hangingPunct="0">
              <a:spcBef>
                <a:spcPts val="1200"/>
              </a:spcBef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		{ … };</a:t>
            </a:r>
          </a:p>
          <a:p>
            <a:pPr marL="288925" lvl="1" indent="-288925" eaLnBrk="0" hangingPunct="0">
              <a:spcBef>
                <a:spcPts val="18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Le matrici come parametri attuali:</a:t>
            </a:r>
          </a:p>
          <a:p>
            <a:pPr marL="720725" lvl="1" indent="-288925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FF0000"/>
                </a:solidFill>
              </a:rPr>
              <a:t>		</a:t>
            </a:r>
            <a:r>
              <a:rPr lang="it-IT" sz="2400" b="1" dirty="0" err="1" smtClean="0">
                <a:solidFill>
                  <a:srgbClr val="3333FF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fun</a:t>
            </a:r>
            <a:r>
              <a:rPr lang="it-IT" sz="2400" b="1" dirty="0" smtClean="0">
                <a:solidFill>
                  <a:srgbClr val="3333FF"/>
                </a:solidFill>
              </a:rPr>
              <a:t> (…, </a:t>
            </a:r>
            <a:r>
              <a:rPr lang="it-IT" sz="2400" b="1" dirty="0" err="1" smtClean="0">
                <a:solidFill>
                  <a:srgbClr val="FF0000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Mat</a:t>
            </a:r>
            <a:r>
              <a:rPr lang="it-IT" sz="2400" b="1" dirty="0" smtClean="0">
                <a:solidFill>
                  <a:srgbClr val="3333FF"/>
                </a:solidFill>
              </a:rPr>
              <a:t>, </a:t>
            </a:r>
            <a:r>
              <a:rPr lang="it-IT" sz="2400" b="1" dirty="0" err="1" smtClean="0">
                <a:solidFill>
                  <a:srgbClr val="FF0000"/>
                </a:solidFill>
              </a:rPr>
              <a:t>nro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righe</a:t>
            </a:r>
            <a:r>
              <a:rPr lang="it-IT" sz="2400" b="1" dirty="0">
                <a:solidFill>
                  <a:srgbClr val="3333FF"/>
                </a:solidFill>
              </a:rPr>
              <a:t>, </a:t>
            </a:r>
            <a:r>
              <a:rPr lang="it-IT" sz="2400" b="1" dirty="0" err="1" smtClean="0">
                <a:solidFill>
                  <a:srgbClr val="FF0000"/>
                </a:solidFill>
              </a:rPr>
              <a:t>nro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colonne</a:t>
            </a:r>
            <a:r>
              <a:rPr lang="it-IT" sz="2400" b="1" dirty="0" smtClean="0">
                <a:solidFill>
                  <a:srgbClr val="3333FF"/>
                </a:solidFill>
              </a:rPr>
              <a:t>, …)</a:t>
            </a:r>
            <a:endParaRPr lang="it-IT" sz="28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dirty="0" smtClean="0"/>
              <a:t>I/O di matrici definite a </a:t>
            </a:r>
            <a:r>
              <a:rPr lang="it-IT" sz="3200" dirty="0" err="1" smtClean="0"/>
              <a:t>run</a:t>
            </a:r>
            <a:r>
              <a:rPr lang="it-IT" sz="3200" dirty="0"/>
              <a:t>-</a:t>
            </a:r>
            <a:r>
              <a:rPr lang="it-IT" sz="3200" dirty="0" smtClean="0"/>
              <a:t>time</a:t>
            </a:r>
            <a:endParaRPr lang="it-IT" sz="34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357290" y="1428736"/>
            <a:ext cx="7500990" cy="286232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// sorgente: </a:t>
            </a:r>
            <a:r>
              <a:rPr lang="it-IT" b="1" dirty="0" err="1" smtClean="0"/>
              <a:t>DinMatIO.c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// illustra le modalità di allocazione a </a:t>
            </a:r>
            <a:r>
              <a:rPr lang="it-IT" b="1" dirty="0" err="1" smtClean="0"/>
              <a:t>run</a:t>
            </a:r>
            <a:r>
              <a:rPr lang="it-IT" b="1" dirty="0" smtClean="0"/>
              <a:t>-time, di acquisizione, di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// restituzione, e di rilascio della memoria per una matrice di interi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// inclusione del file di intestazione della libreria standard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// che contiene definizioni di macro, costanti e dichiarazioni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// di funzioni e tipi funzionali alle varie operazioni di I/O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#include</a:t>
            </a:r>
            <a:r>
              <a:rPr lang="it-IT" b="1" dirty="0" smtClean="0">
                <a:solidFill>
                  <a:srgbClr val="3333FF"/>
                </a:solidFill>
              </a:rPr>
              <a:t> &lt;</a:t>
            </a:r>
            <a:r>
              <a:rPr lang="it-IT" b="1" dirty="0" err="1" smtClean="0">
                <a:solidFill>
                  <a:srgbClr val="3333FF"/>
                </a:solidFill>
              </a:rPr>
              <a:t>stdio.h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// inclusione del file di intestazione della libreria standard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// che contiene definizioni di macro, costanti e dichiarazioni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// di funzioni di interesse generale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#include</a:t>
            </a:r>
            <a:r>
              <a:rPr lang="it-IT" b="1" dirty="0" smtClean="0">
                <a:solidFill>
                  <a:srgbClr val="3333FF"/>
                </a:solidFill>
              </a:rPr>
              <a:t> &lt;</a:t>
            </a:r>
            <a:r>
              <a:rPr lang="it-IT" b="1" dirty="0" err="1" smtClean="0">
                <a:solidFill>
                  <a:srgbClr val="3333FF"/>
                </a:solidFill>
              </a:rPr>
              <a:t>stdlib.h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Continua …</a:t>
            </a:r>
            <a:r>
              <a:rPr lang="it-IT" b="1" dirty="0" smtClean="0"/>
              <a:t>  </a:t>
            </a:r>
            <a:endParaRPr lang="it-IT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I/O di matrici definite dinamicamente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357290" y="1142984"/>
            <a:ext cx="7572428" cy="483722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Aft>
                <a:spcPts val="600"/>
              </a:spcAft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// </a:t>
            </a:r>
            <a:r>
              <a:rPr lang="it-IT" b="1" dirty="0" smtClean="0"/>
              <a:t>definizione della funzione </a:t>
            </a:r>
            <a:r>
              <a:rPr lang="it-IT" b="1" dirty="0" smtClean="0"/>
              <a:t>per il recupero della memoria </a:t>
            </a:r>
            <a:r>
              <a:rPr lang="it-IT" b="1" dirty="0" smtClean="0"/>
              <a:t>allocata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/>
              <a:t>// per una matrice di un qualsiasi numero di colonne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void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FreeMatInt</a:t>
            </a:r>
            <a:r>
              <a:rPr lang="it-IT" b="1" dirty="0" smtClean="0">
                <a:solidFill>
                  <a:srgbClr val="3333FF"/>
                </a:solidFill>
              </a:rPr>
              <a:t>	(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smtClean="0">
                <a:solidFill>
                  <a:srgbClr val="3333FF"/>
                </a:solidFill>
              </a:rPr>
              <a:t>**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,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smtClean="0">
                <a:solidFill>
                  <a:srgbClr val="3333FF"/>
                </a:solidFill>
              </a:rPr>
              <a:t>righe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</a:t>
            </a:r>
            <a:r>
              <a:rPr lang="it-IT" b="1" dirty="0" smtClean="0">
                <a:solidFill>
                  <a:srgbClr val="3333FF"/>
                </a:solidFill>
              </a:rPr>
              <a:t>)</a:t>
            </a:r>
            <a:endParaRPr lang="it-IT" b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{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// </a:t>
            </a:r>
            <a:r>
              <a:rPr lang="it-IT" b="1" dirty="0" smtClean="0"/>
              <a:t>definizione di una </a:t>
            </a:r>
            <a:r>
              <a:rPr lang="it-IT" b="1" dirty="0" smtClean="0"/>
              <a:t>variabile per l'indice di riga 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riga;</a:t>
            </a:r>
            <a:endParaRPr lang="it-IT" b="1" dirty="0" smtClean="0">
              <a:solidFill>
                <a:srgbClr val="FF0000"/>
              </a:solidFill>
            </a:endParaRP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// </a:t>
            </a:r>
            <a:r>
              <a:rPr lang="it-IT" b="1" dirty="0" smtClean="0"/>
              <a:t>rilascio  della </a:t>
            </a:r>
            <a:r>
              <a:rPr lang="it-IT" b="1" dirty="0" smtClean="0"/>
              <a:t>memoria allocata per ognuna delle </a:t>
            </a:r>
            <a:r>
              <a:rPr lang="it-IT" b="1" dirty="0" smtClean="0"/>
              <a:t>righe </a:t>
            </a:r>
            <a:r>
              <a:rPr lang="it-IT" b="1" dirty="0" smtClean="0"/>
              <a:t>della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/>
              <a:t>	</a:t>
            </a:r>
            <a:r>
              <a:rPr lang="it-IT" b="1" dirty="0" smtClean="0"/>
              <a:t>// matrice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for(riga=0; riga&lt; righe; riga++)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free(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[riga]);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// </a:t>
            </a:r>
            <a:r>
              <a:rPr lang="it-IT" b="1" dirty="0" smtClean="0"/>
              <a:t>rilascio della </a:t>
            </a:r>
            <a:r>
              <a:rPr lang="it-IT" b="1" dirty="0" smtClean="0"/>
              <a:t>memoria allocata per le variabili di accesso alle </a:t>
            </a:r>
            <a:endParaRPr lang="it-IT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/>
              <a:t> </a:t>
            </a:r>
            <a:r>
              <a:rPr lang="it-IT" b="1" dirty="0" smtClean="0"/>
              <a:t>   // </a:t>
            </a:r>
            <a:r>
              <a:rPr lang="it-IT" b="1" dirty="0" smtClean="0"/>
              <a:t>righe</a:t>
            </a:r>
            <a:r>
              <a:rPr lang="it-IT" b="1" dirty="0"/>
              <a:t> </a:t>
            </a:r>
            <a:r>
              <a:rPr lang="it-IT" b="1" dirty="0" smtClean="0"/>
              <a:t>della </a:t>
            </a:r>
            <a:r>
              <a:rPr lang="it-IT" b="1" dirty="0" smtClean="0"/>
              <a:t>matrice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free(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};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endParaRPr lang="it-IT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I/O di matrici definite dinamicamente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142976" y="857232"/>
            <a:ext cx="7929586" cy="49654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Aft>
                <a:spcPts val="600"/>
              </a:spcAft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// </a:t>
            </a:r>
            <a:r>
              <a:rPr lang="it-IT" b="1" dirty="0" smtClean="0"/>
              <a:t>definizione della funzione </a:t>
            </a:r>
            <a:r>
              <a:rPr lang="it-IT" b="1" dirty="0" smtClean="0"/>
              <a:t>per l'allocazione </a:t>
            </a:r>
            <a:r>
              <a:rPr lang="it-IT" b="1" dirty="0" smtClean="0"/>
              <a:t>a </a:t>
            </a:r>
            <a:r>
              <a:rPr lang="it-IT" b="1" dirty="0" err="1" smtClean="0"/>
              <a:t>run</a:t>
            </a:r>
            <a:r>
              <a:rPr lang="it-IT" b="1" dirty="0" smtClean="0"/>
              <a:t>-time della memoria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// per </a:t>
            </a:r>
            <a:r>
              <a:rPr lang="it-IT" b="1" dirty="0" smtClean="0"/>
              <a:t>una matrice di </a:t>
            </a:r>
            <a:r>
              <a:rPr lang="it-IT" b="1" dirty="0" smtClean="0"/>
              <a:t>interi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**</a:t>
            </a:r>
            <a:r>
              <a:rPr lang="it-IT" b="1" dirty="0" err="1" smtClean="0">
                <a:solidFill>
                  <a:srgbClr val="3333FF"/>
                </a:solidFill>
              </a:rPr>
              <a:t>AllMatInt</a:t>
            </a:r>
            <a:r>
              <a:rPr lang="it-IT" b="1" dirty="0" smtClean="0">
                <a:solidFill>
                  <a:srgbClr val="3333FF"/>
                </a:solidFill>
              </a:rPr>
              <a:t>	(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nro_righe</a:t>
            </a:r>
            <a:r>
              <a:rPr lang="it-IT" b="1" dirty="0" smtClean="0">
                <a:solidFill>
                  <a:srgbClr val="3333FF"/>
                </a:solidFill>
              </a:rPr>
              <a:t>,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nro_colonne</a:t>
            </a:r>
            <a:endParaRPr lang="it-IT" b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</a:t>
            </a:r>
            <a:r>
              <a:rPr lang="it-IT" b="1" dirty="0" smtClean="0">
                <a:solidFill>
                  <a:srgbClr val="3333FF"/>
                </a:solidFill>
              </a:rPr>
              <a:t>)</a:t>
            </a:r>
            <a:endParaRPr lang="it-IT" b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// </a:t>
            </a:r>
            <a:r>
              <a:rPr lang="it-IT" b="1" dirty="0"/>
              <a:t>definizione di una variabile per l'indirizzo di accesso alla matrice </a:t>
            </a:r>
            <a:r>
              <a:rPr lang="it-IT" b="1" dirty="0" smtClean="0"/>
              <a:t>	// </a:t>
            </a:r>
            <a:r>
              <a:rPr lang="it-IT" b="1" dirty="0" smtClean="0"/>
              <a:t>e di una per </a:t>
            </a:r>
            <a:r>
              <a:rPr lang="it-IT" b="1" dirty="0" smtClean="0"/>
              <a:t>l’indice di riga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** 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riga;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// </a:t>
            </a:r>
            <a:r>
              <a:rPr lang="it-IT" b="1" dirty="0" smtClean="0"/>
              <a:t>inizializzazione della variabile di accesso alla matrice con l'indirizzo</a:t>
            </a:r>
            <a:endParaRPr lang="it-IT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// </a:t>
            </a:r>
            <a:r>
              <a:rPr lang="it-IT" b="1" dirty="0" smtClean="0"/>
              <a:t>di un </a:t>
            </a:r>
            <a:r>
              <a:rPr lang="it-IT" b="1" dirty="0" smtClean="0"/>
              <a:t>vettore di riferimenti a variabili intere di dimensione pari al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// numero delle righe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 = (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smtClean="0">
                <a:solidFill>
                  <a:srgbClr val="3333FF"/>
                </a:solidFill>
              </a:rPr>
              <a:t>**) </a:t>
            </a:r>
            <a:r>
              <a:rPr lang="it-IT" b="1" dirty="0" err="1" smtClean="0">
                <a:solidFill>
                  <a:srgbClr val="3333FF"/>
                </a:solidFill>
              </a:rPr>
              <a:t>malloc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nro_righe</a:t>
            </a:r>
            <a:r>
              <a:rPr lang="it-IT" b="1" dirty="0" smtClean="0">
                <a:solidFill>
                  <a:srgbClr val="3333FF"/>
                </a:solidFill>
              </a:rPr>
              <a:t>*</a:t>
            </a:r>
            <a:r>
              <a:rPr lang="it-IT" b="1" dirty="0" err="1" smtClean="0">
                <a:solidFill>
                  <a:srgbClr val="3333FF"/>
                </a:solidFill>
              </a:rPr>
              <a:t>sizeof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smtClean="0">
                <a:solidFill>
                  <a:srgbClr val="3333FF"/>
                </a:solidFill>
              </a:rPr>
              <a:t>*)); 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smtClean="0"/>
              <a:t>// verifica </a:t>
            </a:r>
            <a:r>
              <a:rPr lang="it-IT" b="1" dirty="0" smtClean="0"/>
              <a:t>dell'esito di tale inizializzazione, se </a:t>
            </a:r>
            <a:r>
              <a:rPr lang="it-IT" b="1" dirty="0" smtClean="0"/>
              <a:t>negativo </a:t>
            </a:r>
            <a:r>
              <a:rPr lang="it-IT" b="1" dirty="0" smtClean="0"/>
              <a:t>termina con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/>
              <a:t>	</a:t>
            </a:r>
            <a:r>
              <a:rPr lang="it-IT" b="1" dirty="0" smtClean="0"/>
              <a:t>// NULL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if</a:t>
            </a:r>
            <a:r>
              <a:rPr lang="it-IT" b="1" dirty="0" smtClean="0">
                <a:solidFill>
                  <a:srgbClr val="3333FF"/>
                </a:solidFill>
              </a:rPr>
              <a:t> (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 == NULL)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</a:t>
            </a:r>
            <a:r>
              <a:rPr lang="it-IT" b="1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(NULL);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I/O di matrici definite dinamicamente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142976" y="857232"/>
            <a:ext cx="7929586" cy="470898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Aft>
                <a:spcPts val="600"/>
              </a:spcAft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smtClean="0"/>
              <a:t>// </a:t>
            </a:r>
            <a:r>
              <a:rPr lang="it-IT" b="1" dirty="0" smtClean="0"/>
              <a:t>inizializzazione di </a:t>
            </a:r>
            <a:r>
              <a:rPr lang="it-IT" b="1" dirty="0" smtClean="0"/>
              <a:t>ogni elemento del vettore con l'indirizzo di </a:t>
            </a:r>
            <a:r>
              <a:rPr lang="it-IT" b="1" dirty="0" smtClean="0"/>
              <a:t>un</a:t>
            </a:r>
            <a:endParaRPr lang="it-IT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// </a:t>
            </a:r>
            <a:r>
              <a:rPr lang="it-IT" b="1" dirty="0"/>
              <a:t>vettore di </a:t>
            </a:r>
            <a:r>
              <a:rPr lang="it-IT" b="1" dirty="0" smtClean="0"/>
              <a:t>variabili intere di dimensione pari al numero </a:t>
            </a:r>
            <a:r>
              <a:rPr lang="it-IT" b="1" dirty="0" smtClean="0"/>
              <a:t>delle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/>
              <a:t>	</a:t>
            </a:r>
            <a:r>
              <a:rPr lang="it-IT" b="1" dirty="0" smtClean="0"/>
              <a:t>// colonne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</a:t>
            </a:r>
            <a:r>
              <a:rPr lang="it-IT" b="1" dirty="0" smtClean="0">
                <a:solidFill>
                  <a:srgbClr val="3333FF"/>
                </a:solidFill>
              </a:rPr>
              <a:t>for(riga=0; riga&lt; </a:t>
            </a:r>
            <a:r>
              <a:rPr lang="it-IT" b="1" dirty="0" err="1" smtClean="0">
                <a:solidFill>
                  <a:srgbClr val="3333FF"/>
                </a:solidFill>
              </a:rPr>
              <a:t>nro</a:t>
            </a:r>
            <a:r>
              <a:rPr lang="it-IT" b="1" dirty="0" err="1" smtClean="0">
                <a:solidFill>
                  <a:srgbClr val="3333FF"/>
                </a:solidFill>
              </a:rPr>
              <a:t>_righe</a:t>
            </a:r>
            <a:r>
              <a:rPr lang="it-IT" b="1" dirty="0" smtClean="0">
                <a:solidFill>
                  <a:srgbClr val="3333FF"/>
                </a:solidFill>
              </a:rPr>
              <a:t>; riga++)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[riga] = (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smtClean="0">
                <a:solidFill>
                  <a:srgbClr val="3333FF"/>
                </a:solidFill>
              </a:rPr>
              <a:t>*) </a:t>
            </a:r>
            <a:r>
              <a:rPr lang="it-IT" b="1" dirty="0" err="1" smtClean="0">
                <a:solidFill>
                  <a:srgbClr val="3333FF"/>
                </a:solidFill>
              </a:rPr>
              <a:t>malloc</a:t>
            </a:r>
            <a:r>
              <a:rPr lang="it-IT" b="1" dirty="0" smtClean="0">
                <a:solidFill>
                  <a:srgbClr val="3333FF"/>
                </a:solidFill>
              </a:rPr>
              <a:t>(colonne*</a:t>
            </a:r>
            <a:r>
              <a:rPr lang="it-IT" b="1" dirty="0" err="1" smtClean="0">
                <a:solidFill>
                  <a:srgbClr val="3333FF"/>
                </a:solidFill>
              </a:rPr>
              <a:t>sizeof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));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	// verifica </a:t>
            </a:r>
            <a:r>
              <a:rPr lang="it-IT" b="1" dirty="0" smtClean="0"/>
              <a:t>dell'esito </a:t>
            </a:r>
            <a:r>
              <a:rPr lang="it-IT" b="1" dirty="0" smtClean="0"/>
              <a:t>della inizializzazione, </a:t>
            </a:r>
            <a:r>
              <a:rPr lang="it-IT" b="1" dirty="0" smtClean="0"/>
              <a:t>se </a:t>
            </a:r>
            <a:r>
              <a:rPr lang="it-IT" b="1" dirty="0" smtClean="0"/>
              <a:t>negativo </a:t>
            </a:r>
            <a:r>
              <a:rPr lang="it-IT" b="1" dirty="0" smtClean="0"/>
              <a:t>rilascio di </a:t>
            </a:r>
            <a:r>
              <a:rPr lang="it-IT" b="1" dirty="0" smtClean="0"/>
              <a:t>tutta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	// </a:t>
            </a:r>
            <a:r>
              <a:rPr lang="it-IT" b="1" dirty="0" smtClean="0"/>
              <a:t>la memoria </a:t>
            </a:r>
            <a:r>
              <a:rPr lang="it-IT" b="1" dirty="0" smtClean="0"/>
              <a:t>allocata fino a quel momento e </a:t>
            </a:r>
            <a:r>
              <a:rPr lang="it-IT" b="1" dirty="0" smtClean="0"/>
              <a:t>terminazione con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/>
              <a:t>	</a:t>
            </a:r>
            <a:r>
              <a:rPr lang="it-IT" b="1" dirty="0" smtClean="0"/>
              <a:t>	// </a:t>
            </a:r>
            <a:r>
              <a:rPr lang="it-IT" b="1" dirty="0" smtClean="0"/>
              <a:t>NULL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</a:t>
            </a:r>
            <a:r>
              <a:rPr lang="it-IT" b="1" dirty="0" err="1" smtClean="0">
                <a:solidFill>
                  <a:srgbClr val="3333FF"/>
                </a:solidFill>
              </a:rPr>
              <a:t>if</a:t>
            </a:r>
            <a:r>
              <a:rPr lang="it-IT" b="1" dirty="0" smtClean="0">
                <a:solidFill>
                  <a:srgbClr val="3333FF"/>
                </a:solidFill>
              </a:rPr>
              <a:t> (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[riga] == NULL)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	{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	</a:t>
            </a:r>
            <a:r>
              <a:rPr lang="it-IT" b="1" dirty="0" err="1" smtClean="0">
                <a:solidFill>
                  <a:srgbClr val="3333FF"/>
                </a:solidFill>
              </a:rPr>
              <a:t>FreeMatInt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, riga-1);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		</a:t>
            </a:r>
            <a:r>
              <a:rPr lang="it-IT" b="1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(NULL);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	};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};</a:t>
            </a:r>
            <a:endParaRPr lang="it-IT" b="1" dirty="0" smtClean="0">
              <a:solidFill>
                <a:srgbClr val="FF0000"/>
              </a:solidFill>
            </a:endParaRP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// </a:t>
            </a:r>
            <a:r>
              <a:rPr lang="it-IT" b="1" dirty="0" smtClean="0"/>
              <a:t>restituzione dell'indirizzo </a:t>
            </a:r>
            <a:r>
              <a:rPr lang="it-IT" b="1" dirty="0" smtClean="0"/>
              <a:t>di accesso alla matrice</a:t>
            </a:r>
            <a:endParaRPr lang="it-IT" b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};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I/O di matrici definite dinamicamente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428728" y="1321200"/>
            <a:ext cx="7358114" cy="4991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Aft>
                <a:spcPts val="600"/>
              </a:spcAft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  <a:endParaRPr lang="it-IT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// funzione per l'acquisizione del contenuto di una </a:t>
            </a:r>
            <a:r>
              <a:rPr lang="it-IT" b="1" dirty="0" smtClean="0"/>
              <a:t>matrice di interi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void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AcqMatInt</a:t>
            </a:r>
            <a:r>
              <a:rPr lang="it-IT" b="1" dirty="0" smtClean="0">
                <a:solidFill>
                  <a:srgbClr val="3333FF"/>
                </a:solidFill>
              </a:rPr>
              <a:t>	(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smtClean="0">
                <a:solidFill>
                  <a:srgbClr val="3333FF"/>
                </a:solidFill>
              </a:rPr>
              <a:t>**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,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dim_righe</a:t>
            </a:r>
            <a:r>
              <a:rPr lang="it-IT" b="1" dirty="0" smtClean="0">
                <a:solidFill>
                  <a:srgbClr val="3333FF"/>
                </a:solidFill>
              </a:rPr>
              <a:t>,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dim_col</a:t>
            </a:r>
            <a:endParaRPr lang="it-IT" b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</a:t>
            </a:r>
            <a:r>
              <a:rPr lang="it-IT" b="1" dirty="0" smtClean="0">
                <a:solidFill>
                  <a:srgbClr val="3333FF"/>
                </a:solidFill>
              </a:rPr>
              <a:t>)</a:t>
            </a:r>
            <a:endParaRPr lang="it-IT" b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// definizione delle variabili per l'indice di riga e quello di colonna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smtClean="0">
                <a:solidFill>
                  <a:srgbClr val="3333FF"/>
                </a:solidFill>
              </a:rPr>
              <a:t>riga, col;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// </a:t>
            </a:r>
            <a:r>
              <a:rPr lang="it-IT" b="1" dirty="0" smtClean="0"/>
              <a:t>scansione delle </a:t>
            </a:r>
            <a:r>
              <a:rPr lang="it-IT" b="1" dirty="0" smtClean="0"/>
              <a:t>righe della matrice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for (riga = 0; riga &lt; </a:t>
            </a:r>
            <a:r>
              <a:rPr lang="it-IT" b="1" dirty="0" err="1" smtClean="0">
                <a:solidFill>
                  <a:srgbClr val="3333FF"/>
                </a:solidFill>
              </a:rPr>
              <a:t>dim_righe</a:t>
            </a:r>
            <a:r>
              <a:rPr lang="it-IT" b="1" dirty="0" smtClean="0">
                <a:solidFill>
                  <a:srgbClr val="3333FF"/>
                </a:solidFill>
              </a:rPr>
              <a:t>; riga = riga+1)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	// </a:t>
            </a:r>
            <a:r>
              <a:rPr lang="it-IT" b="1" dirty="0" smtClean="0"/>
              <a:t>scansione delle </a:t>
            </a:r>
            <a:r>
              <a:rPr lang="it-IT" b="1" dirty="0" smtClean="0"/>
              <a:t>colonne della matrice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	</a:t>
            </a:r>
            <a:r>
              <a:rPr lang="it-IT" b="1" dirty="0" smtClean="0">
                <a:solidFill>
                  <a:srgbClr val="3333FF"/>
                </a:solidFill>
              </a:rPr>
              <a:t>for (col = 0; col &lt; </a:t>
            </a:r>
            <a:r>
              <a:rPr lang="it-IT" b="1" dirty="0" err="1" smtClean="0">
                <a:solidFill>
                  <a:srgbClr val="3333FF"/>
                </a:solidFill>
              </a:rPr>
              <a:t>dim_col</a:t>
            </a:r>
            <a:r>
              <a:rPr lang="it-IT" b="1" dirty="0" smtClean="0">
                <a:solidFill>
                  <a:srgbClr val="3333FF"/>
                </a:solidFill>
              </a:rPr>
              <a:t>; col = col+1)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		// </a:t>
            </a:r>
            <a:r>
              <a:rPr lang="it-IT" b="1" dirty="0" smtClean="0"/>
              <a:t>acquisizione dell'elemento corrente della </a:t>
            </a:r>
            <a:r>
              <a:rPr lang="it-IT" b="1" dirty="0" smtClean="0"/>
              <a:t>matrice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		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nMat</a:t>
            </a:r>
            <a:r>
              <a:rPr lang="it-IT" b="1" dirty="0" smtClean="0">
                <a:solidFill>
                  <a:srgbClr val="3333FF"/>
                </a:solidFill>
              </a:rPr>
              <a:t>[%d][%d]: ", riga, col);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	</a:t>
            </a:r>
            <a:r>
              <a:rPr lang="it-IT" b="1" dirty="0" err="1" smtClean="0">
                <a:solidFill>
                  <a:srgbClr val="3333FF"/>
                </a:solidFill>
              </a:rPr>
              <a:t>scanf</a:t>
            </a:r>
            <a:r>
              <a:rPr lang="it-IT" b="1" dirty="0" smtClean="0">
                <a:solidFill>
                  <a:srgbClr val="3333FF"/>
                </a:solidFill>
              </a:rPr>
              <a:t>("%d", &amp;(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[riga][col]));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	};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};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I/O di matrici definite dinamicamente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14414" y="1083121"/>
            <a:ext cx="7429552" cy="445250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Aft>
                <a:spcPts val="600"/>
              </a:spcAft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  <a:endParaRPr lang="it-IT" b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// funzione per la restituzione del contenuto di una </a:t>
            </a:r>
            <a:r>
              <a:rPr lang="it-IT" b="1" dirty="0" smtClean="0"/>
              <a:t>matrice di interi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void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ResMatInt</a:t>
            </a:r>
            <a:r>
              <a:rPr lang="it-IT" b="1" dirty="0" smtClean="0">
                <a:solidFill>
                  <a:srgbClr val="3333FF"/>
                </a:solidFill>
              </a:rPr>
              <a:t>	(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smtClean="0">
                <a:solidFill>
                  <a:srgbClr val="3333FF"/>
                </a:solidFill>
              </a:rPr>
              <a:t>**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,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nro_righe</a:t>
            </a:r>
            <a:r>
              <a:rPr lang="it-IT" b="1" dirty="0" smtClean="0">
                <a:solidFill>
                  <a:srgbClr val="3333FF"/>
                </a:solidFill>
              </a:rPr>
              <a:t>,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>
                <a:solidFill>
                  <a:srgbClr val="3333FF"/>
                </a:solidFill>
              </a:rPr>
              <a:t>int</a:t>
            </a:r>
            <a:r>
              <a:rPr lang="it-IT" b="1" dirty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nro_col</a:t>
            </a:r>
            <a:endParaRPr lang="it-IT" b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)</a:t>
            </a:r>
            <a:endParaRPr lang="it-IT" b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// </a:t>
            </a:r>
            <a:r>
              <a:rPr lang="it-IT" b="1" dirty="0" smtClean="0"/>
              <a:t>definizione </a:t>
            </a:r>
            <a:r>
              <a:rPr lang="it-IT" b="1" dirty="0" smtClean="0"/>
              <a:t>delle variabili per l'indice di riga e quello di colonna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smtClean="0">
                <a:solidFill>
                  <a:srgbClr val="3333FF"/>
                </a:solidFill>
              </a:rPr>
              <a:t>riga, col;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// </a:t>
            </a:r>
            <a:r>
              <a:rPr lang="it-IT" b="1" dirty="0" smtClean="0"/>
              <a:t>scansione delle </a:t>
            </a:r>
            <a:r>
              <a:rPr lang="it-IT" b="1" dirty="0" smtClean="0"/>
              <a:t>righe della matrice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for (riga = 0; riga &lt; </a:t>
            </a:r>
            <a:r>
              <a:rPr lang="it-IT" b="1" dirty="0" err="1" smtClean="0">
                <a:solidFill>
                  <a:srgbClr val="3333FF"/>
                </a:solidFill>
              </a:rPr>
              <a:t>dim_righe</a:t>
            </a:r>
            <a:r>
              <a:rPr lang="it-IT" b="1" dirty="0" smtClean="0">
                <a:solidFill>
                  <a:srgbClr val="3333FF"/>
                </a:solidFill>
              </a:rPr>
              <a:t>; riga = riga+1)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	// </a:t>
            </a:r>
            <a:r>
              <a:rPr lang="it-IT" b="1" dirty="0" smtClean="0"/>
              <a:t>scansione delle colonne </a:t>
            </a:r>
            <a:r>
              <a:rPr lang="it-IT" b="1" dirty="0" smtClean="0"/>
              <a:t>della matrice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for (col = 0; col &lt; </a:t>
            </a:r>
            <a:r>
              <a:rPr lang="it-IT" b="1" dirty="0" err="1" smtClean="0">
                <a:solidFill>
                  <a:srgbClr val="3333FF"/>
                </a:solidFill>
              </a:rPr>
              <a:t>dim_col</a:t>
            </a:r>
            <a:r>
              <a:rPr lang="it-IT" b="1" dirty="0" smtClean="0">
                <a:solidFill>
                  <a:srgbClr val="3333FF"/>
                </a:solidFill>
              </a:rPr>
              <a:t>; col = col+1)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		// </a:t>
            </a:r>
            <a:r>
              <a:rPr lang="it-IT" b="1" dirty="0" smtClean="0"/>
              <a:t>visualizzazione dell'elemento  corrente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	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nMat</a:t>
            </a:r>
            <a:r>
              <a:rPr lang="it-IT" b="1" dirty="0" smtClean="0">
                <a:solidFill>
                  <a:srgbClr val="3333FF"/>
                </a:solidFill>
              </a:rPr>
              <a:t>[%d][%d]: %d", riga, col, 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[riga][col]);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}; 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I/O di matrici definite dinamicamente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14414" y="764704"/>
            <a:ext cx="7929586" cy="609397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Aft>
                <a:spcPts val="600"/>
              </a:spcAft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  <a:endParaRPr lang="it-IT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// </a:t>
            </a:r>
            <a:r>
              <a:rPr lang="it-IT" b="1" dirty="0" err="1"/>
              <a:t>T</a:t>
            </a:r>
            <a:r>
              <a:rPr lang="it-IT" b="1" dirty="0" err="1" smtClean="0"/>
              <a:t>esting</a:t>
            </a:r>
            <a:r>
              <a:rPr lang="it-IT" b="1" dirty="0" smtClean="0"/>
              <a:t> di tutte le funzioni definite in precedenza</a:t>
            </a:r>
            <a:endParaRPr lang="it-IT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main</a:t>
            </a:r>
            <a:r>
              <a:rPr lang="it-IT" b="1" dirty="0" smtClean="0">
                <a:solidFill>
                  <a:srgbClr val="3333FF"/>
                </a:solidFill>
              </a:rPr>
              <a:t> ()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// </a:t>
            </a:r>
            <a:r>
              <a:rPr lang="it-IT" b="1" dirty="0" smtClean="0"/>
              <a:t>definizione della </a:t>
            </a:r>
            <a:r>
              <a:rPr lang="it-IT" b="1" dirty="0" smtClean="0"/>
              <a:t>variabile per l'indirizzo di accesso alla matrice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// e per il numero di righe e di colonne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** Matrice;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nro_righe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nro_col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 	// </a:t>
            </a:r>
            <a:r>
              <a:rPr lang="it-IT" b="1" dirty="0" smtClean="0"/>
              <a:t>acquisizione del </a:t>
            </a:r>
            <a:r>
              <a:rPr lang="it-IT" b="1" dirty="0" smtClean="0"/>
              <a:t>numero delle righe e delle colonne della matrice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</a:t>
            </a:r>
            <a:r>
              <a:rPr lang="it-IT" b="1" dirty="0" err="1" smtClean="0">
                <a:solidFill>
                  <a:srgbClr val="3333FF"/>
                </a:solidFill>
              </a:rPr>
              <a:t>Nro</a:t>
            </a:r>
            <a:r>
              <a:rPr lang="it-IT" b="1" dirty="0" smtClean="0">
                <a:solidFill>
                  <a:srgbClr val="3333FF"/>
                </a:solidFill>
              </a:rPr>
              <a:t> righe? "); </a:t>
            </a:r>
            <a:r>
              <a:rPr lang="it-IT" b="1" dirty="0" err="1" smtClean="0">
                <a:solidFill>
                  <a:srgbClr val="3333FF"/>
                </a:solidFill>
              </a:rPr>
              <a:t>scanf</a:t>
            </a:r>
            <a:r>
              <a:rPr lang="it-IT" b="1" dirty="0" smtClean="0">
                <a:solidFill>
                  <a:srgbClr val="3333FF"/>
                </a:solidFill>
              </a:rPr>
              <a:t>("%d", &amp;</a:t>
            </a:r>
            <a:r>
              <a:rPr lang="it-IT" b="1" dirty="0" err="1" smtClean="0">
                <a:solidFill>
                  <a:srgbClr val="3333FF"/>
                </a:solidFill>
              </a:rPr>
              <a:t>nro_righe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</a:t>
            </a:r>
            <a:r>
              <a:rPr lang="it-IT" b="1" dirty="0" err="1" smtClean="0">
                <a:solidFill>
                  <a:srgbClr val="3333FF"/>
                </a:solidFill>
              </a:rPr>
              <a:t>Nro</a:t>
            </a:r>
            <a:r>
              <a:rPr lang="it-IT" b="1" dirty="0" smtClean="0">
                <a:solidFill>
                  <a:srgbClr val="3333FF"/>
                </a:solidFill>
              </a:rPr>
              <a:t> colonne? "); </a:t>
            </a:r>
            <a:r>
              <a:rPr lang="it-IT" b="1" dirty="0" err="1" smtClean="0">
                <a:solidFill>
                  <a:srgbClr val="3333FF"/>
                </a:solidFill>
              </a:rPr>
              <a:t>scanf</a:t>
            </a:r>
            <a:r>
              <a:rPr lang="it-IT" b="1" dirty="0" smtClean="0">
                <a:solidFill>
                  <a:srgbClr val="3333FF"/>
                </a:solidFill>
              </a:rPr>
              <a:t>("%d", &amp;</a:t>
            </a:r>
            <a:r>
              <a:rPr lang="it-IT" b="1" dirty="0" err="1" smtClean="0">
                <a:solidFill>
                  <a:srgbClr val="3333FF"/>
                </a:solidFill>
              </a:rPr>
              <a:t>nro_col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// </a:t>
            </a:r>
            <a:r>
              <a:rPr lang="it-IT" b="1" dirty="0" smtClean="0"/>
              <a:t>allocazione della memoria </a:t>
            </a:r>
            <a:r>
              <a:rPr lang="it-IT" b="1" dirty="0" smtClean="0"/>
              <a:t>per la matrice e </a:t>
            </a:r>
            <a:r>
              <a:rPr lang="it-IT" b="1" dirty="0" smtClean="0"/>
              <a:t>assegnazione</a:t>
            </a:r>
            <a:endParaRPr lang="it-IT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// </a:t>
            </a:r>
            <a:r>
              <a:rPr lang="it-IT" b="1" dirty="0"/>
              <a:t>dell'indirizzo di accesso alla variabile preposta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Matrice = </a:t>
            </a:r>
            <a:r>
              <a:rPr lang="it-IT" b="1" dirty="0" err="1" smtClean="0">
                <a:solidFill>
                  <a:srgbClr val="3333FF"/>
                </a:solidFill>
              </a:rPr>
              <a:t>AllMatInt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nro_righe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nro_col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// verifica l'esito dell'allocazione, se negativo </a:t>
            </a:r>
            <a:r>
              <a:rPr lang="it-IT" b="1" dirty="0" smtClean="0"/>
              <a:t>terminazione con NULL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if</a:t>
            </a:r>
            <a:r>
              <a:rPr lang="it-IT" b="1" dirty="0" smtClean="0">
                <a:solidFill>
                  <a:srgbClr val="3333FF"/>
                </a:solidFill>
              </a:rPr>
              <a:t> (Matrice == NULL)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nAllocazione</a:t>
            </a:r>
            <a:r>
              <a:rPr lang="it-IT" b="1" dirty="0" smtClean="0">
                <a:solidFill>
                  <a:srgbClr val="3333FF"/>
                </a:solidFill>
              </a:rPr>
              <a:t> di memoria fallita"); </a:t>
            </a:r>
            <a:r>
              <a:rPr lang="it-IT" b="1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(0);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};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// </a:t>
            </a:r>
            <a:r>
              <a:rPr lang="it-IT" b="1" dirty="0" smtClean="0"/>
              <a:t>acquisizione e restituzione del </a:t>
            </a:r>
            <a:r>
              <a:rPr lang="it-IT" b="1" dirty="0" smtClean="0"/>
              <a:t>contenuto della matrice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AcqMatInt</a:t>
            </a:r>
            <a:r>
              <a:rPr lang="it-IT" b="1" dirty="0" smtClean="0">
                <a:solidFill>
                  <a:srgbClr val="3333FF"/>
                </a:solidFill>
              </a:rPr>
              <a:t>(Matrice, </a:t>
            </a:r>
            <a:r>
              <a:rPr lang="it-IT" b="1" dirty="0" err="1" smtClean="0">
                <a:solidFill>
                  <a:srgbClr val="3333FF"/>
                </a:solidFill>
              </a:rPr>
              <a:t>nro_righe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nro_col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ResMatInt</a:t>
            </a:r>
            <a:r>
              <a:rPr lang="it-IT" b="1" dirty="0" smtClean="0">
                <a:solidFill>
                  <a:srgbClr val="3333FF"/>
                </a:solidFill>
              </a:rPr>
              <a:t>(Matrice, </a:t>
            </a:r>
            <a:r>
              <a:rPr lang="it-IT" b="1" dirty="0" err="1" smtClean="0">
                <a:solidFill>
                  <a:srgbClr val="3333FF"/>
                </a:solidFill>
              </a:rPr>
              <a:t>nro_righe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nro_col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// </a:t>
            </a:r>
            <a:r>
              <a:rPr lang="it-IT" b="1" smtClean="0"/>
              <a:t>recupero della </a:t>
            </a:r>
            <a:r>
              <a:rPr lang="it-IT" b="1" dirty="0" smtClean="0"/>
              <a:t>memoria allocata per la matrice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FreeMatInt</a:t>
            </a:r>
            <a:r>
              <a:rPr lang="it-IT" b="1" dirty="0" smtClean="0">
                <a:solidFill>
                  <a:srgbClr val="3333FF"/>
                </a:solidFill>
              </a:rPr>
              <a:t>(Matrice, </a:t>
            </a:r>
            <a:r>
              <a:rPr lang="it-IT" b="1" dirty="0" err="1" smtClean="0">
                <a:solidFill>
                  <a:srgbClr val="3333FF"/>
                </a:solidFill>
              </a:rPr>
              <a:t>nro_righe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(1);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};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Matrici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90682" y="1066241"/>
            <a:ext cx="6821419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Matrice (bidimensionale) di n x m elementi: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00252" y="1500174"/>
            <a:ext cx="6629400" cy="156966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ts val="300"/>
              </a:spcBef>
              <a:spcAft>
                <a:spcPts val="300"/>
              </a:spcAft>
            </a:pPr>
            <a:r>
              <a:rPr lang="it-IT" sz="2400" b="1" smtClean="0"/>
              <a:t>definisce una corrispondenza biunivoca tra un insieme omogeneo di n x m elementi e l’insieme di coppie di interi {(0,0), (0,1), …., (n-1, m-1)}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03077" y="3230572"/>
            <a:ext cx="1797287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288925" indent="-288925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Esempio:</a:t>
            </a:r>
          </a:p>
        </p:txBody>
      </p:sp>
      <p:grpSp>
        <p:nvGrpSpPr>
          <p:cNvPr id="69" name="Gruppo 68"/>
          <p:cNvGrpSpPr/>
          <p:nvPr/>
        </p:nvGrpSpPr>
        <p:grpSpPr>
          <a:xfrm>
            <a:off x="2059102" y="4000504"/>
            <a:ext cx="6584864" cy="1612791"/>
            <a:chOff x="1878634" y="4071942"/>
            <a:chExt cx="6584864" cy="1612791"/>
          </a:xfrm>
        </p:grpSpPr>
        <p:sp>
          <p:nvSpPr>
            <p:cNvPr id="27" name="Text Box 13"/>
            <p:cNvSpPr txBox="1">
              <a:spLocks noChangeArrowheads="1"/>
            </p:cNvSpPr>
            <p:nvPr/>
          </p:nvSpPr>
          <p:spPr bwMode="auto">
            <a:xfrm>
              <a:off x="1878634" y="4286256"/>
              <a:ext cx="2693366" cy="40011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2000" b="1" smtClean="0"/>
                <a:t>Matricedi 5 x 2 interi</a:t>
              </a:r>
            </a:p>
          </p:txBody>
        </p:sp>
        <p:grpSp>
          <p:nvGrpSpPr>
            <p:cNvPr id="28" name="Gruppo 27"/>
            <p:cNvGrpSpPr/>
            <p:nvPr/>
          </p:nvGrpSpPr>
          <p:grpSpPr>
            <a:xfrm>
              <a:off x="4681030" y="4071942"/>
              <a:ext cx="3782468" cy="1612791"/>
              <a:chOff x="4681030" y="2906667"/>
              <a:chExt cx="3782468" cy="1612791"/>
            </a:xfrm>
          </p:grpSpPr>
          <p:sp>
            <p:nvSpPr>
              <p:cNvPr id="29" name="Rectangle 15"/>
              <p:cNvSpPr>
                <a:spLocks noChangeArrowheads="1"/>
              </p:cNvSpPr>
              <p:nvPr/>
            </p:nvSpPr>
            <p:spPr bwMode="auto">
              <a:xfrm>
                <a:off x="5357818" y="2959508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0" name="Rectangle 16"/>
              <p:cNvSpPr>
                <a:spLocks noChangeArrowheads="1"/>
              </p:cNvSpPr>
              <p:nvPr/>
            </p:nvSpPr>
            <p:spPr bwMode="auto">
              <a:xfrm>
                <a:off x="5357818" y="3264308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1" name="Rectangle 17"/>
              <p:cNvSpPr>
                <a:spLocks noChangeArrowheads="1"/>
              </p:cNvSpPr>
              <p:nvPr/>
            </p:nvSpPr>
            <p:spPr bwMode="auto">
              <a:xfrm>
                <a:off x="5357818" y="3569108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2" name="Rectangle 18"/>
              <p:cNvSpPr>
                <a:spLocks noChangeArrowheads="1"/>
              </p:cNvSpPr>
              <p:nvPr/>
            </p:nvSpPr>
            <p:spPr bwMode="auto">
              <a:xfrm>
                <a:off x="5357818" y="3873908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3" name="Rectangle 19"/>
              <p:cNvSpPr>
                <a:spLocks noChangeArrowheads="1"/>
              </p:cNvSpPr>
              <p:nvPr/>
            </p:nvSpPr>
            <p:spPr bwMode="auto">
              <a:xfrm>
                <a:off x="5357818" y="4178708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grpSp>
            <p:nvGrpSpPr>
              <p:cNvPr id="34" name="Gruppo 64"/>
              <p:cNvGrpSpPr/>
              <p:nvPr/>
            </p:nvGrpSpPr>
            <p:grpSpPr>
              <a:xfrm>
                <a:off x="4681030" y="2912308"/>
                <a:ext cx="676788" cy="1590524"/>
                <a:chOff x="4681030" y="2985673"/>
                <a:chExt cx="676788" cy="1590524"/>
              </a:xfrm>
            </p:grpSpPr>
            <p:sp>
              <p:nvSpPr>
                <p:cNvPr id="63" name="CasellaDiTesto 62"/>
                <p:cNvSpPr txBox="1"/>
                <p:nvPr/>
              </p:nvSpPr>
              <p:spPr>
                <a:xfrm>
                  <a:off x="4681030" y="2985673"/>
                  <a:ext cx="6767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(0,0)</a:t>
                  </a:r>
                  <a:endParaRPr lang="it-IT" b="1"/>
                </a:p>
              </p:txBody>
            </p:sp>
            <p:sp>
              <p:nvSpPr>
                <p:cNvPr id="64" name="CasellaDiTesto 63"/>
                <p:cNvSpPr txBox="1"/>
                <p:nvPr/>
              </p:nvSpPr>
              <p:spPr>
                <a:xfrm>
                  <a:off x="4681030" y="3299191"/>
                  <a:ext cx="6767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(1,0)</a:t>
                  </a:r>
                  <a:endParaRPr lang="it-IT" b="1"/>
                </a:p>
              </p:txBody>
            </p:sp>
            <p:sp>
              <p:nvSpPr>
                <p:cNvPr id="65" name="CasellaDiTesto 64"/>
                <p:cNvSpPr txBox="1"/>
                <p:nvPr/>
              </p:nvSpPr>
              <p:spPr>
                <a:xfrm>
                  <a:off x="4681030" y="3595453"/>
                  <a:ext cx="6767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(2,0)</a:t>
                  </a:r>
                  <a:endParaRPr lang="it-IT" b="1"/>
                </a:p>
              </p:txBody>
            </p:sp>
            <p:sp>
              <p:nvSpPr>
                <p:cNvPr id="66" name="CasellaDiTesto 65"/>
                <p:cNvSpPr txBox="1"/>
                <p:nvPr/>
              </p:nvSpPr>
              <p:spPr>
                <a:xfrm>
                  <a:off x="4681030" y="3910603"/>
                  <a:ext cx="6767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(3,0)</a:t>
                  </a:r>
                  <a:endParaRPr lang="it-IT" b="1"/>
                </a:p>
              </p:txBody>
            </p:sp>
            <p:sp>
              <p:nvSpPr>
                <p:cNvPr id="67" name="CasellaDiTesto 66"/>
                <p:cNvSpPr txBox="1"/>
                <p:nvPr/>
              </p:nvSpPr>
              <p:spPr>
                <a:xfrm>
                  <a:off x="4681030" y="4206865"/>
                  <a:ext cx="6767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(4,0)</a:t>
                  </a:r>
                  <a:endParaRPr lang="it-IT" b="1"/>
                </a:p>
              </p:txBody>
            </p:sp>
          </p:grpSp>
          <p:grpSp>
            <p:nvGrpSpPr>
              <p:cNvPr id="35" name="Gruppo 65"/>
              <p:cNvGrpSpPr/>
              <p:nvPr/>
            </p:nvGrpSpPr>
            <p:grpSpPr>
              <a:xfrm>
                <a:off x="7786710" y="2906667"/>
                <a:ext cx="676788" cy="1590524"/>
                <a:chOff x="7786710" y="2981484"/>
                <a:chExt cx="676788" cy="1590524"/>
              </a:xfrm>
            </p:grpSpPr>
            <p:sp>
              <p:nvSpPr>
                <p:cNvPr id="58" name="CasellaDiTesto 57"/>
                <p:cNvSpPr txBox="1"/>
                <p:nvPr/>
              </p:nvSpPr>
              <p:spPr>
                <a:xfrm>
                  <a:off x="7786710" y="2981484"/>
                  <a:ext cx="6767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(0,1)</a:t>
                  </a:r>
                  <a:endParaRPr lang="it-IT" b="1"/>
                </a:p>
              </p:txBody>
            </p:sp>
            <p:sp>
              <p:nvSpPr>
                <p:cNvPr id="59" name="CasellaDiTesto 58"/>
                <p:cNvSpPr txBox="1"/>
                <p:nvPr/>
              </p:nvSpPr>
              <p:spPr>
                <a:xfrm>
                  <a:off x="7786710" y="3295002"/>
                  <a:ext cx="6767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(1,1)</a:t>
                  </a:r>
                  <a:endParaRPr lang="it-IT" b="1"/>
                </a:p>
              </p:txBody>
            </p:sp>
            <p:sp>
              <p:nvSpPr>
                <p:cNvPr id="60" name="CasellaDiTesto 59"/>
                <p:cNvSpPr txBox="1"/>
                <p:nvPr/>
              </p:nvSpPr>
              <p:spPr>
                <a:xfrm>
                  <a:off x="7786710" y="3591264"/>
                  <a:ext cx="6767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(2,1)</a:t>
                  </a:r>
                  <a:endParaRPr lang="it-IT" b="1"/>
                </a:p>
              </p:txBody>
            </p:sp>
            <p:sp>
              <p:nvSpPr>
                <p:cNvPr id="61" name="CasellaDiTesto 60"/>
                <p:cNvSpPr txBox="1"/>
                <p:nvPr/>
              </p:nvSpPr>
              <p:spPr>
                <a:xfrm>
                  <a:off x="7786710" y="3906414"/>
                  <a:ext cx="6767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(3,1)</a:t>
                  </a:r>
                  <a:endParaRPr lang="it-IT" b="1"/>
                </a:p>
              </p:txBody>
            </p:sp>
            <p:sp>
              <p:nvSpPr>
                <p:cNvPr id="62" name="CasellaDiTesto 61"/>
                <p:cNvSpPr txBox="1"/>
                <p:nvPr/>
              </p:nvSpPr>
              <p:spPr>
                <a:xfrm>
                  <a:off x="7786710" y="4202676"/>
                  <a:ext cx="6767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(4,1)</a:t>
                  </a:r>
                  <a:endParaRPr lang="it-IT" b="1"/>
                </a:p>
              </p:txBody>
            </p:sp>
          </p:grpSp>
          <p:sp>
            <p:nvSpPr>
              <p:cNvPr id="36" name="Rectangle 15"/>
              <p:cNvSpPr>
                <a:spLocks noChangeArrowheads="1"/>
              </p:cNvSpPr>
              <p:nvPr/>
            </p:nvSpPr>
            <p:spPr bwMode="auto">
              <a:xfrm>
                <a:off x="6575823" y="2957246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7" name="Rectangle 16"/>
              <p:cNvSpPr>
                <a:spLocks noChangeArrowheads="1"/>
              </p:cNvSpPr>
              <p:nvPr/>
            </p:nvSpPr>
            <p:spPr bwMode="auto">
              <a:xfrm>
                <a:off x="6575823" y="3262046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8" name="Rectangle 17"/>
              <p:cNvSpPr>
                <a:spLocks noChangeArrowheads="1"/>
              </p:cNvSpPr>
              <p:nvPr/>
            </p:nvSpPr>
            <p:spPr bwMode="auto">
              <a:xfrm>
                <a:off x="6575823" y="3566846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9" name="Rectangle 18"/>
              <p:cNvSpPr>
                <a:spLocks noChangeArrowheads="1"/>
              </p:cNvSpPr>
              <p:nvPr/>
            </p:nvSpPr>
            <p:spPr bwMode="auto">
              <a:xfrm>
                <a:off x="6575823" y="3871646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0" name="Rectangle 19"/>
              <p:cNvSpPr>
                <a:spLocks noChangeArrowheads="1"/>
              </p:cNvSpPr>
              <p:nvPr/>
            </p:nvSpPr>
            <p:spPr bwMode="auto">
              <a:xfrm>
                <a:off x="6575823" y="4176446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grpSp>
            <p:nvGrpSpPr>
              <p:cNvPr id="41" name="Gruppo 67"/>
              <p:cNvGrpSpPr/>
              <p:nvPr/>
            </p:nvGrpSpPr>
            <p:grpSpPr>
              <a:xfrm>
                <a:off x="7038370" y="2926672"/>
                <a:ext cx="437940" cy="1590524"/>
                <a:chOff x="5820365" y="2985673"/>
                <a:chExt cx="437940" cy="1590524"/>
              </a:xfrm>
            </p:grpSpPr>
            <p:sp>
              <p:nvSpPr>
                <p:cNvPr id="53" name="CasellaDiTesto 52"/>
                <p:cNvSpPr txBox="1"/>
                <p:nvPr/>
              </p:nvSpPr>
              <p:spPr>
                <a:xfrm>
                  <a:off x="5883683" y="2985673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4</a:t>
                  </a:r>
                  <a:endParaRPr lang="it-IT" b="1"/>
                </a:p>
              </p:txBody>
            </p:sp>
            <p:sp>
              <p:nvSpPr>
                <p:cNvPr id="54" name="CasellaDiTesto 53"/>
                <p:cNvSpPr txBox="1"/>
                <p:nvPr/>
              </p:nvSpPr>
              <p:spPr>
                <a:xfrm>
                  <a:off x="5845211" y="3285379"/>
                  <a:ext cx="38824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-1</a:t>
                  </a:r>
                  <a:endParaRPr lang="it-IT" b="1"/>
                </a:p>
              </p:txBody>
            </p:sp>
            <p:sp>
              <p:nvSpPr>
                <p:cNvPr id="55" name="CasellaDiTesto 54"/>
                <p:cNvSpPr txBox="1"/>
                <p:nvPr/>
              </p:nvSpPr>
              <p:spPr>
                <a:xfrm>
                  <a:off x="5820365" y="3595453"/>
                  <a:ext cx="4379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12</a:t>
                  </a:r>
                  <a:endParaRPr lang="it-IT" b="1"/>
                </a:p>
              </p:txBody>
            </p:sp>
            <p:sp>
              <p:nvSpPr>
                <p:cNvPr id="56" name="CasellaDiTesto 55"/>
                <p:cNvSpPr txBox="1"/>
                <p:nvPr/>
              </p:nvSpPr>
              <p:spPr>
                <a:xfrm>
                  <a:off x="5845211" y="3910603"/>
                  <a:ext cx="38824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-9</a:t>
                  </a:r>
                  <a:endParaRPr lang="it-IT" b="1"/>
                </a:p>
              </p:txBody>
            </p:sp>
            <p:sp>
              <p:nvSpPr>
                <p:cNvPr id="57" name="CasellaDiTesto 56"/>
                <p:cNvSpPr txBox="1"/>
                <p:nvPr/>
              </p:nvSpPr>
              <p:spPr>
                <a:xfrm>
                  <a:off x="5883683" y="4206865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4</a:t>
                  </a:r>
                  <a:endParaRPr lang="it-IT" b="1"/>
                </a:p>
              </p:txBody>
            </p:sp>
          </p:grpSp>
          <p:sp>
            <p:nvSpPr>
              <p:cNvPr id="42" name="Rectangle 15"/>
              <p:cNvSpPr>
                <a:spLocks noChangeArrowheads="1"/>
              </p:cNvSpPr>
              <p:nvPr/>
            </p:nvSpPr>
            <p:spPr bwMode="auto">
              <a:xfrm>
                <a:off x="5357818" y="2959508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3" name="Rectangle 16"/>
              <p:cNvSpPr>
                <a:spLocks noChangeArrowheads="1"/>
              </p:cNvSpPr>
              <p:nvPr/>
            </p:nvSpPr>
            <p:spPr bwMode="auto">
              <a:xfrm>
                <a:off x="5357818" y="3264308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4" name="Rectangle 17"/>
              <p:cNvSpPr>
                <a:spLocks noChangeArrowheads="1"/>
              </p:cNvSpPr>
              <p:nvPr/>
            </p:nvSpPr>
            <p:spPr bwMode="auto">
              <a:xfrm>
                <a:off x="5357818" y="3569108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5" name="Rectangle 18"/>
              <p:cNvSpPr>
                <a:spLocks noChangeArrowheads="1"/>
              </p:cNvSpPr>
              <p:nvPr/>
            </p:nvSpPr>
            <p:spPr bwMode="auto">
              <a:xfrm>
                <a:off x="5357818" y="3873908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6" name="Rectangle 19"/>
              <p:cNvSpPr>
                <a:spLocks noChangeArrowheads="1"/>
              </p:cNvSpPr>
              <p:nvPr/>
            </p:nvSpPr>
            <p:spPr bwMode="auto">
              <a:xfrm>
                <a:off x="5357818" y="4178708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grpSp>
            <p:nvGrpSpPr>
              <p:cNvPr id="47" name="Gruppo 98"/>
              <p:cNvGrpSpPr/>
              <p:nvPr/>
            </p:nvGrpSpPr>
            <p:grpSpPr>
              <a:xfrm>
                <a:off x="5813552" y="2928934"/>
                <a:ext cx="437940" cy="1590524"/>
                <a:chOff x="5813552" y="2928934"/>
                <a:chExt cx="437940" cy="1590524"/>
              </a:xfrm>
            </p:grpSpPr>
            <p:sp>
              <p:nvSpPr>
                <p:cNvPr id="48" name="CasellaDiTesto 47"/>
                <p:cNvSpPr txBox="1"/>
                <p:nvPr/>
              </p:nvSpPr>
              <p:spPr>
                <a:xfrm>
                  <a:off x="5876870" y="2928934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8</a:t>
                  </a:r>
                  <a:endParaRPr lang="it-IT" b="1"/>
                </a:p>
              </p:txBody>
            </p:sp>
            <p:sp>
              <p:nvSpPr>
                <p:cNvPr id="49" name="CasellaDiTesto 48"/>
                <p:cNvSpPr txBox="1"/>
                <p:nvPr/>
              </p:nvSpPr>
              <p:spPr>
                <a:xfrm>
                  <a:off x="5813552" y="3538714"/>
                  <a:ext cx="4379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15</a:t>
                  </a:r>
                  <a:endParaRPr lang="it-IT" b="1"/>
                </a:p>
              </p:txBody>
            </p:sp>
            <p:sp>
              <p:nvSpPr>
                <p:cNvPr id="50" name="CasellaDiTesto 49"/>
                <p:cNvSpPr txBox="1"/>
                <p:nvPr/>
              </p:nvSpPr>
              <p:spPr>
                <a:xfrm>
                  <a:off x="5876870" y="3853864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4</a:t>
                  </a:r>
                  <a:endParaRPr lang="it-IT" b="1"/>
                </a:p>
              </p:txBody>
            </p:sp>
            <p:sp>
              <p:nvSpPr>
                <p:cNvPr id="51" name="CasellaDiTesto 50"/>
                <p:cNvSpPr txBox="1"/>
                <p:nvPr/>
              </p:nvSpPr>
              <p:spPr>
                <a:xfrm>
                  <a:off x="5876870" y="4150126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7</a:t>
                  </a:r>
                  <a:endParaRPr lang="it-IT" b="1"/>
                </a:p>
              </p:txBody>
            </p:sp>
            <p:sp>
              <p:nvSpPr>
                <p:cNvPr id="52" name="CasellaDiTesto 51"/>
                <p:cNvSpPr txBox="1"/>
                <p:nvPr/>
              </p:nvSpPr>
              <p:spPr>
                <a:xfrm>
                  <a:off x="5876870" y="3231312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7</a:t>
                  </a:r>
                  <a:endParaRPr lang="it-IT" b="1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498080" cy="584775"/>
          </a:xfrm>
        </p:spPr>
        <p:txBody>
          <a:bodyPr/>
          <a:lstStyle/>
          <a:p>
            <a:r>
              <a:rPr lang="it-IT" sz="3200" dirty="0" smtClean="0"/>
              <a:t>Definizione statica di una matrice</a:t>
            </a:r>
            <a:endParaRPr lang="it-IT" sz="32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grpSp>
        <p:nvGrpSpPr>
          <p:cNvPr id="43" name="Gruppo 42"/>
          <p:cNvGrpSpPr/>
          <p:nvPr/>
        </p:nvGrpSpPr>
        <p:grpSpPr>
          <a:xfrm>
            <a:off x="1380939" y="3444435"/>
            <a:ext cx="2333828" cy="869404"/>
            <a:chOff x="1380939" y="3207321"/>
            <a:chExt cx="2333828" cy="869404"/>
          </a:xfrm>
        </p:grpSpPr>
        <p:sp>
          <p:nvSpPr>
            <p:cNvPr id="34" name="Rectangle 18"/>
            <p:cNvSpPr>
              <a:spLocks noChangeArrowheads="1"/>
            </p:cNvSpPr>
            <p:nvPr/>
          </p:nvSpPr>
          <p:spPr bwMode="auto">
            <a:xfrm>
              <a:off x="1431942" y="3619525"/>
              <a:ext cx="1905000" cy="4572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it-IT"/>
            </a:p>
          </p:txBody>
        </p:sp>
        <p:sp>
          <p:nvSpPr>
            <p:cNvPr id="48" name="Text Box 19"/>
            <p:cNvSpPr txBox="1">
              <a:spLocks noChangeArrowheads="1"/>
            </p:cNvSpPr>
            <p:nvPr/>
          </p:nvSpPr>
          <p:spPr bwMode="auto">
            <a:xfrm>
              <a:off x="1380939" y="3207321"/>
              <a:ext cx="2180405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it-IT" b="1" smtClean="0">
                  <a:solidFill>
                    <a:srgbClr val="3333FF"/>
                  </a:solidFill>
                  <a:effectLst/>
                </a:rPr>
                <a:t>tipo</a:t>
              </a:r>
              <a:r>
                <a:rPr kumimoji="0" lang="it-IT" sz="2000" b="1" baseline="-25000" smtClean="0">
                  <a:solidFill>
                    <a:srgbClr val="3333FF"/>
                  </a:solidFill>
                  <a:effectLst/>
                </a:rPr>
                <a:t>Mat</a:t>
              </a:r>
              <a:r>
                <a:rPr kumimoji="0" lang="it-IT" b="1" baseline="-25000" smtClean="0">
                  <a:solidFill>
                    <a:srgbClr val="3333FF"/>
                  </a:solidFill>
                  <a:effectLst/>
                </a:rPr>
                <a:t> </a:t>
              </a:r>
              <a:r>
                <a:rPr kumimoji="0" lang="it-IT" b="1">
                  <a:solidFill>
                    <a:srgbClr val="3333FF"/>
                  </a:solidFill>
                  <a:effectLst/>
                </a:rPr>
                <a:t>**</a:t>
              </a:r>
              <a:r>
                <a:rPr kumimoji="0" lang="it-IT" b="1" smtClean="0">
                  <a:solidFill>
                    <a:srgbClr val="3333FF"/>
                  </a:solidFill>
                  <a:effectLst/>
                </a:rPr>
                <a:t>nome</a:t>
              </a:r>
              <a:r>
                <a:rPr kumimoji="0" lang="it-IT" sz="2000" b="1" baseline="-25000" smtClean="0">
                  <a:solidFill>
                    <a:srgbClr val="3333FF"/>
                  </a:solidFill>
                  <a:effectLst/>
                </a:rPr>
                <a:t>Mat</a:t>
              </a:r>
              <a:r>
                <a:rPr kumimoji="0" lang="it-IT" b="1" smtClean="0">
                  <a:solidFill>
                    <a:srgbClr val="3333FF"/>
                  </a:solidFill>
                  <a:effectLst/>
                </a:rPr>
                <a:t> </a:t>
              </a:r>
              <a:endParaRPr kumimoji="0" lang="it-IT" b="1">
                <a:solidFill>
                  <a:srgbClr val="3333FF"/>
                </a:solidFill>
                <a:effectLst/>
              </a:endParaRPr>
            </a:p>
          </p:txBody>
        </p:sp>
        <p:sp>
          <p:nvSpPr>
            <p:cNvPr id="52" name="Line 20"/>
            <p:cNvSpPr>
              <a:spLocks noChangeShapeType="1"/>
            </p:cNvSpPr>
            <p:nvPr/>
          </p:nvSpPr>
          <p:spPr bwMode="auto">
            <a:xfrm>
              <a:off x="2428860" y="3862404"/>
              <a:ext cx="1285907" cy="14288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64" name="Text Box 5"/>
          <p:cNvSpPr txBox="1">
            <a:spLocks noChangeArrowheads="1"/>
          </p:cNvSpPr>
          <p:nvPr/>
        </p:nvSpPr>
        <p:spPr bwMode="auto">
          <a:xfrm>
            <a:off x="1214414" y="2606997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Modifiche allo stato della memoria:</a:t>
            </a:r>
          </a:p>
        </p:txBody>
      </p:sp>
      <p:grpSp>
        <p:nvGrpSpPr>
          <p:cNvPr id="42" name="Gruppo 41"/>
          <p:cNvGrpSpPr/>
          <p:nvPr/>
        </p:nvGrpSpPr>
        <p:grpSpPr>
          <a:xfrm>
            <a:off x="1045821" y="3370877"/>
            <a:ext cx="4188195" cy="2690813"/>
            <a:chOff x="1045821" y="3133763"/>
            <a:chExt cx="4188195" cy="2690813"/>
          </a:xfrm>
        </p:grpSpPr>
        <p:sp>
          <p:nvSpPr>
            <p:cNvPr id="54" name="Rectangle 5"/>
            <p:cNvSpPr>
              <a:spLocks noChangeArrowheads="1"/>
            </p:cNvSpPr>
            <p:nvPr/>
          </p:nvSpPr>
          <p:spPr bwMode="auto">
            <a:xfrm>
              <a:off x="3925914" y="3767176"/>
              <a:ext cx="1066802" cy="20574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55" name="Line 6"/>
            <p:cNvSpPr>
              <a:spLocks noChangeShapeType="1"/>
            </p:cNvSpPr>
            <p:nvPr/>
          </p:nvSpPr>
          <p:spPr bwMode="auto">
            <a:xfrm>
              <a:off x="3925914" y="4300576"/>
              <a:ext cx="107632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56" name="Line 11"/>
            <p:cNvSpPr>
              <a:spLocks noChangeShapeType="1"/>
            </p:cNvSpPr>
            <p:nvPr/>
          </p:nvSpPr>
          <p:spPr bwMode="auto">
            <a:xfrm>
              <a:off x="3925914" y="5291176"/>
              <a:ext cx="107632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57" name="Line 13"/>
            <p:cNvSpPr>
              <a:spLocks noChangeShapeType="1"/>
            </p:cNvSpPr>
            <p:nvPr/>
          </p:nvSpPr>
          <p:spPr bwMode="auto">
            <a:xfrm>
              <a:off x="4459315" y="4576785"/>
              <a:ext cx="0" cy="533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8" name="Text Box 17"/>
            <p:cNvSpPr txBox="1">
              <a:spLocks noChangeArrowheads="1"/>
            </p:cNvSpPr>
            <p:nvPr/>
          </p:nvSpPr>
          <p:spPr bwMode="auto">
            <a:xfrm>
              <a:off x="1045821" y="4588215"/>
              <a:ext cx="2811799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kumimoji="0" lang="it-IT" b="1" dirty="0" err="1" smtClean="0">
                  <a:solidFill>
                    <a:srgbClr val="3333FF"/>
                  </a:solidFill>
                  <a:effectLst/>
                </a:rPr>
                <a:t>nro</a:t>
              </a:r>
              <a:r>
                <a:rPr lang="it-IT" sz="2000" b="1" baseline="-25000" dirty="0" err="1" smtClean="0">
                  <a:solidFill>
                    <a:srgbClr val="3333FF"/>
                  </a:solidFill>
                </a:rPr>
                <a:t>r</a:t>
              </a:r>
              <a:r>
                <a:rPr kumimoji="0" lang="it-IT" sz="2000" b="1" baseline="-25000" dirty="0" err="1" smtClean="0">
                  <a:solidFill>
                    <a:srgbClr val="3333FF"/>
                  </a:solidFill>
                  <a:effectLst/>
                </a:rPr>
                <a:t>ighe</a:t>
              </a:r>
              <a:r>
                <a:rPr lang="it-IT" b="1" dirty="0" smtClean="0">
                  <a:solidFill>
                    <a:srgbClr val="3333FF"/>
                  </a:solidFill>
                  <a:effectLst/>
                </a:rPr>
                <a:t>*</a:t>
              </a:r>
              <a:r>
                <a:rPr lang="it-IT" b="1" dirty="0" err="1" smtClean="0">
                  <a:solidFill>
                    <a:srgbClr val="3333FF"/>
                  </a:solidFill>
                  <a:effectLst/>
                </a:rPr>
                <a:t>sizeof</a:t>
              </a:r>
              <a:r>
                <a:rPr lang="it-IT" b="1" dirty="0" smtClean="0">
                  <a:solidFill>
                    <a:srgbClr val="3333FF"/>
                  </a:solidFill>
                  <a:effectLst/>
                </a:rPr>
                <a:t>(</a:t>
              </a:r>
              <a:r>
                <a:rPr lang="it-IT" b="1" dirty="0" err="1" smtClean="0">
                  <a:solidFill>
                    <a:srgbClr val="3333FF"/>
                  </a:solidFill>
                  <a:effectLst/>
                </a:rPr>
                <a:t>tipo</a:t>
              </a:r>
              <a:r>
                <a:rPr kumimoji="0" lang="it-IT" sz="2000" b="1" baseline="-25000" dirty="0" err="1" smtClean="0">
                  <a:solidFill>
                    <a:srgbClr val="3333FF"/>
                  </a:solidFill>
                  <a:effectLst/>
                </a:rPr>
                <a:t>Mat</a:t>
              </a:r>
              <a:r>
                <a:rPr kumimoji="0" lang="it-IT" sz="2000" b="1" baseline="-25000" dirty="0" smtClean="0">
                  <a:solidFill>
                    <a:srgbClr val="3333FF"/>
                  </a:solidFill>
                  <a:effectLst/>
                </a:rPr>
                <a:t> </a:t>
              </a:r>
              <a:r>
                <a:rPr lang="it-IT" b="1" dirty="0" smtClean="0">
                  <a:solidFill>
                    <a:srgbClr val="3333FF"/>
                  </a:solidFill>
                </a:rPr>
                <a:t>*</a:t>
              </a:r>
              <a:r>
                <a:rPr lang="it-IT" b="1" dirty="0" smtClean="0">
                  <a:solidFill>
                    <a:srgbClr val="3333FF"/>
                  </a:solidFill>
                  <a:effectLst/>
                </a:rPr>
                <a:t>)</a:t>
              </a:r>
              <a:endParaRPr lang="it-IT" b="1" dirty="0">
                <a:solidFill>
                  <a:srgbClr val="3333FF"/>
                </a:solidFill>
                <a:effectLst/>
              </a:endParaRPr>
            </a:p>
          </p:txBody>
        </p:sp>
        <p:sp>
          <p:nvSpPr>
            <p:cNvPr id="61" name="Line 45"/>
            <p:cNvSpPr>
              <a:spLocks noChangeShapeType="1"/>
            </p:cNvSpPr>
            <p:nvPr/>
          </p:nvSpPr>
          <p:spPr bwMode="auto">
            <a:xfrm>
              <a:off x="3805263" y="3767176"/>
              <a:ext cx="0" cy="2057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9" name="Line 36"/>
            <p:cNvSpPr>
              <a:spLocks noChangeShapeType="1"/>
            </p:cNvSpPr>
            <p:nvPr/>
          </p:nvSpPr>
          <p:spPr bwMode="auto">
            <a:xfrm flipV="1">
              <a:off x="4459315" y="3133763"/>
              <a:ext cx="774701" cy="93821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60" name="Line 37"/>
            <p:cNvSpPr>
              <a:spLocks noChangeShapeType="1"/>
            </p:cNvSpPr>
            <p:nvPr/>
          </p:nvSpPr>
          <p:spPr bwMode="auto">
            <a:xfrm flipV="1">
              <a:off x="4459315" y="4933988"/>
              <a:ext cx="755651" cy="6619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41" name="Gruppo 40"/>
          <p:cNvGrpSpPr/>
          <p:nvPr/>
        </p:nvGrpSpPr>
        <p:grpSpPr>
          <a:xfrm>
            <a:off x="5286380" y="3228001"/>
            <a:ext cx="3756956" cy="3081319"/>
            <a:chOff x="5286380" y="2990887"/>
            <a:chExt cx="3756956" cy="3081319"/>
          </a:xfrm>
        </p:grpSpPr>
        <p:sp>
          <p:nvSpPr>
            <p:cNvPr id="66" name="Rectangle 22"/>
            <p:cNvSpPr>
              <a:spLocks noChangeArrowheads="1"/>
            </p:cNvSpPr>
            <p:nvPr/>
          </p:nvSpPr>
          <p:spPr bwMode="auto">
            <a:xfrm>
              <a:off x="5305454" y="2990887"/>
              <a:ext cx="1052496" cy="130014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67" name="Line 24"/>
            <p:cNvSpPr>
              <a:spLocks noChangeShapeType="1"/>
            </p:cNvSpPr>
            <p:nvPr/>
          </p:nvSpPr>
          <p:spPr bwMode="auto">
            <a:xfrm>
              <a:off x="5302354" y="4005281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68" name="Line 25"/>
            <p:cNvSpPr>
              <a:spLocks noChangeShapeType="1"/>
            </p:cNvSpPr>
            <p:nvPr/>
          </p:nvSpPr>
          <p:spPr bwMode="auto">
            <a:xfrm>
              <a:off x="5838854" y="3376219"/>
              <a:ext cx="0" cy="533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69" name="Line 26"/>
            <p:cNvSpPr>
              <a:spLocks noChangeShapeType="1"/>
            </p:cNvSpPr>
            <p:nvPr/>
          </p:nvSpPr>
          <p:spPr bwMode="auto">
            <a:xfrm flipH="1">
              <a:off x="6572248" y="2990887"/>
              <a:ext cx="16" cy="130014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0" name="Line 35"/>
            <p:cNvSpPr>
              <a:spLocks noChangeShapeType="1"/>
            </p:cNvSpPr>
            <p:nvPr/>
          </p:nvSpPr>
          <p:spPr bwMode="auto">
            <a:xfrm>
              <a:off x="5572132" y="4383737"/>
              <a:ext cx="0" cy="304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71" name="Text Box 39"/>
            <p:cNvSpPr txBox="1">
              <a:spLocks noChangeArrowheads="1"/>
            </p:cNvSpPr>
            <p:nvPr/>
          </p:nvSpPr>
          <p:spPr bwMode="auto">
            <a:xfrm>
              <a:off x="6392240" y="3433777"/>
              <a:ext cx="2500314" cy="36933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kumimoji="0" lang="it-IT" b="1" dirty="0" err="1" smtClean="0">
                  <a:solidFill>
                    <a:srgbClr val="3333FF"/>
                  </a:solidFill>
                  <a:effectLst/>
                </a:rPr>
                <a:t>nro</a:t>
              </a:r>
              <a:r>
                <a:rPr lang="it-IT" sz="2000" b="1" baseline="-25000" dirty="0" err="1" smtClean="0">
                  <a:solidFill>
                    <a:srgbClr val="3333FF"/>
                  </a:solidFill>
                </a:rPr>
                <a:t>col</a:t>
              </a:r>
              <a:r>
                <a:rPr lang="it-IT" b="1" dirty="0" smtClean="0">
                  <a:solidFill>
                    <a:srgbClr val="3333FF"/>
                  </a:solidFill>
                  <a:effectLst/>
                </a:rPr>
                <a:t>*</a:t>
              </a:r>
              <a:r>
                <a:rPr lang="it-IT" b="1" dirty="0" err="1" smtClean="0">
                  <a:solidFill>
                    <a:srgbClr val="3333FF"/>
                  </a:solidFill>
                  <a:effectLst/>
                </a:rPr>
                <a:t>sizeof</a:t>
              </a:r>
              <a:r>
                <a:rPr lang="it-IT" b="1" dirty="0" smtClean="0">
                  <a:solidFill>
                    <a:srgbClr val="3333FF"/>
                  </a:solidFill>
                  <a:effectLst/>
                </a:rPr>
                <a:t>(</a:t>
              </a:r>
              <a:r>
                <a:rPr lang="it-IT" b="1" dirty="0" err="1" smtClean="0">
                  <a:solidFill>
                    <a:srgbClr val="3333FF"/>
                  </a:solidFill>
                  <a:effectLst/>
                </a:rPr>
                <a:t>tipo</a:t>
              </a:r>
              <a:r>
                <a:rPr lang="it-IT" sz="2000" b="1" baseline="-25000" dirty="0" err="1" smtClean="0">
                  <a:solidFill>
                    <a:srgbClr val="3333FF"/>
                  </a:solidFill>
                </a:rPr>
                <a:t>Mat</a:t>
              </a:r>
              <a:r>
                <a:rPr lang="it-IT" b="1" dirty="0" smtClean="0">
                  <a:solidFill>
                    <a:srgbClr val="3333FF"/>
                  </a:solidFill>
                  <a:effectLst/>
                </a:rPr>
                <a:t>)</a:t>
              </a:r>
              <a:endParaRPr lang="it-IT" b="1" dirty="0">
                <a:solidFill>
                  <a:srgbClr val="3333FF"/>
                </a:solidFill>
                <a:effectLst/>
              </a:endParaRPr>
            </a:p>
          </p:txBody>
        </p:sp>
        <p:sp>
          <p:nvSpPr>
            <p:cNvPr id="73" name="Line 24"/>
            <p:cNvSpPr>
              <a:spLocks noChangeShapeType="1"/>
            </p:cNvSpPr>
            <p:nvPr/>
          </p:nvSpPr>
          <p:spPr bwMode="auto">
            <a:xfrm>
              <a:off x="5292436" y="3290901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74" name="Rectangle 22"/>
            <p:cNvSpPr>
              <a:spLocks noChangeArrowheads="1"/>
            </p:cNvSpPr>
            <p:nvPr/>
          </p:nvSpPr>
          <p:spPr bwMode="auto">
            <a:xfrm>
              <a:off x="5299398" y="4772060"/>
              <a:ext cx="1052496" cy="130014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75" name="Line 24"/>
            <p:cNvSpPr>
              <a:spLocks noChangeShapeType="1"/>
            </p:cNvSpPr>
            <p:nvPr/>
          </p:nvSpPr>
          <p:spPr bwMode="auto">
            <a:xfrm>
              <a:off x="5296298" y="5786454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76" name="Line 25"/>
            <p:cNvSpPr>
              <a:spLocks noChangeShapeType="1"/>
            </p:cNvSpPr>
            <p:nvPr/>
          </p:nvSpPr>
          <p:spPr bwMode="auto">
            <a:xfrm>
              <a:off x="5832798" y="5157392"/>
              <a:ext cx="0" cy="533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77" name="Line 26"/>
            <p:cNvSpPr>
              <a:spLocks noChangeShapeType="1"/>
            </p:cNvSpPr>
            <p:nvPr/>
          </p:nvSpPr>
          <p:spPr bwMode="auto">
            <a:xfrm flipH="1">
              <a:off x="6572248" y="4772060"/>
              <a:ext cx="16" cy="130014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8" name="Line 24"/>
            <p:cNvSpPr>
              <a:spLocks noChangeShapeType="1"/>
            </p:cNvSpPr>
            <p:nvPr/>
          </p:nvSpPr>
          <p:spPr bwMode="auto">
            <a:xfrm>
              <a:off x="5286380" y="5072074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85" name="Text Box 40"/>
            <p:cNvSpPr txBox="1">
              <a:spLocks noChangeArrowheads="1"/>
            </p:cNvSpPr>
            <p:nvPr/>
          </p:nvSpPr>
          <p:spPr bwMode="auto">
            <a:xfrm>
              <a:off x="6392240" y="5148567"/>
              <a:ext cx="2651096" cy="36933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kumimoji="0" lang="it-IT" b="1" smtClean="0">
                  <a:solidFill>
                    <a:srgbClr val="3333FF"/>
                  </a:solidFill>
                  <a:effectLst/>
                </a:rPr>
                <a:t>nro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col</a:t>
              </a:r>
              <a:r>
                <a:rPr lang="it-IT" b="1" smtClean="0">
                  <a:solidFill>
                    <a:srgbClr val="3333FF"/>
                  </a:solidFill>
                  <a:effectLst/>
                </a:rPr>
                <a:t>*sizeof(tipo</a:t>
              </a:r>
              <a:r>
                <a:rPr kumimoji="0" lang="it-IT" sz="2000" b="1" baseline="-25000" smtClean="0">
                  <a:solidFill>
                    <a:srgbClr val="3333FF"/>
                  </a:solidFill>
                  <a:effectLst/>
                </a:rPr>
                <a:t>Mat</a:t>
              </a:r>
              <a:r>
                <a:rPr lang="it-IT" b="1" smtClean="0">
                  <a:solidFill>
                    <a:srgbClr val="3333FF"/>
                  </a:solidFill>
                  <a:effectLst/>
                </a:rPr>
                <a:t>)</a:t>
              </a:r>
              <a:endParaRPr lang="it-IT" b="1">
                <a:solidFill>
                  <a:srgbClr val="3333FF"/>
                </a:solidFill>
                <a:effectLst/>
              </a:endParaRPr>
            </a:p>
          </p:txBody>
        </p:sp>
        <p:sp>
          <p:nvSpPr>
            <p:cNvPr id="40" name="Rettangolo 39"/>
            <p:cNvSpPr/>
            <p:nvPr/>
          </p:nvSpPr>
          <p:spPr>
            <a:xfrm>
              <a:off x="5572132" y="4325795"/>
              <a:ext cx="9242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nro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righe</a:t>
              </a:r>
              <a:endParaRPr lang="it-IT"/>
            </a:p>
          </p:txBody>
        </p:sp>
      </p:grp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1214414" y="1142984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Definizione:</a:t>
            </a: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2638460" y="1752740"/>
            <a:ext cx="582197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</a:pPr>
            <a:r>
              <a:rPr lang="it-IT" sz="2400" b="1" dirty="0" err="1" smtClean="0">
                <a:solidFill>
                  <a:srgbClr val="3333FF"/>
                </a:solidFill>
              </a:rPr>
              <a:t>tipo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Mat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Mat</a:t>
            </a:r>
            <a:r>
              <a:rPr lang="it-IT" sz="2400" b="1" dirty="0" smtClean="0">
                <a:solidFill>
                  <a:srgbClr val="3333FF"/>
                </a:solidFill>
              </a:rPr>
              <a:t> [</a:t>
            </a:r>
            <a:r>
              <a:rPr lang="it-IT" sz="2400" b="1" dirty="0" err="1">
                <a:solidFill>
                  <a:srgbClr val="3333FF"/>
                </a:solidFill>
              </a:rPr>
              <a:t>nro</a:t>
            </a:r>
            <a:r>
              <a:rPr lang="it-IT" sz="2400" b="1" baseline="-25000" dirty="0" err="1">
                <a:solidFill>
                  <a:srgbClr val="3333FF"/>
                </a:solidFill>
              </a:rPr>
              <a:t>righe</a:t>
            </a:r>
            <a:r>
              <a:rPr lang="it-IT" sz="2400" b="1" dirty="0">
                <a:solidFill>
                  <a:srgbClr val="3333FF"/>
                </a:solidFill>
              </a:rPr>
              <a:t>] [</a:t>
            </a:r>
            <a:r>
              <a:rPr lang="it-IT" sz="2400" b="1" dirty="0" err="1" smtClean="0">
                <a:solidFill>
                  <a:srgbClr val="3333FF"/>
                </a:solidFill>
              </a:rPr>
              <a:t>nro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col</a:t>
            </a:r>
            <a:r>
              <a:rPr lang="it-IT" sz="2400" b="1" dirty="0" smtClean="0">
                <a:solidFill>
                  <a:srgbClr val="3333FF"/>
                </a:solidFill>
              </a:rPr>
              <a:t>]</a:t>
            </a:r>
            <a:endParaRPr lang="it-IT" sz="2400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dirty="0" smtClean="0"/>
              <a:t>Definizione statica di una matrice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214414" y="1145070"/>
            <a:ext cx="7534050" cy="192873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800"/>
              </a:spcBef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Definizione:	</a:t>
            </a:r>
            <a:r>
              <a:rPr lang="it-IT" sz="2400" b="1" dirty="0" err="1" smtClean="0">
                <a:solidFill>
                  <a:srgbClr val="3333FF"/>
                </a:solidFill>
              </a:rPr>
              <a:t>int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err="1">
                <a:solidFill>
                  <a:srgbClr val="3333FF"/>
                </a:solidFill>
              </a:rPr>
              <a:t>MatInt</a:t>
            </a:r>
            <a:r>
              <a:rPr lang="it-IT" sz="2400" b="1" dirty="0">
                <a:solidFill>
                  <a:srgbClr val="3333FF"/>
                </a:solidFill>
              </a:rPr>
              <a:t>[2][3]</a:t>
            </a:r>
          </a:p>
          <a:p>
            <a:pPr marL="265113" indent="-265113">
              <a:spcBef>
                <a:spcPts val="1800"/>
              </a:spcBef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Assumiamo:	</a:t>
            </a:r>
            <a:r>
              <a:rPr lang="it-IT" sz="2400" b="1" dirty="0" err="1" smtClean="0">
                <a:solidFill>
                  <a:srgbClr val="3333FF"/>
                </a:solidFill>
              </a:rPr>
              <a:t>sizeof</a:t>
            </a:r>
            <a:r>
              <a:rPr lang="it-IT" sz="2400" b="1" dirty="0" smtClean="0">
                <a:solidFill>
                  <a:srgbClr val="3333FF"/>
                </a:solidFill>
              </a:rPr>
              <a:t>(</a:t>
            </a:r>
            <a:r>
              <a:rPr lang="it-IT" sz="2400" b="1" dirty="0" err="1" smtClean="0">
                <a:solidFill>
                  <a:srgbClr val="3333FF"/>
                </a:solidFill>
              </a:rPr>
              <a:t>int</a:t>
            </a:r>
            <a:r>
              <a:rPr lang="it-IT" sz="2400" b="1" dirty="0" smtClean="0">
                <a:solidFill>
                  <a:srgbClr val="3333FF"/>
                </a:solidFill>
              </a:rPr>
              <a:t>) = 4 </a:t>
            </a:r>
            <a:r>
              <a:rPr lang="it-IT" sz="2400" b="1" dirty="0" smtClean="0">
                <a:solidFill>
                  <a:srgbClr val="FF0000"/>
                </a:solidFill>
              </a:rPr>
              <a:t>e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sizeof</a:t>
            </a:r>
            <a:r>
              <a:rPr lang="it-IT" sz="2400" b="1" dirty="0" smtClean="0">
                <a:solidFill>
                  <a:srgbClr val="3333FF"/>
                </a:solidFill>
              </a:rPr>
              <a:t> (</a:t>
            </a:r>
            <a:r>
              <a:rPr lang="it-IT" sz="2400" b="1" dirty="0" err="1" smtClean="0">
                <a:solidFill>
                  <a:srgbClr val="3333FF"/>
                </a:solidFill>
              </a:rPr>
              <a:t>int</a:t>
            </a:r>
            <a:r>
              <a:rPr lang="it-IT" sz="2400" b="1" dirty="0" smtClean="0">
                <a:solidFill>
                  <a:srgbClr val="3333FF"/>
                </a:solidFill>
              </a:rPr>
              <a:t> *) = 2</a:t>
            </a:r>
          </a:p>
          <a:p>
            <a:pPr marL="265113" lvl="1" indent="-265113">
              <a:lnSpc>
                <a:spcPts val="4000"/>
              </a:lnSpc>
              <a:spcBef>
                <a:spcPts val="1800"/>
              </a:spcBef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Modifiche allo stato della memoria:</a:t>
            </a:r>
          </a:p>
        </p:txBody>
      </p:sp>
      <p:grpSp>
        <p:nvGrpSpPr>
          <p:cNvPr id="53" name="Gruppo 52"/>
          <p:cNvGrpSpPr/>
          <p:nvPr/>
        </p:nvGrpSpPr>
        <p:grpSpPr>
          <a:xfrm>
            <a:off x="1895452" y="4214816"/>
            <a:ext cx="2390775" cy="917298"/>
            <a:chOff x="1895452" y="4214816"/>
            <a:chExt cx="2390775" cy="917298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895452" y="4214816"/>
              <a:ext cx="1905000" cy="4572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155321" y="4762782"/>
              <a:ext cx="1544013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b="1">
                  <a:solidFill>
                    <a:srgbClr val="3333FF"/>
                  </a:solidFill>
                </a:rPr>
                <a:t>int </a:t>
              </a:r>
              <a:r>
                <a:rPr kumimoji="1" lang="it-IT" b="1" smtClean="0">
                  <a:solidFill>
                    <a:srgbClr val="3333FF"/>
                  </a:solidFill>
                </a:rPr>
                <a:t>**MatInt </a:t>
              </a:r>
              <a:endParaRPr kumimoji="1" lang="it-IT" b="1">
                <a:solidFill>
                  <a:srgbClr val="3333FF"/>
                </a:solidFill>
              </a:endParaRPr>
            </a:p>
          </p:txBody>
        </p:sp>
        <p:sp>
          <p:nvSpPr>
            <p:cNvPr id="47" name="CasellaDiTesto 46"/>
            <p:cNvSpPr txBox="1"/>
            <p:nvPr/>
          </p:nvSpPr>
          <p:spPr>
            <a:xfrm>
              <a:off x="2431186" y="4256439"/>
              <a:ext cx="8210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  **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60" name="Line 8"/>
            <p:cNvSpPr>
              <a:spLocks noChangeShapeType="1"/>
            </p:cNvSpPr>
            <p:nvPr/>
          </p:nvSpPr>
          <p:spPr bwMode="auto">
            <a:xfrm flipV="1">
              <a:off x="3428977" y="4429129"/>
              <a:ext cx="85725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51" name="Gruppo 50"/>
          <p:cNvGrpSpPr/>
          <p:nvPr/>
        </p:nvGrpSpPr>
        <p:grpSpPr>
          <a:xfrm>
            <a:off x="6000760" y="3137806"/>
            <a:ext cx="2571768" cy="3077276"/>
            <a:chOff x="6000760" y="3137806"/>
            <a:chExt cx="2571768" cy="3077276"/>
          </a:xfrm>
        </p:grpSpPr>
        <p:sp>
          <p:nvSpPr>
            <p:cNvPr id="95" name="Rectangle 12"/>
            <p:cNvSpPr>
              <a:spLocks noChangeArrowheads="1"/>
            </p:cNvSpPr>
            <p:nvPr/>
          </p:nvSpPr>
          <p:spPr bwMode="auto">
            <a:xfrm>
              <a:off x="6848508" y="4793493"/>
              <a:ext cx="1223954" cy="141447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96" name="Line 16"/>
            <p:cNvSpPr>
              <a:spLocks noChangeShapeType="1"/>
            </p:cNvSpPr>
            <p:nvPr/>
          </p:nvSpPr>
          <p:spPr bwMode="auto">
            <a:xfrm>
              <a:off x="6848509" y="5733438"/>
              <a:ext cx="1209004" cy="1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97" name="Text Box 20"/>
            <p:cNvSpPr txBox="1">
              <a:spLocks noChangeArrowheads="1"/>
            </p:cNvSpPr>
            <p:nvPr/>
          </p:nvSpPr>
          <p:spPr bwMode="auto">
            <a:xfrm>
              <a:off x="8259790" y="5291841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98" name="Text Box 21"/>
            <p:cNvSpPr txBox="1">
              <a:spLocks noChangeArrowheads="1"/>
            </p:cNvSpPr>
            <p:nvPr/>
          </p:nvSpPr>
          <p:spPr bwMode="auto">
            <a:xfrm>
              <a:off x="8259790" y="5769877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99" name="Line 22"/>
            <p:cNvSpPr>
              <a:spLocks noChangeShapeType="1"/>
            </p:cNvSpPr>
            <p:nvPr/>
          </p:nvSpPr>
          <p:spPr bwMode="auto">
            <a:xfrm>
              <a:off x="6709379" y="4787997"/>
              <a:ext cx="5761" cy="142708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00" name="Text Box 23"/>
            <p:cNvSpPr txBox="1">
              <a:spLocks noChangeArrowheads="1"/>
            </p:cNvSpPr>
            <p:nvPr/>
          </p:nvSpPr>
          <p:spPr bwMode="auto">
            <a:xfrm>
              <a:off x="6000760" y="5715016"/>
              <a:ext cx="688975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>
                  <a:solidFill>
                    <a:srgbClr val="3333FF"/>
                  </a:solidFill>
                </a:rPr>
                <a:t>  </a:t>
              </a:r>
              <a:r>
                <a:rPr kumimoji="1" lang="it-IT" sz="2000" smtClean="0">
                  <a:solidFill>
                    <a:srgbClr val="3333FF"/>
                  </a:solidFill>
                </a:rPr>
                <a:t>3*4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101" name="Text Box 25"/>
            <p:cNvSpPr txBox="1">
              <a:spLocks noChangeArrowheads="1"/>
            </p:cNvSpPr>
            <p:nvPr/>
          </p:nvSpPr>
          <p:spPr bwMode="auto">
            <a:xfrm>
              <a:off x="8259790" y="4815643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102" name="Line 16"/>
            <p:cNvSpPr>
              <a:spLocks noChangeShapeType="1"/>
            </p:cNvSpPr>
            <p:nvPr/>
          </p:nvSpPr>
          <p:spPr bwMode="auto">
            <a:xfrm>
              <a:off x="6858016" y="5248548"/>
              <a:ext cx="1209004" cy="1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03" name="Line 17"/>
            <p:cNvSpPr>
              <a:spLocks noChangeShapeType="1"/>
            </p:cNvSpPr>
            <p:nvPr/>
          </p:nvSpPr>
          <p:spPr bwMode="auto">
            <a:xfrm flipH="1">
              <a:off x="8215338" y="5743654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04" name="Line 17"/>
            <p:cNvSpPr>
              <a:spLocks noChangeShapeType="1"/>
            </p:cNvSpPr>
            <p:nvPr/>
          </p:nvSpPr>
          <p:spPr bwMode="auto">
            <a:xfrm flipH="1">
              <a:off x="8215338" y="5265618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05" name="Line 17"/>
            <p:cNvSpPr>
              <a:spLocks noChangeShapeType="1"/>
            </p:cNvSpPr>
            <p:nvPr/>
          </p:nvSpPr>
          <p:spPr bwMode="auto">
            <a:xfrm flipH="1">
              <a:off x="8215338" y="4789420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06" name="Rectangle 12"/>
            <p:cNvSpPr>
              <a:spLocks noChangeArrowheads="1"/>
            </p:cNvSpPr>
            <p:nvPr/>
          </p:nvSpPr>
          <p:spPr bwMode="auto">
            <a:xfrm>
              <a:off x="6848508" y="3143302"/>
              <a:ext cx="1223954" cy="141447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107" name="Line 16"/>
            <p:cNvSpPr>
              <a:spLocks noChangeShapeType="1"/>
            </p:cNvSpPr>
            <p:nvPr/>
          </p:nvSpPr>
          <p:spPr bwMode="auto">
            <a:xfrm>
              <a:off x="6854153" y="4083247"/>
              <a:ext cx="1209004" cy="1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08" name="Text Box 20"/>
            <p:cNvSpPr txBox="1">
              <a:spLocks noChangeArrowheads="1"/>
            </p:cNvSpPr>
            <p:nvPr/>
          </p:nvSpPr>
          <p:spPr bwMode="auto">
            <a:xfrm>
              <a:off x="8259790" y="3641650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109" name="Text Box 21"/>
            <p:cNvSpPr txBox="1">
              <a:spLocks noChangeArrowheads="1"/>
            </p:cNvSpPr>
            <p:nvPr/>
          </p:nvSpPr>
          <p:spPr bwMode="auto">
            <a:xfrm>
              <a:off x="8259790" y="4119686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110" name="Line 22"/>
            <p:cNvSpPr>
              <a:spLocks noChangeShapeType="1"/>
            </p:cNvSpPr>
            <p:nvPr/>
          </p:nvSpPr>
          <p:spPr bwMode="auto">
            <a:xfrm>
              <a:off x="6709379" y="3137806"/>
              <a:ext cx="5761" cy="142708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1" name="Text Box 23"/>
            <p:cNvSpPr txBox="1">
              <a:spLocks noChangeArrowheads="1"/>
            </p:cNvSpPr>
            <p:nvPr/>
          </p:nvSpPr>
          <p:spPr bwMode="auto">
            <a:xfrm>
              <a:off x="6000760" y="4064825"/>
              <a:ext cx="688975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>
                  <a:solidFill>
                    <a:srgbClr val="3333FF"/>
                  </a:solidFill>
                </a:rPr>
                <a:t>  </a:t>
              </a:r>
              <a:r>
                <a:rPr kumimoji="1" lang="it-IT" sz="2000" smtClean="0">
                  <a:solidFill>
                    <a:srgbClr val="3333FF"/>
                  </a:solidFill>
                </a:rPr>
                <a:t>3*4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112" name="Text Box 25"/>
            <p:cNvSpPr txBox="1">
              <a:spLocks noChangeArrowheads="1"/>
            </p:cNvSpPr>
            <p:nvPr/>
          </p:nvSpPr>
          <p:spPr bwMode="auto">
            <a:xfrm>
              <a:off x="8259790" y="3165452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113" name="Line 16"/>
            <p:cNvSpPr>
              <a:spLocks noChangeShapeType="1"/>
            </p:cNvSpPr>
            <p:nvPr/>
          </p:nvSpPr>
          <p:spPr bwMode="auto">
            <a:xfrm>
              <a:off x="6858016" y="3598357"/>
              <a:ext cx="1209004" cy="1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4" name="Line 17"/>
            <p:cNvSpPr>
              <a:spLocks noChangeShapeType="1"/>
            </p:cNvSpPr>
            <p:nvPr/>
          </p:nvSpPr>
          <p:spPr bwMode="auto">
            <a:xfrm flipH="1">
              <a:off x="8215338" y="4093463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5" name="Line 17"/>
            <p:cNvSpPr>
              <a:spLocks noChangeShapeType="1"/>
            </p:cNvSpPr>
            <p:nvPr/>
          </p:nvSpPr>
          <p:spPr bwMode="auto">
            <a:xfrm flipH="1">
              <a:off x="8215338" y="3615427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6" name="Line 17"/>
            <p:cNvSpPr>
              <a:spLocks noChangeShapeType="1"/>
            </p:cNvSpPr>
            <p:nvPr/>
          </p:nvSpPr>
          <p:spPr bwMode="auto">
            <a:xfrm flipH="1">
              <a:off x="8215338" y="3139229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7" name="CasellaDiTesto 116"/>
            <p:cNvSpPr txBox="1"/>
            <p:nvPr/>
          </p:nvSpPr>
          <p:spPr>
            <a:xfrm>
              <a:off x="7270018" y="3174324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118" name="CasellaDiTesto 117"/>
            <p:cNvSpPr txBox="1"/>
            <p:nvPr/>
          </p:nvSpPr>
          <p:spPr>
            <a:xfrm>
              <a:off x="7270018" y="3643314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119" name="CasellaDiTesto 118"/>
            <p:cNvSpPr txBox="1"/>
            <p:nvPr/>
          </p:nvSpPr>
          <p:spPr>
            <a:xfrm>
              <a:off x="7270018" y="4119950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120" name="CasellaDiTesto 119"/>
            <p:cNvSpPr txBox="1"/>
            <p:nvPr/>
          </p:nvSpPr>
          <p:spPr>
            <a:xfrm>
              <a:off x="7270018" y="4828686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121" name="CasellaDiTesto 120"/>
            <p:cNvSpPr txBox="1"/>
            <p:nvPr/>
          </p:nvSpPr>
          <p:spPr>
            <a:xfrm>
              <a:off x="7270018" y="5297676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122" name="CasellaDiTesto 121"/>
            <p:cNvSpPr txBox="1"/>
            <p:nvPr/>
          </p:nvSpPr>
          <p:spPr>
            <a:xfrm>
              <a:off x="7270018" y="5774312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</p:grpSp>
      <p:grpSp>
        <p:nvGrpSpPr>
          <p:cNvPr id="52" name="Gruppo 51"/>
          <p:cNvGrpSpPr/>
          <p:nvPr/>
        </p:nvGrpSpPr>
        <p:grpSpPr>
          <a:xfrm>
            <a:off x="3951738" y="3357562"/>
            <a:ext cx="2691964" cy="1785950"/>
            <a:chOff x="3951738" y="3357562"/>
            <a:chExt cx="2691964" cy="1785950"/>
          </a:xfrm>
        </p:grpSpPr>
        <p:sp>
          <p:nvSpPr>
            <p:cNvPr id="58" name="CasellaDiTesto 57"/>
            <p:cNvSpPr txBox="1"/>
            <p:nvPr/>
          </p:nvSpPr>
          <p:spPr>
            <a:xfrm>
              <a:off x="4500562" y="4254574"/>
              <a:ext cx="7120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  *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59" name="CasellaDiTesto 58"/>
            <p:cNvSpPr txBox="1"/>
            <p:nvPr/>
          </p:nvSpPr>
          <p:spPr>
            <a:xfrm>
              <a:off x="4500562" y="4724823"/>
              <a:ext cx="7120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  *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61" name="Rectangle 12"/>
            <p:cNvSpPr>
              <a:spLocks noChangeArrowheads="1"/>
            </p:cNvSpPr>
            <p:nvPr/>
          </p:nvSpPr>
          <p:spPr bwMode="auto">
            <a:xfrm>
              <a:off x="4357686" y="4214818"/>
              <a:ext cx="1223954" cy="928694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62" name="Line 16"/>
            <p:cNvSpPr>
              <a:spLocks noChangeShapeType="1"/>
            </p:cNvSpPr>
            <p:nvPr/>
          </p:nvSpPr>
          <p:spPr bwMode="auto">
            <a:xfrm>
              <a:off x="4357686" y="4668584"/>
              <a:ext cx="1209004" cy="1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63" name="Text Box 25"/>
            <p:cNvSpPr txBox="1">
              <a:spLocks noChangeArrowheads="1"/>
            </p:cNvSpPr>
            <p:nvPr/>
          </p:nvSpPr>
          <p:spPr bwMode="auto">
            <a:xfrm>
              <a:off x="5725894" y="4241041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2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64" name="Line 17"/>
            <p:cNvSpPr>
              <a:spLocks noChangeShapeType="1"/>
            </p:cNvSpPr>
            <p:nvPr/>
          </p:nvSpPr>
          <p:spPr bwMode="auto">
            <a:xfrm flipH="1">
              <a:off x="5715008" y="4214818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65" name="Text Box 25"/>
            <p:cNvSpPr txBox="1">
              <a:spLocks noChangeArrowheads="1"/>
            </p:cNvSpPr>
            <p:nvPr/>
          </p:nvSpPr>
          <p:spPr bwMode="auto">
            <a:xfrm>
              <a:off x="3951738" y="4717239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2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66" name="Line 17"/>
            <p:cNvSpPr>
              <a:spLocks noChangeShapeType="1"/>
            </p:cNvSpPr>
            <p:nvPr/>
          </p:nvSpPr>
          <p:spPr bwMode="auto">
            <a:xfrm flipH="1">
              <a:off x="4259262" y="4691016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23" name="Line 8"/>
            <p:cNvSpPr>
              <a:spLocks noChangeShapeType="1"/>
            </p:cNvSpPr>
            <p:nvPr/>
          </p:nvSpPr>
          <p:spPr bwMode="auto">
            <a:xfrm flipV="1">
              <a:off x="5357818" y="3357562"/>
              <a:ext cx="1214446" cy="107157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24" name="Line 8"/>
            <p:cNvSpPr>
              <a:spLocks noChangeShapeType="1"/>
            </p:cNvSpPr>
            <p:nvPr/>
          </p:nvSpPr>
          <p:spPr bwMode="auto">
            <a:xfrm>
              <a:off x="5357818" y="4929198"/>
              <a:ext cx="1285884" cy="7143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dirty="0" smtClean="0"/>
              <a:t>Definizione statica di una matrice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214415" y="1340768"/>
            <a:ext cx="6813970" cy="56271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lvl="1" indent="-265113">
              <a:lnSpc>
                <a:spcPts val="4000"/>
              </a:lnSpc>
              <a:spcBef>
                <a:spcPts val="1800"/>
              </a:spcBef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800" b="1" dirty="0">
                <a:solidFill>
                  <a:srgbClr val="FF0000"/>
                </a:solidFill>
              </a:rPr>
              <a:t>Modifiche allo stato della memoria:</a:t>
            </a:r>
          </a:p>
        </p:txBody>
      </p:sp>
      <p:grpSp>
        <p:nvGrpSpPr>
          <p:cNvPr id="135" name="Gruppo 134"/>
          <p:cNvGrpSpPr/>
          <p:nvPr/>
        </p:nvGrpSpPr>
        <p:grpSpPr>
          <a:xfrm>
            <a:off x="1717503" y="4463328"/>
            <a:ext cx="2200908" cy="854538"/>
            <a:chOff x="1646065" y="5087212"/>
            <a:chExt cx="2200908" cy="854538"/>
          </a:xfrm>
        </p:grpSpPr>
        <p:sp>
          <p:nvSpPr>
            <p:cNvPr id="52" name="Rectangle 6"/>
            <p:cNvSpPr>
              <a:spLocks noChangeArrowheads="1"/>
            </p:cNvSpPr>
            <p:nvPr/>
          </p:nvSpPr>
          <p:spPr bwMode="auto">
            <a:xfrm>
              <a:off x="2343915" y="5087212"/>
              <a:ext cx="1462102" cy="4572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it-IT">
                <a:ln>
                  <a:solidFill>
                    <a:srgbClr val="FF0000"/>
                  </a:solidFill>
                </a:ln>
              </a:endParaRPr>
            </a:p>
          </p:txBody>
        </p:sp>
        <p:sp>
          <p:nvSpPr>
            <p:cNvPr id="53" name="Text Box 7"/>
            <p:cNvSpPr txBox="1">
              <a:spLocks noChangeArrowheads="1"/>
            </p:cNvSpPr>
            <p:nvPr/>
          </p:nvSpPr>
          <p:spPr bwMode="auto">
            <a:xfrm>
              <a:off x="2302960" y="5572418"/>
              <a:ext cx="1544013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b="1">
                  <a:solidFill>
                    <a:srgbClr val="3333FF"/>
                  </a:solidFill>
                </a:rPr>
                <a:t>int </a:t>
              </a:r>
              <a:r>
                <a:rPr kumimoji="1" lang="it-IT" b="1" smtClean="0">
                  <a:solidFill>
                    <a:srgbClr val="3333FF"/>
                  </a:solidFill>
                </a:rPr>
                <a:t>**MatInt </a:t>
              </a:r>
              <a:endParaRPr kumimoji="1" lang="it-IT" b="1">
                <a:solidFill>
                  <a:srgbClr val="3333FF"/>
                </a:solidFill>
              </a:endParaRPr>
            </a:p>
          </p:txBody>
        </p:sp>
        <p:sp>
          <p:nvSpPr>
            <p:cNvPr id="126" name="Text Box 8"/>
            <p:cNvSpPr txBox="1">
              <a:spLocks noChangeArrowheads="1"/>
            </p:cNvSpPr>
            <p:nvPr/>
          </p:nvSpPr>
          <p:spPr bwMode="auto">
            <a:xfrm>
              <a:off x="1646065" y="5146535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 smtClean="0"/>
                <a:t>1468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37" name="Gruppo 136"/>
          <p:cNvGrpSpPr/>
          <p:nvPr/>
        </p:nvGrpSpPr>
        <p:grpSpPr>
          <a:xfrm>
            <a:off x="2800797" y="3452077"/>
            <a:ext cx="3512701" cy="1424517"/>
            <a:chOff x="2729359" y="4075961"/>
            <a:chExt cx="3512701" cy="1424517"/>
          </a:xfrm>
        </p:grpSpPr>
        <p:sp>
          <p:nvSpPr>
            <p:cNvPr id="81" name="Rectangle 12"/>
            <p:cNvSpPr>
              <a:spLocks noChangeArrowheads="1"/>
            </p:cNvSpPr>
            <p:nvPr/>
          </p:nvSpPr>
          <p:spPr bwMode="auto">
            <a:xfrm>
              <a:off x="4572000" y="4075961"/>
              <a:ext cx="1223954" cy="928694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82" name="Line 16"/>
            <p:cNvSpPr>
              <a:spLocks noChangeShapeType="1"/>
            </p:cNvSpPr>
            <p:nvPr/>
          </p:nvSpPr>
          <p:spPr bwMode="auto">
            <a:xfrm>
              <a:off x="4572000" y="4529727"/>
              <a:ext cx="1209004" cy="1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83" name="Text Box 25"/>
            <p:cNvSpPr txBox="1">
              <a:spLocks noChangeArrowheads="1"/>
            </p:cNvSpPr>
            <p:nvPr/>
          </p:nvSpPr>
          <p:spPr bwMode="auto">
            <a:xfrm>
              <a:off x="5929322" y="4102184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2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84" name="Line 17"/>
            <p:cNvSpPr>
              <a:spLocks noChangeShapeType="1"/>
            </p:cNvSpPr>
            <p:nvPr/>
          </p:nvSpPr>
          <p:spPr bwMode="auto">
            <a:xfrm flipH="1">
              <a:off x="5929322" y="4075961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85" name="Text Box 25"/>
            <p:cNvSpPr txBox="1">
              <a:spLocks noChangeArrowheads="1"/>
            </p:cNvSpPr>
            <p:nvPr/>
          </p:nvSpPr>
          <p:spPr bwMode="auto">
            <a:xfrm>
              <a:off x="5929322" y="4578382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2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86" name="Line 17"/>
            <p:cNvSpPr>
              <a:spLocks noChangeShapeType="1"/>
            </p:cNvSpPr>
            <p:nvPr/>
          </p:nvSpPr>
          <p:spPr bwMode="auto">
            <a:xfrm flipH="1">
              <a:off x="5929322" y="4552159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25" name="CasellaDiTesto 124"/>
            <p:cNvSpPr txBox="1"/>
            <p:nvPr/>
          </p:nvSpPr>
          <p:spPr>
            <a:xfrm>
              <a:off x="2729359" y="5131146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2840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127" name="Text Box 9"/>
            <p:cNvSpPr txBox="1">
              <a:spLocks noChangeArrowheads="1"/>
            </p:cNvSpPr>
            <p:nvPr/>
          </p:nvSpPr>
          <p:spPr bwMode="auto">
            <a:xfrm>
              <a:off x="3932081" y="4146397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2840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8" name="Text Box 10"/>
            <p:cNvSpPr txBox="1">
              <a:spLocks noChangeArrowheads="1"/>
            </p:cNvSpPr>
            <p:nvPr/>
          </p:nvSpPr>
          <p:spPr bwMode="auto">
            <a:xfrm>
              <a:off x="3932081" y="4575025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 smtClean="0"/>
                <a:t>2842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38" name="Gruppo 137"/>
          <p:cNvGrpSpPr/>
          <p:nvPr/>
        </p:nvGrpSpPr>
        <p:grpSpPr>
          <a:xfrm>
            <a:off x="4909808" y="2376488"/>
            <a:ext cx="3948472" cy="1484677"/>
            <a:chOff x="4838370" y="3000372"/>
            <a:chExt cx="3948472" cy="1484677"/>
          </a:xfrm>
        </p:grpSpPr>
        <p:sp>
          <p:nvSpPr>
            <p:cNvPr id="72" name="Rectangle 12"/>
            <p:cNvSpPr>
              <a:spLocks noChangeArrowheads="1"/>
            </p:cNvSpPr>
            <p:nvPr/>
          </p:nvSpPr>
          <p:spPr bwMode="auto">
            <a:xfrm>
              <a:off x="7062822" y="3004445"/>
              <a:ext cx="1223954" cy="141447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73" name="Line 16"/>
            <p:cNvSpPr>
              <a:spLocks noChangeShapeType="1"/>
            </p:cNvSpPr>
            <p:nvPr/>
          </p:nvSpPr>
          <p:spPr bwMode="auto">
            <a:xfrm>
              <a:off x="7068467" y="3944390"/>
              <a:ext cx="1209004" cy="1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4" name="Text Box 20"/>
            <p:cNvSpPr txBox="1">
              <a:spLocks noChangeArrowheads="1"/>
            </p:cNvSpPr>
            <p:nvPr/>
          </p:nvSpPr>
          <p:spPr bwMode="auto">
            <a:xfrm>
              <a:off x="8474104" y="3502793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75" name="Text Box 21"/>
            <p:cNvSpPr txBox="1">
              <a:spLocks noChangeArrowheads="1"/>
            </p:cNvSpPr>
            <p:nvPr/>
          </p:nvSpPr>
          <p:spPr bwMode="auto">
            <a:xfrm>
              <a:off x="8474104" y="3980829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76" name="Text Box 25"/>
            <p:cNvSpPr txBox="1">
              <a:spLocks noChangeArrowheads="1"/>
            </p:cNvSpPr>
            <p:nvPr/>
          </p:nvSpPr>
          <p:spPr bwMode="auto">
            <a:xfrm>
              <a:off x="8474104" y="3026595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77" name="Line 16"/>
            <p:cNvSpPr>
              <a:spLocks noChangeShapeType="1"/>
            </p:cNvSpPr>
            <p:nvPr/>
          </p:nvSpPr>
          <p:spPr bwMode="auto">
            <a:xfrm>
              <a:off x="7072330" y="3459500"/>
              <a:ext cx="1209004" cy="1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8" name="Line 17"/>
            <p:cNvSpPr>
              <a:spLocks noChangeShapeType="1"/>
            </p:cNvSpPr>
            <p:nvPr/>
          </p:nvSpPr>
          <p:spPr bwMode="auto">
            <a:xfrm flipH="1">
              <a:off x="8429652" y="3954606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9" name="Line 17"/>
            <p:cNvSpPr>
              <a:spLocks noChangeShapeType="1"/>
            </p:cNvSpPr>
            <p:nvPr/>
          </p:nvSpPr>
          <p:spPr bwMode="auto">
            <a:xfrm flipH="1">
              <a:off x="8429652" y="3476570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80" name="Line 17"/>
            <p:cNvSpPr>
              <a:spLocks noChangeShapeType="1"/>
            </p:cNvSpPr>
            <p:nvPr/>
          </p:nvSpPr>
          <p:spPr bwMode="auto">
            <a:xfrm flipH="1">
              <a:off x="8429652" y="3000372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87" name="CasellaDiTesto 86"/>
            <p:cNvSpPr txBox="1"/>
            <p:nvPr/>
          </p:nvSpPr>
          <p:spPr>
            <a:xfrm>
              <a:off x="7484332" y="3035467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88" name="CasellaDiTesto 87"/>
            <p:cNvSpPr txBox="1"/>
            <p:nvPr/>
          </p:nvSpPr>
          <p:spPr>
            <a:xfrm>
              <a:off x="7484332" y="3504457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89" name="CasellaDiTesto 88"/>
            <p:cNvSpPr txBox="1"/>
            <p:nvPr/>
          </p:nvSpPr>
          <p:spPr>
            <a:xfrm>
              <a:off x="7484332" y="3981093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93" name="CasellaDiTesto 92"/>
            <p:cNvSpPr txBox="1"/>
            <p:nvPr/>
          </p:nvSpPr>
          <p:spPr>
            <a:xfrm>
              <a:off x="4838370" y="4115717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8010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129" name="Text Box 11"/>
            <p:cNvSpPr txBox="1">
              <a:spLocks noChangeArrowheads="1"/>
            </p:cNvSpPr>
            <p:nvPr/>
          </p:nvSpPr>
          <p:spPr bwMode="auto">
            <a:xfrm>
              <a:off x="6432411" y="3075829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 smtClean="0"/>
                <a:t>8010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0" name="Text Box 12"/>
            <p:cNvSpPr txBox="1">
              <a:spLocks noChangeArrowheads="1"/>
            </p:cNvSpPr>
            <p:nvPr/>
          </p:nvSpPr>
          <p:spPr bwMode="auto">
            <a:xfrm>
              <a:off x="6429236" y="353997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 smtClean="0"/>
                <a:t>8014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1" name="Text Box 13"/>
            <p:cNvSpPr txBox="1">
              <a:spLocks noChangeArrowheads="1"/>
            </p:cNvSpPr>
            <p:nvPr/>
          </p:nvSpPr>
          <p:spPr bwMode="auto">
            <a:xfrm>
              <a:off x="6429236" y="4004111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 smtClean="0"/>
                <a:t>8018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39" name="Gruppo 138"/>
          <p:cNvGrpSpPr/>
          <p:nvPr/>
        </p:nvGrpSpPr>
        <p:grpSpPr>
          <a:xfrm>
            <a:off x="4909808" y="3962082"/>
            <a:ext cx="3948472" cy="1483142"/>
            <a:chOff x="4838370" y="4585966"/>
            <a:chExt cx="3948472" cy="1483142"/>
          </a:xfrm>
        </p:grpSpPr>
        <p:sp>
          <p:nvSpPr>
            <p:cNvPr id="54" name="Rectangle 12"/>
            <p:cNvSpPr>
              <a:spLocks noChangeArrowheads="1"/>
            </p:cNvSpPr>
            <p:nvPr/>
          </p:nvSpPr>
          <p:spPr bwMode="auto">
            <a:xfrm>
              <a:off x="7062822" y="4654636"/>
              <a:ext cx="1223954" cy="141447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55" name="Line 16"/>
            <p:cNvSpPr>
              <a:spLocks noChangeShapeType="1"/>
            </p:cNvSpPr>
            <p:nvPr/>
          </p:nvSpPr>
          <p:spPr bwMode="auto">
            <a:xfrm>
              <a:off x="7062823" y="5594581"/>
              <a:ext cx="1209004" cy="1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56" name="Text Box 20"/>
            <p:cNvSpPr txBox="1">
              <a:spLocks noChangeArrowheads="1"/>
            </p:cNvSpPr>
            <p:nvPr/>
          </p:nvSpPr>
          <p:spPr bwMode="auto">
            <a:xfrm>
              <a:off x="8474104" y="5152984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57" name="Text Box 21"/>
            <p:cNvSpPr txBox="1">
              <a:spLocks noChangeArrowheads="1"/>
            </p:cNvSpPr>
            <p:nvPr/>
          </p:nvSpPr>
          <p:spPr bwMode="auto">
            <a:xfrm>
              <a:off x="8474104" y="5631020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67" name="Text Box 25"/>
            <p:cNvSpPr txBox="1">
              <a:spLocks noChangeArrowheads="1"/>
            </p:cNvSpPr>
            <p:nvPr/>
          </p:nvSpPr>
          <p:spPr bwMode="auto">
            <a:xfrm>
              <a:off x="8474104" y="4676786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68" name="Line 16"/>
            <p:cNvSpPr>
              <a:spLocks noChangeShapeType="1"/>
            </p:cNvSpPr>
            <p:nvPr/>
          </p:nvSpPr>
          <p:spPr bwMode="auto">
            <a:xfrm>
              <a:off x="7072330" y="5109691"/>
              <a:ext cx="1209004" cy="1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69" name="Line 17"/>
            <p:cNvSpPr>
              <a:spLocks noChangeShapeType="1"/>
            </p:cNvSpPr>
            <p:nvPr/>
          </p:nvSpPr>
          <p:spPr bwMode="auto">
            <a:xfrm flipH="1">
              <a:off x="8429652" y="5604797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0" name="Line 17"/>
            <p:cNvSpPr>
              <a:spLocks noChangeShapeType="1"/>
            </p:cNvSpPr>
            <p:nvPr/>
          </p:nvSpPr>
          <p:spPr bwMode="auto">
            <a:xfrm flipH="1">
              <a:off x="8429652" y="5126761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1" name="Line 17"/>
            <p:cNvSpPr>
              <a:spLocks noChangeShapeType="1"/>
            </p:cNvSpPr>
            <p:nvPr/>
          </p:nvSpPr>
          <p:spPr bwMode="auto">
            <a:xfrm flipH="1">
              <a:off x="8429652" y="4650563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90" name="CasellaDiTesto 89"/>
            <p:cNvSpPr txBox="1"/>
            <p:nvPr/>
          </p:nvSpPr>
          <p:spPr>
            <a:xfrm>
              <a:off x="7484332" y="4689829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91" name="CasellaDiTesto 90"/>
            <p:cNvSpPr txBox="1"/>
            <p:nvPr/>
          </p:nvSpPr>
          <p:spPr>
            <a:xfrm>
              <a:off x="7484332" y="5158819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92" name="CasellaDiTesto 91"/>
            <p:cNvSpPr txBox="1"/>
            <p:nvPr/>
          </p:nvSpPr>
          <p:spPr>
            <a:xfrm>
              <a:off x="7484332" y="5635455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94" name="CasellaDiTesto 93"/>
            <p:cNvSpPr txBox="1"/>
            <p:nvPr/>
          </p:nvSpPr>
          <p:spPr>
            <a:xfrm>
              <a:off x="4838370" y="4585966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3476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132" name="Text Box 11"/>
            <p:cNvSpPr txBox="1">
              <a:spLocks noChangeArrowheads="1"/>
            </p:cNvSpPr>
            <p:nvPr/>
          </p:nvSpPr>
          <p:spPr bwMode="auto">
            <a:xfrm>
              <a:off x="6432563" y="4737951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 smtClean="0"/>
                <a:t>3476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3" name="Text Box 12"/>
            <p:cNvSpPr txBox="1">
              <a:spLocks noChangeArrowheads="1"/>
            </p:cNvSpPr>
            <p:nvPr/>
          </p:nvSpPr>
          <p:spPr bwMode="auto">
            <a:xfrm>
              <a:off x="6429388" y="5202092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 smtClean="0"/>
                <a:t>3480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4" name="Text Box 13"/>
            <p:cNvSpPr txBox="1">
              <a:spLocks noChangeArrowheads="1"/>
            </p:cNvSpPr>
            <p:nvPr/>
          </p:nvSpPr>
          <p:spPr bwMode="auto">
            <a:xfrm>
              <a:off x="6429388" y="5666233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 smtClean="0"/>
                <a:t>3484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498080" cy="584775"/>
          </a:xfrm>
        </p:spPr>
        <p:txBody>
          <a:bodyPr/>
          <a:lstStyle/>
          <a:p>
            <a:r>
              <a:rPr lang="it-IT" sz="3200" smtClean="0"/>
              <a:t>Accesso agli elementi di una matrice</a:t>
            </a:r>
            <a:endParaRPr lang="it-IT" sz="32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071538" y="928670"/>
            <a:ext cx="1799467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Indirizzo:</a:t>
            </a:r>
          </a:p>
        </p:txBody>
      </p:sp>
      <p:sp>
        <p:nvSpPr>
          <p:cNvPr id="102" name="Text Box 39"/>
          <p:cNvSpPr txBox="1">
            <a:spLocks noChangeArrowheads="1"/>
          </p:cNvSpPr>
          <p:nvPr/>
        </p:nvSpPr>
        <p:spPr bwMode="auto">
          <a:xfrm>
            <a:off x="2006591" y="2715179"/>
            <a:ext cx="142876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r"/>
            <a:r>
              <a:rPr kumimoji="0" lang="it-IT" sz="1600" b="1" smtClean="0">
                <a:solidFill>
                  <a:srgbClr val="6600CC"/>
                </a:solidFill>
                <a:effectLst/>
              </a:rPr>
              <a:t>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endParaRPr lang="it-IT" sz="1600" b="1">
              <a:solidFill>
                <a:srgbClr val="6600CC"/>
              </a:solidFill>
              <a:effectLst/>
            </a:endParaRPr>
          </a:p>
        </p:txBody>
      </p:sp>
      <p:sp>
        <p:nvSpPr>
          <p:cNvPr id="103" name="Text Box 39"/>
          <p:cNvSpPr txBox="1">
            <a:spLocks noChangeArrowheads="1"/>
          </p:cNvSpPr>
          <p:nvPr/>
        </p:nvSpPr>
        <p:spPr bwMode="auto">
          <a:xfrm>
            <a:off x="1649401" y="3087758"/>
            <a:ext cx="178595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r"/>
            <a:r>
              <a:rPr kumimoji="0" lang="it-IT" sz="1600" b="1" smtClean="0">
                <a:solidFill>
                  <a:srgbClr val="6600CC"/>
                </a:solidFill>
                <a:effectLst/>
              </a:rPr>
              <a:t>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+1</a:t>
            </a:r>
            <a:endParaRPr lang="it-IT" sz="1600" b="1">
              <a:solidFill>
                <a:srgbClr val="6600CC"/>
              </a:solidFill>
              <a:effectLst/>
            </a:endParaRPr>
          </a:p>
        </p:txBody>
      </p:sp>
      <p:sp>
        <p:nvSpPr>
          <p:cNvPr id="104" name="Line 13"/>
          <p:cNvSpPr>
            <a:spLocks noChangeShapeType="1"/>
          </p:cNvSpPr>
          <p:nvPr/>
        </p:nvSpPr>
        <p:spPr bwMode="auto">
          <a:xfrm>
            <a:off x="2935285" y="3584577"/>
            <a:ext cx="0" cy="484016"/>
          </a:xfrm>
          <a:prstGeom prst="line">
            <a:avLst/>
          </a:prstGeom>
          <a:noFill/>
          <a:ln w="28575">
            <a:solidFill>
              <a:srgbClr val="3333FF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it-IT"/>
          </a:p>
        </p:txBody>
      </p:sp>
      <p:sp>
        <p:nvSpPr>
          <p:cNvPr id="105" name="Text Box 39"/>
          <p:cNvSpPr txBox="1">
            <a:spLocks noChangeArrowheads="1"/>
          </p:cNvSpPr>
          <p:nvPr/>
        </p:nvSpPr>
        <p:spPr bwMode="auto">
          <a:xfrm>
            <a:off x="5567736" y="3185766"/>
            <a:ext cx="164747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6600CC"/>
                </a:solidFill>
                <a:effectLst/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+1)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12" name="Text Box 39"/>
          <p:cNvSpPr txBox="1">
            <a:spLocks noChangeArrowheads="1"/>
          </p:cNvSpPr>
          <p:nvPr/>
        </p:nvSpPr>
        <p:spPr bwMode="auto">
          <a:xfrm>
            <a:off x="5567736" y="3459285"/>
            <a:ext cx="250033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it-IT" sz="1600" b="1" smtClean="0">
                <a:solidFill>
                  <a:srgbClr val="6600CC"/>
                </a:solidFill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+1)+1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13" name="Text Box 39"/>
          <p:cNvSpPr txBox="1">
            <a:spLocks noChangeArrowheads="1"/>
          </p:cNvSpPr>
          <p:nvPr/>
        </p:nvSpPr>
        <p:spPr bwMode="auto">
          <a:xfrm>
            <a:off x="5567735" y="4174717"/>
            <a:ext cx="2439647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6600CC"/>
                </a:solidFill>
                <a:effectLst/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+1)+nro</a:t>
            </a:r>
            <a:r>
              <a:rPr lang="it-IT" b="1" baseline="-25000" smtClean="0">
                <a:solidFill>
                  <a:srgbClr val="6600CC"/>
                </a:solidFill>
              </a:rPr>
              <a:t>col</a:t>
            </a:r>
            <a:r>
              <a:rPr lang="it-IT" sz="1600" b="1" smtClean="0">
                <a:solidFill>
                  <a:srgbClr val="6600CC"/>
                </a:solidFill>
              </a:rPr>
              <a:t>-1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18" name="Text Box 39"/>
          <p:cNvSpPr txBox="1">
            <a:spLocks noChangeArrowheads="1"/>
          </p:cNvSpPr>
          <p:nvPr/>
        </p:nvSpPr>
        <p:spPr bwMode="auto">
          <a:xfrm>
            <a:off x="5567736" y="1670179"/>
            <a:ext cx="142876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6600CC"/>
                </a:solidFill>
                <a:effectLst/>
              </a:rPr>
              <a:t>*nome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endParaRPr lang="it-IT" sz="1600" b="1">
              <a:solidFill>
                <a:srgbClr val="6600CC"/>
              </a:solidFill>
              <a:effectLst/>
            </a:endParaRPr>
          </a:p>
        </p:txBody>
      </p:sp>
      <p:sp>
        <p:nvSpPr>
          <p:cNvPr id="120" name="Text Box 39"/>
          <p:cNvSpPr txBox="1">
            <a:spLocks noChangeArrowheads="1"/>
          </p:cNvSpPr>
          <p:nvPr/>
        </p:nvSpPr>
        <p:spPr bwMode="auto">
          <a:xfrm>
            <a:off x="5567736" y="1959087"/>
            <a:ext cx="142876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6600CC"/>
                </a:solidFill>
                <a:effectLst/>
              </a:rPr>
              <a:t>*nome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+1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21" name="Text Box 39"/>
          <p:cNvSpPr txBox="1">
            <a:spLocks noChangeArrowheads="1"/>
          </p:cNvSpPr>
          <p:nvPr/>
        </p:nvSpPr>
        <p:spPr bwMode="auto">
          <a:xfrm>
            <a:off x="5567736" y="2674519"/>
            <a:ext cx="2071702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6600CC"/>
                </a:solidFill>
                <a:effectLst/>
              </a:rPr>
              <a:t>*nome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+nro</a:t>
            </a:r>
            <a:r>
              <a:rPr lang="it-IT" b="1" baseline="-25000" smtClean="0">
                <a:solidFill>
                  <a:srgbClr val="6600CC"/>
                </a:solidFill>
              </a:rPr>
              <a:t>col</a:t>
            </a:r>
            <a:r>
              <a:rPr lang="it-IT" sz="1600" b="1" smtClean="0">
                <a:solidFill>
                  <a:srgbClr val="6600CC"/>
                </a:solidFill>
              </a:rPr>
              <a:t>-1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22" name="Text Box 39"/>
          <p:cNvSpPr txBox="1">
            <a:spLocks noChangeArrowheads="1"/>
          </p:cNvSpPr>
          <p:nvPr/>
        </p:nvSpPr>
        <p:spPr bwMode="auto">
          <a:xfrm>
            <a:off x="5567736" y="4889097"/>
            <a:ext cx="2643206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6600CC"/>
                </a:solidFill>
                <a:effectLst/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 nro</a:t>
            </a:r>
            <a:r>
              <a:rPr lang="it-IT" b="1" baseline="-25000" smtClean="0">
                <a:solidFill>
                  <a:srgbClr val="6600CC"/>
                </a:solidFill>
              </a:rPr>
              <a:t>righe</a:t>
            </a:r>
            <a:r>
              <a:rPr lang="it-IT" sz="1600" b="1" smtClean="0">
                <a:solidFill>
                  <a:srgbClr val="6600CC"/>
                </a:solidFill>
              </a:rPr>
              <a:t>-1)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23" name="Text Box 39"/>
          <p:cNvSpPr txBox="1">
            <a:spLocks noChangeArrowheads="1"/>
          </p:cNvSpPr>
          <p:nvPr/>
        </p:nvSpPr>
        <p:spPr bwMode="auto">
          <a:xfrm>
            <a:off x="5567736" y="5174849"/>
            <a:ext cx="2790478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it-IT" sz="1600" b="1" smtClean="0">
                <a:solidFill>
                  <a:srgbClr val="6600CC"/>
                </a:solidFill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 + nro</a:t>
            </a:r>
            <a:r>
              <a:rPr lang="it-IT" b="1" baseline="-25000" smtClean="0">
                <a:solidFill>
                  <a:srgbClr val="6600CC"/>
                </a:solidFill>
              </a:rPr>
              <a:t>righe</a:t>
            </a:r>
            <a:r>
              <a:rPr lang="it-IT" sz="1600" b="1" smtClean="0">
                <a:solidFill>
                  <a:srgbClr val="6600CC"/>
                </a:solidFill>
              </a:rPr>
              <a:t>-1)+1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24" name="Text Box 39"/>
          <p:cNvSpPr txBox="1">
            <a:spLocks noChangeArrowheads="1"/>
          </p:cNvSpPr>
          <p:nvPr/>
        </p:nvSpPr>
        <p:spPr bwMode="auto">
          <a:xfrm>
            <a:off x="5567736" y="5889229"/>
            <a:ext cx="343342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6600CC"/>
                </a:solidFill>
                <a:effectLst/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 nro</a:t>
            </a:r>
            <a:r>
              <a:rPr lang="it-IT" b="1" baseline="-25000" smtClean="0">
                <a:solidFill>
                  <a:srgbClr val="6600CC"/>
                </a:solidFill>
              </a:rPr>
              <a:t>righe</a:t>
            </a:r>
            <a:r>
              <a:rPr lang="it-IT" sz="1600" b="1" smtClean="0">
                <a:solidFill>
                  <a:srgbClr val="6600CC"/>
                </a:solidFill>
              </a:rPr>
              <a:t> – 1)+nro</a:t>
            </a:r>
            <a:r>
              <a:rPr lang="it-IT" b="1" baseline="-25000" smtClean="0">
                <a:solidFill>
                  <a:srgbClr val="6600CC"/>
                </a:solidFill>
              </a:rPr>
              <a:t>col</a:t>
            </a:r>
            <a:r>
              <a:rPr lang="it-IT" sz="1600" b="1" smtClean="0">
                <a:solidFill>
                  <a:srgbClr val="6600CC"/>
                </a:solidFill>
              </a:rPr>
              <a:t>-1</a:t>
            </a:r>
            <a:endParaRPr lang="it-IT" sz="1600" b="1">
              <a:solidFill>
                <a:srgbClr val="6600CC"/>
              </a:solidFill>
            </a:endParaRPr>
          </a:p>
        </p:txBody>
      </p:sp>
      <p:grpSp>
        <p:nvGrpSpPr>
          <p:cNvPr id="134" name="Gruppo 133"/>
          <p:cNvGrpSpPr/>
          <p:nvPr/>
        </p:nvGrpSpPr>
        <p:grpSpPr>
          <a:xfrm>
            <a:off x="1387488" y="1500174"/>
            <a:ext cx="4126394" cy="4741871"/>
            <a:chOff x="1387488" y="1616087"/>
            <a:chExt cx="4126394" cy="4741871"/>
          </a:xfrm>
        </p:grpSpPr>
        <p:sp>
          <p:nvSpPr>
            <p:cNvPr id="89" name="Text Box 19"/>
            <p:cNvSpPr txBox="1">
              <a:spLocks noChangeArrowheads="1"/>
            </p:cNvSpPr>
            <p:nvPr/>
          </p:nvSpPr>
          <p:spPr bwMode="auto">
            <a:xfrm>
              <a:off x="1387488" y="1616087"/>
              <a:ext cx="2179639" cy="369888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>
              <a:spAutoFit/>
            </a:bodyPr>
            <a:lstStyle/>
            <a:p>
              <a:r>
                <a:rPr kumimoji="0" lang="it-IT" b="1" smtClean="0">
                  <a:solidFill>
                    <a:srgbClr val="FF0000"/>
                  </a:solidFill>
                  <a:effectLst/>
                </a:rPr>
                <a:t>tipo</a:t>
              </a:r>
              <a:r>
                <a:rPr kumimoji="0" lang="it-IT" sz="2000" b="1" baseline="-25000" smtClean="0">
                  <a:solidFill>
                    <a:srgbClr val="FF0000"/>
                  </a:solidFill>
                  <a:effectLst/>
                </a:rPr>
                <a:t>Mat</a:t>
              </a:r>
              <a:r>
                <a:rPr kumimoji="0" lang="it-IT" b="1" baseline="-25000" smtClean="0">
                  <a:solidFill>
                    <a:srgbClr val="FF0000"/>
                  </a:solidFill>
                  <a:effectLst/>
                </a:rPr>
                <a:t> </a:t>
              </a:r>
              <a:r>
                <a:rPr kumimoji="0" lang="it-IT" b="1">
                  <a:solidFill>
                    <a:srgbClr val="FF0000"/>
                  </a:solidFill>
                  <a:effectLst/>
                </a:rPr>
                <a:t>**</a:t>
              </a:r>
              <a:r>
                <a:rPr kumimoji="0" lang="it-IT" b="1" smtClean="0">
                  <a:solidFill>
                    <a:srgbClr val="FF0000"/>
                  </a:solidFill>
                  <a:effectLst/>
                </a:rPr>
                <a:t>nome</a:t>
              </a:r>
              <a:r>
                <a:rPr kumimoji="0" lang="it-IT" sz="2000" b="1" baseline="-25000" smtClean="0">
                  <a:solidFill>
                    <a:srgbClr val="FF0000"/>
                  </a:solidFill>
                  <a:effectLst/>
                </a:rPr>
                <a:t>Mat</a:t>
              </a:r>
              <a:r>
                <a:rPr kumimoji="0" lang="it-IT" b="1" smtClean="0">
                  <a:solidFill>
                    <a:srgbClr val="FF0000"/>
                  </a:solidFill>
                  <a:effectLst/>
                </a:rPr>
                <a:t> </a:t>
              </a:r>
              <a:endParaRPr kumimoji="0" lang="it-IT" b="1"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88" name="Rectangle 18"/>
            <p:cNvSpPr>
              <a:spLocks noChangeArrowheads="1"/>
            </p:cNvSpPr>
            <p:nvPr/>
          </p:nvSpPr>
          <p:spPr bwMode="auto">
            <a:xfrm>
              <a:off x="1843101" y="2084400"/>
              <a:ext cx="1085851" cy="3302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it-IT">
                <a:solidFill>
                  <a:srgbClr val="FF0000"/>
                </a:solidFill>
              </a:endParaRPr>
            </a:p>
          </p:txBody>
        </p:sp>
        <p:sp>
          <p:nvSpPr>
            <p:cNvPr id="90" name="Line 20"/>
            <p:cNvSpPr>
              <a:spLocks noChangeShapeType="1"/>
            </p:cNvSpPr>
            <p:nvPr/>
          </p:nvSpPr>
          <p:spPr bwMode="auto">
            <a:xfrm>
              <a:off x="2363801" y="2271725"/>
              <a:ext cx="785813" cy="65722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91" name="Rectangle 5"/>
            <p:cNvSpPr>
              <a:spLocks noChangeArrowheads="1"/>
            </p:cNvSpPr>
            <p:nvPr/>
          </p:nvSpPr>
          <p:spPr bwMode="auto">
            <a:xfrm>
              <a:off x="3430594" y="2833705"/>
              <a:ext cx="576261" cy="1866917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92" name="Line 6"/>
            <p:cNvSpPr>
              <a:spLocks noChangeShapeType="1"/>
            </p:cNvSpPr>
            <p:nvPr/>
          </p:nvSpPr>
          <p:spPr bwMode="auto">
            <a:xfrm>
              <a:off x="3435351" y="3203256"/>
              <a:ext cx="57150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93" name="Line 11"/>
            <p:cNvSpPr>
              <a:spLocks noChangeShapeType="1"/>
            </p:cNvSpPr>
            <p:nvPr/>
          </p:nvSpPr>
          <p:spPr bwMode="auto">
            <a:xfrm flipV="1">
              <a:off x="3430594" y="4357694"/>
              <a:ext cx="576261" cy="1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94" name="Line 13"/>
            <p:cNvSpPr>
              <a:spLocks noChangeShapeType="1"/>
            </p:cNvSpPr>
            <p:nvPr/>
          </p:nvSpPr>
          <p:spPr bwMode="auto">
            <a:xfrm>
              <a:off x="3721103" y="3700490"/>
              <a:ext cx="0" cy="4840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it-IT"/>
            </a:p>
          </p:txBody>
        </p:sp>
        <p:sp>
          <p:nvSpPr>
            <p:cNvPr id="95" name="Line 36"/>
            <p:cNvSpPr>
              <a:spLocks noChangeShapeType="1"/>
            </p:cNvSpPr>
            <p:nvPr/>
          </p:nvSpPr>
          <p:spPr bwMode="auto">
            <a:xfrm flipV="1">
              <a:off x="3721103" y="1973277"/>
              <a:ext cx="642942" cy="109853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noAutofit/>
            </a:bodyPr>
            <a:lstStyle/>
            <a:p>
              <a:endParaRPr lang="it-IT"/>
            </a:p>
          </p:txBody>
        </p:sp>
        <p:sp>
          <p:nvSpPr>
            <p:cNvPr id="96" name="Rectangle 22"/>
            <p:cNvSpPr>
              <a:spLocks noChangeArrowheads="1"/>
            </p:cNvSpPr>
            <p:nvPr/>
          </p:nvSpPr>
          <p:spPr bwMode="auto">
            <a:xfrm>
              <a:off x="4443802" y="3329038"/>
              <a:ext cx="1052496" cy="130014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97" name="Line 24"/>
            <p:cNvSpPr>
              <a:spLocks noChangeShapeType="1"/>
            </p:cNvSpPr>
            <p:nvPr/>
          </p:nvSpPr>
          <p:spPr bwMode="auto">
            <a:xfrm>
              <a:off x="4440702" y="4343432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98" name="Line 25"/>
            <p:cNvSpPr>
              <a:spLocks noChangeShapeType="1"/>
            </p:cNvSpPr>
            <p:nvPr/>
          </p:nvSpPr>
          <p:spPr bwMode="auto">
            <a:xfrm>
              <a:off x="4996232" y="3986242"/>
              <a:ext cx="0" cy="2857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99" name="Line 35"/>
            <p:cNvSpPr>
              <a:spLocks noChangeShapeType="1"/>
            </p:cNvSpPr>
            <p:nvPr/>
          </p:nvSpPr>
          <p:spPr bwMode="auto">
            <a:xfrm>
              <a:off x="4977202" y="4700622"/>
              <a:ext cx="0" cy="304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00" name="Line 24"/>
            <p:cNvSpPr>
              <a:spLocks noChangeShapeType="1"/>
            </p:cNvSpPr>
            <p:nvPr/>
          </p:nvSpPr>
          <p:spPr bwMode="auto">
            <a:xfrm>
              <a:off x="4440723" y="3629052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01" name="Line 6"/>
            <p:cNvSpPr>
              <a:spLocks noChangeShapeType="1"/>
            </p:cNvSpPr>
            <p:nvPr/>
          </p:nvSpPr>
          <p:spPr bwMode="auto">
            <a:xfrm>
              <a:off x="3435351" y="3560446"/>
              <a:ext cx="57150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>
              <a:off x="4440554" y="3914804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07" name="Rectangle 22"/>
            <p:cNvSpPr>
              <a:spLocks noChangeArrowheads="1"/>
            </p:cNvSpPr>
            <p:nvPr/>
          </p:nvSpPr>
          <p:spPr bwMode="auto">
            <a:xfrm>
              <a:off x="4450161" y="5057812"/>
              <a:ext cx="1052496" cy="130014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108" name="Line 24"/>
            <p:cNvSpPr>
              <a:spLocks noChangeShapeType="1"/>
            </p:cNvSpPr>
            <p:nvPr/>
          </p:nvSpPr>
          <p:spPr bwMode="auto">
            <a:xfrm>
              <a:off x="4447061" y="6072206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09" name="Line 25"/>
            <p:cNvSpPr>
              <a:spLocks noChangeShapeType="1"/>
            </p:cNvSpPr>
            <p:nvPr/>
          </p:nvSpPr>
          <p:spPr bwMode="auto">
            <a:xfrm>
              <a:off x="5002591" y="5715016"/>
              <a:ext cx="0" cy="2857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0" name="Line 24"/>
            <p:cNvSpPr>
              <a:spLocks noChangeShapeType="1"/>
            </p:cNvSpPr>
            <p:nvPr/>
          </p:nvSpPr>
          <p:spPr bwMode="auto">
            <a:xfrm>
              <a:off x="4447082" y="5357826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11" name="Line 24"/>
            <p:cNvSpPr>
              <a:spLocks noChangeShapeType="1"/>
            </p:cNvSpPr>
            <p:nvPr/>
          </p:nvSpPr>
          <p:spPr bwMode="auto">
            <a:xfrm>
              <a:off x="4435483" y="5643578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14" name="Rectangle 22"/>
            <p:cNvSpPr>
              <a:spLocks noChangeArrowheads="1"/>
            </p:cNvSpPr>
            <p:nvPr/>
          </p:nvSpPr>
          <p:spPr bwMode="auto">
            <a:xfrm>
              <a:off x="4447289" y="1828840"/>
              <a:ext cx="1052496" cy="130014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115" name="Line 24"/>
            <p:cNvSpPr>
              <a:spLocks noChangeShapeType="1"/>
            </p:cNvSpPr>
            <p:nvPr/>
          </p:nvSpPr>
          <p:spPr bwMode="auto">
            <a:xfrm>
              <a:off x="4444189" y="2843234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16" name="Line 25"/>
            <p:cNvSpPr>
              <a:spLocks noChangeShapeType="1"/>
            </p:cNvSpPr>
            <p:nvPr/>
          </p:nvSpPr>
          <p:spPr bwMode="auto">
            <a:xfrm>
              <a:off x="4999719" y="2486044"/>
              <a:ext cx="0" cy="2857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7" name="Line 24"/>
            <p:cNvSpPr>
              <a:spLocks noChangeShapeType="1"/>
            </p:cNvSpPr>
            <p:nvPr/>
          </p:nvSpPr>
          <p:spPr bwMode="auto">
            <a:xfrm>
              <a:off x="4444210" y="2128854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19" name="Line 24"/>
            <p:cNvSpPr>
              <a:spLocks noChangeShapeType="1"/>
            </p:cNvSpPr>
            <p:nvPr/>
          </p:nvSpPr>
          <p:spPr bwMode="auto">
            <a:xfrm>
              <a:off x="4444486" y="2414606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25" name="Line 36"/>
            <p:cNvSpPr>
              <a:spLocks noChangeShapeType="1"/>
            </p:cNvSpPr>
            <p:nvPr/>
          </p:nvSpPr>
          <p:spPr bwMode="auto">
            <a:xfrm>
              <a:off x="3721103" y="3402037"/>
              <a:ext cx="642942" cy="7143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noAutofit/>
            </a:bodyPr>
            <a:lstStyle/>
            <a:p>
              <a:endParaRPr lang="it-IT"/>
            </a:p>
          </p:txBody>
        </p:sp>
        <p:sp>
          <p:nvSpPr>
            <p:cNvPr id="126" name="Line 36"/>
            <p:cNvSpPr>
              <a:spLocks noChangeShapeType="1"/>
            </p:cNvSpPr>
            <p:nvPr/>
          </p:nvSpPr>
          <p:spPr bwMode="auto">
            <a:xfrm>
              <a:off x="3721103" y="4500570"/>
              <a:ext cx="642942" cy="68741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noAutofit/>
            </a:bodyPr>
            <a:lstStyle/>
            <a:p>
              <a:endParaRPr lang="it-IT"/>
            </a:p>
          </p:txBody>
        </p:sp>
      </p:grpSp>
      <p:sp>
        <p:nvSpPr>
          <p:cNvPr id="127" name="Line 13"/>
          <p:cNvSpPr>
            <a:spLocks noChangeShapeType="1"/>
          </p:cNvSpPr>
          <p:nvPr/>
        </p:nvSpPr>
        <p:spPr bwMode="auto">
          <a:xfrm>
            <a:off x="6286512" y="2370131"/>
            <a:ext cx="0" cy="285752"/>
          </a:xfrm>
          <a:prstGeom prst="line">
            <a:avLst/>
          </a:prstGeom>
          <a:noFill/>
          <a:ln w="28575">
            <a:solidFill>
              <a:srgbClr val="3333FF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it-IT"/>
          </a:p>
        </p:txBody>
      </p:sp>
      <p:sp>
        <p:nvSpPr>
          <p:cNvPr id="128" name="Line 13"/>
          <p:cNvSpPr>
            <a:spLocks noChangeShapeType="1"/>
          </p:cNvSpPr>
          <p:nvPr/>
        </p:nvSpPr>
        <p:spPr bwMode="auto">
          <a:xfrm>
            <a:off x="6286512" y="3870329"/>
            <a:ext cx="0" cy="285752"/>
          </a:xfrm>
          <a:prstGeom prst="line">
            <a:avLst/>
          </a:prstGeom>
          <a:noFill/>
          <a:ln w="28575">
            <a:solidFill>
              <a:srgbClr val="3333FF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it-IT"/>
          </a:p>
        </p:txBody>
      </p:sp>
      <p:sp>
        <p:nvSpPr>
          <p:cNvPr id="129" name="Line 13"/>
          <p:cNvSpPr>
            <a:spLocks noChangeShapeType="1"/>
          </p:cNvSpPr>
          <p:nvPr/>
        </p:nvSpPr>
        <p:spPr bwMode="auto">
          <a:xfrm>
            <a:off x="6286512" y="4584709"/>
            <a:ext cx="0" cy="285752"/>
          </a:xfrm>
          <a:prstGeom prst="line">
            <a:avLst/>
          </a:prstGeom>
          <a:noFill/>
          <a:ln w="28575">
            <a:solidFill>
              <a:srgbClr val="3333FF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it-IT"/>
          </a:p>
        </p:txBody>
      </p:sp>
      <p:sp>
        <p:nvSpPr>
          <p:cNvPr id="130" name="Line 13"/>
          <p:cNvSpPr>
            <a:spLocks noChangeShapeType="1"/>
          </p:cNvSpPr>
          <p:nvPr/>
        </p:nvSpPr>
        <p:spPr bwMode="auto">
          <a:xfrm>
            <a:off x="6286512" y="5584841"/>
            <a:ext cx="0" cy="285752"/>
          </a:xfrm>
          <a:prstGeom prst="line">
            <a:avLst/>
          </a:prstGeom>
          <a:noFill/>
          <a:ln w="28575">
            <a:solidFill>
              <a:srgbClr val="3333FF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it-IT"/>
          </a:p>
        </p:txBody>
      </p:sp>
      <p:sp>
        <p:nvSpPr>
          <p:cNvPr id="131" name="Text Box 39"/>
          <p:cNvSpPr txBox="1">
            <a:spLocks noChangeArrowheads="1"/>
          </p:cNvSpPr>
          <p:nvPr/>
        </p:nvSpPr>
        <p:spPr bwMode="auto">
          <a:xfrm>
            <a:off x="1149335" y="4188979"/>
            <a:ext cx="2286016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r"/>
            <a:r>
              <a:rPr kumimoji="0" lang="it-IT" sz="1600" b="1" smtClean="0">
                <a:solidFill>
                  <a:srgbClr val="6600CC"/>
                </a:solidFill>
                <a:effectLst/>
              </a:rPr>
              <a:t>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 nro</a:t>
            </a:r>
            <a:r>
              <a:rPr lang="it-IT" sz="1600" b="1" baseline="-25000" smtClean="0">
                <a:solidFill>
                  <a:srgbClr val="6600CC"/>
                </a:solidFill>
              </a:rPr>
              <a:t>righe</a:t>
            </a:r>
            <a:r>
              <a:rPr lang="it-IT" sz="1600" b="1" smtClean="0">
                <a:solidFill>
                  <a:srgbClr val="6600CC"/>
                </a:solidFill>
              </a:rPr>
              <a:t> – 1</a:t>
            </a:r>
            <a:endParaRPr lang="it-IT" sz="1600" b="1">
              <a:solidFill>
                <a:srgbClr val="6600CC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utoUpdateAnimBg="0"/>
      <p:bldP spid="102" grpId="0"/>
      <p:bldP spid="103" grpId="0"/>
      <p:bldP spid="104" grpId="0" animBg="1"/>
      <p:bldP spid="105" grpId="0"/>
      <p:bldP spid="112" grpId="0"/>
      <p:bldP spid="113" grpId="0"/>
      <p:bldP spid="118" grpId="0"/>
      <p:bldP spid="120" grpId="0"/>
      <p:bldP spid="121" grpId="0"/>
      <p:bldP spid="122" grpId="0"/>
      <p:bldP spid="123" grpId="0"/>
      <p:bldP spid="124" grpId="0"/>
      <p:bldP spid="127" grpId="0" animBg="1"/>
      <p:bldP spid="128" grpId="0" animBg="1"/>
      <p:bldP spid="129" grpId="0" animBg="1"/>
      <p:bldP spid="130" grpId="0" animBg="1"/>
      <p:bldP spid="1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498080" cy="584775"/>
          </a:xfrm>
        </p:spPr>
        <p:txBody>
          <a:bodyPr/>
          <a:lstStyle/>
          <a:p>
            <a:r>
              <a:rPr lang="it-IT" sz="3200" smtClean="0"/>
              <a:t>Accesso agli elementi di una matrice</a:t>
            </a:r>
            <a:endParaRPr lang="it-IT" sz="32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071538" y="928670"/>
            <a:ext cx="2094356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Contenuto:</a:t>
            </a:r>
          </a:p>
        </p:txBody>
      </p:sp>
      <p:sp>
        <p:nvSpPr>
          <p:cNvPr id="105" name="Text Box 39"/>
          <p:cNvSpPr txBox="1">
            <a:spLocks noChangeArrowheads="1"/>
          </p:cNvSpPr>
          <p:nvPr/>
        </p:nvSpPr>
        <p:spPr bwMode="auto">
          <a:xfrm>
            <a:off x="5424860" y="3185766"/>
            <a:ext cx="1861784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808000"/>
                </a:solidFill>
                <a:effectLst/>
              </a:rPr>
              <a:t>*(</a:t>
            </a:r>
            <a:r>
              <a:rPr kumimoji="0" lang="it-IT" sz="1600" b="1" smtClean="0">
                <a:solidFill>
                  <a:srgbClr val="6600CC"/>
                </a:solidFill>
                <a:effectLst/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+1)</a:t>
            </a:r>
            <a:r>
              <a:rPr lang="it-IT" sz="1600" b="1" smtClean="0">
                <a:solidFill>
                  <a:srgbClr val="808000"/>
                </a:solidFill>
              </a:rPr>
              <a:t> )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12" name="Text Box 39"/>
          <p:cNvSpPr txBox="1">
            <a:spLocks noChangeArrowheads="1"/>
          </p:cNvSpPr>
          <p:nvPr/>
        </p:nvSpPr>
        <p:spPr bwMode="auto">
          <a:xfrm>
            <a:off x="5424860" y="3459285"/>
            <a:ext cx="250033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it-IT" sz="1600" b="1" smtClean="0">
                <a:solidFill>
                  <a:srgbClr val="808000"/>
                </a:solidFill>
              </a:rPr>
              <a:t>*(</a:t>
            </a:r>
            <a:r>
              <a:rPr lang="it-IT" sz="1600" b="1" smtClean="0">
                <a:solidFill>
                  <a:srgbClr val="6600CC"/>
                </a:solidFill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+1)+1</a:t>
            </a:r>
            <a:r>
              <a:rPr lang="it-IT" sz="1600" b="1" smtClean="0">
                <a:solidFill>
                  <a:srgbClr val="808000"/>
                </a:solidFill>
              </a:rPr>
              <a:t>)</a:t>
            </a:r>
            <a:endParaRPr lang="it-IT" sz="1600" b="1">
              <a:solidFill>
                <a:srgbClr val="808000"/>
              </a:solidFill>
            </a:endParaRPr>
          </a:p>
        </p:txBody>
      </p:sp>
      <p:sp>
        <p:nvSpPr>
          <p:cNvPr id="113" name="Text Box 39"/>
          <p:cNvSpPr txBox="1">
            <a:spLocks noChangeArrowheads="1"/>
          </p:cNvSpPr>
          <p:nvPr/>
        </p:nvSpPr>
        <p:spPr bwMode="auto">
          <a:xfrm>
            <a:off x="5424859" y="4174717"/>
            <a:ext cx="2647603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808000"/>
                </a:solidFill>
                <a:effectLst/>
              </a:rPr>
              <a:t>*(</a:t>
            </a:r>
            <a:r>
              <a:rPr kumimoji="0" lang="it-IT" sz="1600" b="1" smtClean="0">
                <a:solidFill>
                  <a:srgbClr val="6600CC"/>
                </a:solidFill>
                <a:effectLst/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+1)+nro</a:t>
            </a:r>
            <a:r>
              <a:rPr lang="it-IT" b="1" baseline="-25000" smtClean="0">
                <a:solidFill>
                  <a:srgbClr val="6600CC"/>
                </a:solidFill>
              </a:rPr>
              <a:t>col</a:t>
            </a:r>
            <a:r>
              <a:rPr lang="it-IT" sz="1600" b="1" smtClean="0">
                <a:solidFill>
                  <a:srgbClr val="6600CC"/>
                </a:solidFill>
              </a:rPr>
              <a:t>-1</a:t>
            </a:r>
            <a:r>
              <a:rPr lang="it-IT" sz="1600" b="1" smtClean="0">
                <a:solidFill>
                  <a:srgbClr val="808000"/>
                </a:solidFill>
              </a:rPr>
              <a:t>)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18" name="Text Box 39"/>
          <p:cNvSpPr txBox="1">
            <a:spLocks noChangeArrowheads="1"/>
          </p:cNvSpPr>
          <p:nvPr/>
        </p:nvSpPr>
        <p:spPr bwMode="auto">
          <a:xfrm>
            <a:off x="5424860" y="1670179"/>
            <a:ext cx="142876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it-IT" sz="1600" b="1" smtClean="0">
                <a:solidFill>
                  <a:srgbClr val="808000"/>
                </a:solidFill>
              </a:rPr>
              <a:t>*(</a:t>
            </a:r>
            <a:r>
              <a:rPr kumimoji="0" lang="it-IT" sz="1600" b="1" smtClean="0">
                <a:solidFill>
                  <a:srgbClr val="6600CC"/>
                </a:solidFill>
                <a:effectLst/>
              </a:rPr>
              <a:t>*nome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b="1" smtClean="0">
                <a:solidFill>
                  <a:srgbClr val="808000"/>
                </a:solidFill>
              </a:rPr>
              <a:t>)</a:t>
            </a:r>
            <a:endParaRPr lang="it-IT" sz="1600" b="1">
              <a:solidFill>
                <a:srgbClr val="808000"/>
              </a:solidFill>
              <a:effectLst/>
            </a:endParaRPr>
          </a:p>
        </p:txBody>
      </p:sp>
      <p:sp>
        <p:nvSpPr>
          <p:cNvPr id="120" name="Text Box 39"/>
          <p:cNvSpPr txBox="1">
            <a:spLocks noChangeArrowheads="1"/>
          </p:cNvSpPr>
          <p:nvPr/>
        </p:nvSpPr>
        <p:spPr bwMode="auto">
          <a:xfrm>
            <a:off x="5424860" y="1959087"/>
            <a:ext cx="1718908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808000"/>
                </a:solidFill>
                <a:effectLst/>
              </a:rPr>
              <a:t>*(</a:t>
            </a:r>
            <a:r>
              <a:rPr kumimoji="0" lang="it-IT" sz="1600" b="1" smtClean="0">
                <a:solidFill>
                  <a:srgbClr val="6600CC"/>
                </a:solidFill>
                <a:effectLst/>
              </a:rPr>
              <a:t>*nome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+1</a:t>
            </a:r>
            <a:r>
              <a:rPr lang="it-IT" sz="1600" b="1" smtClean="0">
                <a:solidFill>
                  <a:srgbClr val="808000"/>
                </a:solidFill>
              </a:rPr>
              <a:t>)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21" name="Text Box 39"/>
          <p:cNvSpPr txBox="1">
            <a:spLocks noChangeArrowheads="1"/>
          </p:cNvSpPr>
          <p:nvPr/>
        </p:nvSpPr>
        <p:spPr bwMode="auto">
          <a:xfrm>
            <a:off x="5424860" y="2674519"/>
            <a:ext cx="236185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808000"/>
                </a:solidFill>
                <a:effectLst/>
              </a:rPr>
              <a:t>*(</a:t>
            </a:r>
            <a:r>
              <a:rPr kumimoji="0" lang="it-IT" sz="1600" b="1" smtClean="0">
                <a:solidFill>
                  <a:srgbClr val="6600CC"/>
                </a:solidFill>
                <a:effectLst/>
              </a:rPr>
              <a:t>*nome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+nro</a:t>
            </a:r>
            <a:r>
              <a:rPr lang="it-IT" b="1" baseline="-25000" smtClean="0">
                <a:solidFill>
                  <a:srgbClr val="6600CC"/>
                </a:solidFill>
              </a:rPr>
              <a:t>col</a:t>
            </a:r>
            <a:r>
              <a:rPr lang="it-IT" sz="1600" b="1" smtClean="0">
                <a:solidFill>
                  <a:srgbClr val="6600CC"/>
                </a:solidFill>
              </a:rPr>
              <a:t>-1</a:t>
            </a:r>
            <a:r>
              <a:rPr lang="it-IT" sz="1600" b="1" smtClean="0">
                <a:solidFill>
                  <a:srgbClr val="808000"/>
                </a:solidFill>
              </a:rPr>
              <a:t>)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22" name="Text Box 39"/>
          <p:cNvSpPr txBox="1">
            <a:spLocks noChangeArrowheads="1"/>
          </p:cNvSpPr>
          <p:nvPr/>
        </p:nvSpPr>
        <p:spPr bwMode="auto">
          <a:xfrm>
            <a:off x="5424860" y="4889097"/>
            <a:ext cx="2643206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808000"/>
                </a:solidFill>
                <a:effectLst/>
              </a:rPr>
              <a:t>*(</a:t>
            </a:r>
            <a:r>
              <a:rPr kumimoji="0" lang="it-IT" sz="1600" b="1" smtClean="0">
                <a:solidFill>
                  <a:srgbClr val="6600CC"/>
                </a:solidFill>
                <a:effectLst/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 nro</a:t>
            </a:r>
            <a:r>
              <a:rPr lang="it-IT" b="1" baseline="-25000" smtClean="0">
                <a:solidFill>
                  <a:srgbClr val="6600CC"/>
                </a:solidFill>
              </a:rPr>
              <a:t>righe</a:t>
            </a:r>
            <a:r>
              <a:rPr lang="it-IT" sz="1600" b="1" smtClean="0">
                <a:solidFill>
                  <a:srgbClr val="6600CC"/>
                </a:solidFill>
              </a:rPr>
              <a:t>-1)</a:t>
            </a:r>
            <a:r>
              <a:rPr lang="it-IT" sz="1600" b="1" smtClean="0">
                <a:solidFill>
                  <a:srgbClr val="808000"/>
                </a:solidFill>
              </a:rPr>
              <a:t> )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23" name="Text Box 39"/>
          <p:cNvSpPr txBox="1">
            <a:spLocks noChangeArrowheads="1"/>
          </p:cNvSpPr>
          <p:nvPr/>
        </p:nvSpPr>
        <p:spPr bwMode="auto">
          <a:xfrm>
            <a:off x="5424860" y="5174849"/>
            <a:ext cx="2933354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it-IT" sz="1600" b="1" smtClean="0">
                <a:solidFill>
                  <a:srgbClr val="808000"/>
                </a:solidFill>
              </a:rPr>
              <a:t>*(</a:t>
            </a:r>
            <a:r>
              <a:rPr lang="it-IT" sz="1600" b="1" smtClean="0">
                <a:solidFill>
                  <a:srgbClr val="6600CC"/>
                </a:solidFill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 + nro</a:t>
            </a:r>
            <a:r>
              <a:rPr lang="it-IT" b="1" baseline="-25000" smtClean="0">
                <a:solidFill>
                  <a:srgbClr val="6600CC"/>
                </a:solidFill>
              </a:rPr>
              <a:t>righe</a:t>
            </a:r>
            <a:r>
              <a:rPr lang="it-IT" sz="1600" b="1" smtClean="0">
                <a:solidFill>
                  <a:srgbClr val="6600CC"/>
                </a:solidFill>
              </a:rPr>
              <a:t>-1)+1</a:t>
            </a:r>
            <a:r>
              <a:rPr lang="it-IT" sz="1600" b="1" smtClean="0">
                <a:solidFill>
                  <a:srgbClr val="808000"/>
                </a:solidFill>
              </a:rPr>
              <a:t>)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24" name="Text Box 39"/>
          <p:cNvSpPr txBox="1">
            <a:spLocks noChangeArrowheads="1"/>
          </p:cNvSpPr>
          <p:nvPr/>
        </p:nvSpPr>
        <p:spPr bwMode="auto">
          <a:xfrm>
            <a:off x="5424860" y="5889229"/>
            <a:ext cx="3576296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808000"/>
                </a:solidFill>
                <a:effectLst/>
              </a:rPr>
              <a:t>*(</a:t>
            </a:r>
            <a:r>
              <a:rPr kumimoji="0" lang="it-IT" sz="1600" b="1" smtClean="0">
                <a:solidFill>
                  <a:srgbClr val="6600CC"/>
                </a:solidFill>
                <a:effectLst/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 nro</a:t>
            </a:r>
            <a:r>
              <a:rPr lang="it-IT" b="1" baseline="-25000" smtClean="0">
                <a:solidFill>
                  <a:srgbClr val="6600CC"/>
                </a:solidFill>
              </a:rPr>
              <a:t>righe</a:t>
            </a:r>
            <a:r>
              <a:rPr lang="it-IT" sz="1600" b="1" smtClean="0">
                <a:solidFill>
                  <a:srgbClr val="6600CC"/>
                </a:solidFill>
              </a:rPr>
              <a:t> – 1)+nro</a:t>
            </a:r>
            <a:r>
              <a:rPr lang="it-IT" b="1" baseline="-25000" smtClean="0">
                <a:solidFill>
                  <a:srgbClr val="6600CC"/>
                </a:solidFill>
              </a:rPr>
              <a:t>col</a:t>
            </a:r>
            <a:r>
              <a:rPr lang="it-IT" sz="1600" b="1" smtClean="0">
                <a:solidFill>
                  <a:srgbClr val="6600CC"/>
                </a:solidFill>
              </a:rPr>
              <a:t>-1</a:t>
            </a:r>
            <a:r>
              <a:rPr lang="it-IT" sz="1600" b="1" smtClean="0">
                <a:solidFill>
                  <a:srgbClr val="808000"/>
                </a:solidFill>
              </a:rPr>
              <a:t>)</a:t>
            </a:r>
            <a:endParaRPr lang="it-IT" sz="1600" b="1">
              <a:solidFill>
                <a:srgbClr val="808000"/>
              </a:solidFill>
            </a:endParaRPr>
          </a:p>
        </p:txBody>
      </p:sp>
      <p:sp>
        <p:nvSpPr>
          <p:cNvPr id="127" name="Line 13"/>
          <p:cNvSpPr>
            <a:spLocks noChangeShapeType="1"/>
          </p:cNvSpPr>
          <p:nvPr/>
        </p:nvSpPr>
        <p:spPr bwMode="auto">
          <a:xfrm>
            <a:off x="6143636" y="2370131"/>
            <a:ext cx="0" cy="285752"/>
          </a:xfrm>
          <a:prstGeom prst="line">
            <a:avLst/>
          </a:prstGeom>
          <a:noFill/>
          <a:ln w="28575">
            <a:solidFill>
              <a:srgbClr val="3333FF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it-IT"/>
          </a:p>
        </p:txBody>
      </p:sp>
      <p:sp>
        <p:nvSpPr>
          <p:cNvPr id="128" name="Line 13"/>
          <p:cNvSpPr>
            <a:spLocks noChangeShapeType="1"/>
          </p:cNvSpPr>
          <p:nvPr/>
        </p:nvSpPr>
        <p:spPr bwMode="auto">
          <a:xfrm>
            <a:off x="6143636" y="3870329"/>
            <a:ext cx="0" cy="285752"/>
          </a:xfrm>
          <a:prstGeom prst="line">
            <a:avLst/>
          </a:prstGeom>
          <a:noFill/>
          <a:ln w="28575">
            <a:solidFill>
              <a:srgbClr val="3333FF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it-IT"/>
          </a:p>
        </p:txBody>
      </p:sp>
      <p:sp>
        <p:nvSpPr>
          <p:cNvPr id="129" name="Line 13"/>
          <p:cNvSpPr>
            <a:spLocks noChangeShapeType="1"/>
          </p:cNvSpPr>
          <p:nvPr/>
        </p:nvSpPr>
        <p:spPr bwMode="auto">
          <a:xfrm>
            <a:off x="6143636" y="4584709"/>
            <a:ext cx="0" cy="285752"/>
          </a:xfrm>
          <a:prstGeom prst="line">
            <a:avLst/>
          </a:prstGeom>
          <a:noFill/>
          <a:ln w="28575">
            <a:solidFill>
              <a:srgbClr val="3333FF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it-IT"/>
          </a:p>
        </p:txBody>
      </p:sp>
      <p:sp>
        <p:nvSpPr>
          <p:cNvPr id="130" name="Line 13"/>
          <p:cNvSpPr>
            <a:spLocks noChangeShapeType="1"/>
          </p:cNvSpPr>
          <p:nvPr/>
        </p:nvSpPr>
        <p:spPr bwMode="auto">
          <a:xfrm>
            <a:off x="6143636" y="5584841"/>
            <a:ext cx="0" cy="285752"/>
          </a:xfrm>
          <a:prstGeom prst="line">
            <a:avLst/>
          </a:prstGeom>
          <a:noFill/>
          <a:ln w="28575">
            <a:solidFill>
              <a:srgbClr val="3333FF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it-IT"/>
          </a:p>
        </p:txBody>
      </p:sp>
      <p:grpSp>
        <p:nvGrpSpPr>
          <p:cNvPr id="52" name="Gruppo 51"/>
          <p:cNvGrpSpPr/>
          <p:nvPr/>
        </p:nvGrpSpPr>
        <p:grpSpPr>
          <a:xfrm>
            <a:off x="1149335" y="1500174"/>
            <a:ext cx="4148475" cy="4741871"/>
            <a:chOff x="1149335" y="1500174"/>
            <a:chExt cx="4148475" cy="4741871"/>
          </a:xfrm>
        </p:grpSpPr>
        <p:sp>
          <p:nvSpPr>
            <p:cNvPr id="102" name="Text Box 39"/>
            <p:cNvSpPr txBox="1">
              <a:spLocks noChangeArrowheads="1"/>
            </p:cNvSpPr>
            <p:nvPr/>
          </p:nvSpPr>
          <p:spPr bwMode="auto">
            <a:xfrm>
              <a:off x="2006591" y="2715179"/>
              <a:ext cx="1428760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r"/>
              <a:r>
                <a:rPr kumimoji="0" lang="it-IT" sz="1600" b="1" smtClean="0">
                  <a:solidFill>
                    <a:srgbClr val="6600CC"/>
                  </a:solidFill>
                  <a:effectLst/>
                </a:rPr>
                <a:t>nome</a:t>
              </a:r>
              <a:r>
                <a:rPr lang="it-IT" b="1" baseline="-25000" smtClean="0">
                  <a:solidFill>
                    <a:srgbClr val="6600CC"/>
                  </a:solidFill>
                </a:rPr>
                <a:t>Mat</a:t>
              </a:r>
              <a:endParaRPr lang="it-IT" sz="1600" b="1">
                <a:solidFill>
                  <a:srgbClr val="6600CC"/>
                </a:solidFill>
                <a:effectLst/>
              </a:endParaRPr>
            </a:p>
          </p:txBody>
        </p:sp>
        <p:sp>
          <p:nvSpPr>
            <p:cNvPr id="103" name="Text Box 39"/>
            <p:cNvSpPr txBox="1">
              <a:spLocks noChangeArrowheads="1"/>
            </p:cNvSpPr>
            <p:nvPr/>
          </p:nvSpPr>
          <p:spPr bwMode="auto">
            <a:xfrm>
              <a:off x="1649401" y="3087758"/>
              <a:ext cx="1785950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r"/>
              <a:r>
                <a:rPr kumimoji="0" lang="it-IT" sz="1600" b="1" smtClean="0">
                  <a:solidFill>
                    <a:srgbClr val="6600CC"/>
                  </a:solidFill>
                  <a:effectLst/>
                </a:rPr>
                <a:t>nome</a:t>
              </a:r>
              <a:r>
                <a:rPr lang="it-IT" b="1" baseline="-25000" smtClean="0">
                  <a:solidFill>
                    <a:srgbClr val="6600CC"/>
                  </a:solidFill>
                </a:rPr>
                <a:t>Mat</a:t>
              </a:r>
              <a:r>
                <a:rPr lang="it-IT" sz="1600" b="1" smtClean="0">
                  <a:solidFill>
                    <a:srgbClr val="6600CC"/>
                  </a:solidFill>
                </a:rPr>
                <a:t>+1</a:t>
              </a:r>
              <a:endParaRPr lang="it-IT" sz="1600" b="1">
                <a:solidFill>
                  <a:srgbClr val="6600CC"/>
                </a:solidFill>
                <a:effectLst/>
              </a:endParaRPr>
            </a:p>
          </p:txBody>
        </p:sp>
        <p:sp>
          <p:nvSpPr>
            <p:cNvPr id="104" name="Line 13"/>
            <p:cNvSpPr>
              <a:spLocks noChangeShapeType="1"/>
            </p:cNvSpPr>
            <p:nvPr/>
          </p:nvSpPr>
          <p:spPr bwMode="auto">
            <a:xfrm>
              <a:off x="2935285" y="3584577"/>
              <a:ext cx="0" cy="484016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it-IT"/>
            </a:p>
          </p:txBody>
        </p:sp>
        <p:sp>
          <p:nvSpPr>
            <p:cNvPr id="89" name="Text Box 19"/>
            <p:cNvSpPr txBox="1">
              <a:spLocks noChangeArrowheads="1"/>
            </p:cNvSpPr>
            <p:nvPr/>
          </p:nvSpPr>
          <p:spPr bwMode="auto">
            <a:xfrm>
              <a:off x="1387488" y="1500174"/>
              <a:ext cx="2179639" cy="369888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>
              <a:spAutoFit/>
            </a:bodyPr>
            <a:lstStyle/>
            <a:p>
              <a:r>
                <a:rPr kumimoji="0" lang="it-IT" b="1" smtClean="0">
                  <a:solidFill>
                    <a:srgbClr val="FF0000"/>
                  </a:solidFill>
                  <a:effectLst/>
                </a:rPr>
                <a:t>tipo</a:t>
              </a:r>
              <a:r>
                <a:rPr kumimoji="0" lang="it-IT" sz="2000" b="1" baseline="-25000" smtClean="0">
                  <a:solidFill>
                    <a:srgbClr val="FF0000"/>
                  </a:solidFill>
                  <a:effectLst/>
                </a:rPr>
                <a:t>Mat</a:t>
              </a:r>
              <a:r>
                <a:rPr kumimoji="0" lang="it-IT" b="1" baseline="-25000" smtClean="0">
                  <a:solidFill>
                    <a:srgbClr val="FF0000"/>
                  </a:solidFill>
                  <a:effectLst/>
                </a:rPr>
                <a:t> </a:t>
              </a:r>
              <a:r>
                <a:rPr kumimoji="0" lang="it-IT" b="1">
                  <a:solidFill>
                    <a:srgbClr val="FF0000"/>
                  </a:solidFill>
                  <a:effectLst/>
                </a:rPr>
                <a:t>**</a:t>
              </a:r>
              <a:r>
                <a:rPr kumimoji="0" lang="it-IT" b="1" smtClean="0">
                  <a:solidFill>
                    <a:srgbClr val="FF0000"/>
                  </a:solidFill>
                  <a:effectLst/>
                </a:rPr>
                <a:t>nome</a:t>
              </a:r>
              <a:r>
                <a:rPr kumimoji="0" lang="it-IT" sz="2000" b="1" baseline="-25000" smtClean="0">
                  <a:solidFill>
                    <a:srgbClr val="FF0000"/>
                  </a:solidFill>
                  <a:effectLst/>
                </a:rPr>
                <a:t>Mat</a:t>
              </a:r>
              <a:r>
                <a:rPr kumimoji="0" lang="it-IT" b="1" smtClean="0">
                  <a:solidFill>
                    <a:srgbClr val="FF0000"/>
                  </a:solidFill>
                  <a:effectLst/>
                </a:rPr>
                <a:t> </a:t>
              </a:r>
              <a:endParaRPr kumimoji="0" lang="it-IT" b="1"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88" name="Rectangle 18"/>
            <p:cNvSpPr>
              <a:spLocks noChangeArrowheads="1"/>
            </p:cNvSpPr>
            <p:nvPr/>
          </p:nvSpPr>
          <p:spPr bwMode="auto">
            <a:xfrm>
              <a:off x="1843101" y="1968487"/>
              <a:ext cx="1085851" cy="3302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it-IT"/>
            </a:p>
          </p:txBody>
        </p:sp>
        <p:sp>
          <p:nvSpPr>
            <p:cNvPr id="90" name="Line 20"/>
            <p:cNvSpPr>
              <a:spLocks noChangeShapeType="1"/>
            </p:cNvSpPr>
            <p:nvPr/>
          </p:nvSpPr>
          <p:spPr bwMode="auto">
            <a:xfrm>
              <a:off x="2363801" y="2155812"/>
              <a:ext cx="785813" cy="65722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91" name="Rectangle 5"/>
            <p:cNvSpPr>
              <a:spLocks noChangeArrowheads="1"/>
            </p:cNvSpPr>
            <p:nvPr/>
          </p:nvSpPr>
          <p:spPr bwMode="auto">
            <a:xfrm>
              <a:off x="3430594" y="2717792"/>
              <a:ext cx="576261" cy="1866917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92" name="Line 6"/>
            <p:cNvSpPr>
              <a:spLocks noChangeShapeType="1"/>
            </p:cNvSpPr>
            <p:nvPr/>
          </p:nvSpPr>
          <p:spPr bwMode="auto">
            <a:xfrm>
              <a:off x="3435351" y="3087343"/>
              <a:ext cx="57150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93" name="Line 11"/>
            <p:cNvSpPr>
              <a:spLocks noChangeShapeType="1"/>
            </p:cNvSpPr>
            <p:nvPr/>
          </p:nvSpPr>
          <p:spPr bwMode="auto">
            <a:xfrm flipV="1">
              <a:off x="3430594" y="4241781"/>
              <a:ext cx="576261" cy="1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94" name="Line 13"/>
            <p:cNvSpPr>
              <a:spLocks noChangeShapeType="1"/>
            </p:cNvSpPr>
            <p:nvPr/>
          </p:nvSpPr>
          <p:spPr bwMode="auto">
            <a:xfrm>
              <a:off x="3721103" y="3584577"/>
              <a:ext cx="0" cy="4840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it-IT"/>
            </a:p>
          </p:txBody>
        </p:sp>
        <p:sp>
          <p:nvSpPr>
            <p:cNvPr id="95" name="Line 36"/>
            <p:cNvSpPr>
              <a:spLocks noChangeShapeType="1"/>
            </p:cNvSpPr>
            <p:nvPr/>
          </p:nvSpPr>
          <p:spPr bwMode="auto">
            <a:xfrm flipV="1">
              <a:off x="3721103" y="1857364"/>
              <a:ext cx="642942" cy="109853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noAutofit/>
            </a:bodyPr>
            <a:lstStyle/>
            <a:p>
              <a:endParaRPr lang="it-IT"/>
            </a:p>
          </p:txBody>
        </p:sp>
        <p:sp>
          <p:nvSpPr>
            <p:cNvPr id="96" name="Rectangle 22"/>
            <p:cNvSpPr>
              <a:spLocks noChangeArrowheads="1"/>
            </p:cNvSpPr>
            <p:nvPr/>
          </p:nvSpPr>
          <p:spPr bwMode="auto">
            <a:xfrm>
              <a:off x="4443802" y="3213125"/>
              <a:ext cx="842578" cy="130014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97" name="Line 24"/>
            <p:cNvSpPr>
              <a:spLocks noChangeShapeType="1"/>
            </p:cNvSpPr>
            <p:nvPr/>
          </p:nvSpPr>
          <p:spPr bwMode="auto">
            <a:xfrm flipV="1">
              <a:off x="4440554" y="4226248"/>
              <a:ext cx="85725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98" name="Line 25"/>
            <p:cNvSpPr>
              <a:spLocks noChangeShapeType="1"/>
            </p:cNvSpPr>
            <p:nvPr/>
          </p:nvSpPr>
          <p:spPr bwMode="auto">
            <a:xfrm>
              <a:off x="4876782" y="3870329"/>
              <a:ext cx="0" cy="2857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99" name="Line 35"/>
            <p:cNvSpPr>
              <a:spLocks noChangeShapeType="1"/>
            </p:cNvSpPr>
            <p:nvPr/>
          </p:nvSpPr>
          <p:spPr bwMode="auto">
            <a:xfrm>
              <a:off x="4857752" y="4584709"/>
              <a:ext cx="0" cy="304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00" name="Line 24"/>
            <p:cNvSpPr>
              <a:spLocks noChangeShapeType="1"/>
            </p:cNvSpPr>
            <p:nvPr/>
          </p:nvSpPr>
          <p:spPr bwMode="auto">
            <a:xfrm flipV="1">
              <a:off x="4438178" y="3500436"/>
              <a:ext cx="857256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01" name="Line 6"/>
            <p:cNvSpPr>
              <a:spLocks noChangeShapeType="1"/>
            </p:cNvSpPr>
            <p:nvPr/>
          </p:nvSpPr>
          <p:spPr bwMode="auto">
            <a:xfrm>
              <a:off x="3435351" y="3444533"/>
              <a:ext cx="57150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flipV="1">
              <a:off x="4440554" y="3797620"/>
              <a:ext cx="85725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07" name="Rectangle 22"/>
            <p:cNvSpPr>
              <a:spLocks noChangeArrowheads="1"/>
            </p:cNvSpPr>
            <p:nvPr/>
          </p:nvSpPr>
          <p:spPr bwMode="auto">
            <a:xfrm>
              <a:off x="4450161" y="4941899"/>
              <a:ext cx="836219" cy="130014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108" name="Line 24"/>
            <p:cNvSpPr>
              <a:spLocks noChangeShapeType="1"/>
            </p:cNvSpPr>
            <p:nvPr/>
          </p:nvSpPr>
          <p:spPr bwMode="auto">
            <a:xfrm flipV="1">
              <a:off x="4440011" y="5952190"/>
              <a:ext cx="85725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09" name="Line 25"/>
            <p:cNvSpPr>
              <a:spLocks noChangeShapeType="1"/>
            </p:cNvSpPr>
            <p:nvPr/>
          </p:nvSpPr>
          <p:spPr bwMode="auto">
            <a:xfrm>
              <a:off x="4883141" y="5599103"/>
              <a:ext cx="0" cy="2857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0" name="Line 24"/>
            <p:cNvSpPr>
              <a:spLocks noChangeShapeType="1"/>
            </p:cNvSpPr>
            <p:nvPr/>
          </p:nvSpPr>
          <p:spPr bwMode="auto">
            <a:xfrm>
              <a:off x="4440554" y="5226380"/>
              <a:ext cx="85725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1" name="Line 24"/>
            <p:cNvSpPr>
              <a:spLocks noChangeShapeType="1"/>
            </p:cNvSpPr>
            <p:nvPr/>
          </p:nvSpPr>
          <p:spPr bwMode="auto">
            <a:xfrm flipV="1">
              <a:off x="4440011" y="5500702"/>
              <a:ext cx="85725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4" name="Rectangle 22"/>
            <p:cNvSpPr>
              <a:spLocks noChangeArrowheads="1"/>
            </p:cNvSpPr>
            <p:nvPr/>
          </p:nvSpPr>
          <p:spPr bwMode="auto">
            <a:xfrm>
              <a:off x="4447289" y="1712927"/>
              <a:ext cx="839091" cy="130014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115" name="Line 24"/>
            <p:cNvSpPr>
              <a:spLocks noChangeShapeType="1"/>
            </p:cNvSpPr>
            <p:nvPr/>
          </p:nvSpPr>
          <p:spPr bwMode="auto">
            <a:xfrm flipV="1">
              <a:off x="4437592" y="2731554"/>
              <a:ext cx="85725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6" name="Line 25"/>
            <p:cNvSpPr>
              <a:spLocks noChangeShapeType="1"/>
            </p:cNvSpPr>
            <p:nvPr/>
          </p:nvSpPr>
          <p:spPr bwMode="auto">
            <a:xfrm>
              <a:off x="4880269" y="2370131"/>
              <a:ext cx="0" cy="2857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7" name="Line 24"/>
            <p:cNvSpPr>
              <a:spLocks noChangeShapeType="1"/>
            </p:cNvSpPr>
            <p:nvPr/>
          </p:nvSpPr>
          <p:spPr bwMode="auto">
            <a:xfrm flipV="1">
              <a:off x="4440554" y="2000240"/>
              <a:ext cx="85725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9" name="Line 24"/>
            <p:cNvSpPr>
              <a:spLocks noChangeShapeType="1"/>
            </p:cNvSpPr>
            <p:nvPr/>
          </p:nvSpPr>
          <p:spPr bwMode="auto">
            <a:xfrm flipV="1">
              <a:off x="4437591" y="2285992"/>
              <a:ext cx="85725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25" name="Line 36"/>
            <p:cNvSpPr>
              <a:spLocks noChangeShapeType="1"/>
            </p:cNvSpPr>
            <p:nvPr/>
          </p:nvSpPr>
          <p:spPr bwMode="auto">
            <a:xfrm>
              <a:off x="3721103" y="3286124"/>
              <a:ext cx="642942" cy="7143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noAutofit/>
            </a:bodyPr>
            <a:lstStyle/>
            <a:p>
              <a:endParaRPr lang="it-IT"/>
            </a:p>
          </p:txBody>
        </p:sp>
        <p:sp>
          <p:nvSpPr>
            <p:cNvPr id="126" name="Line 36"/>
            <p:cNvSpPr>
              <a:spLocks noChangeShapeType="1"/>
            </p:cNvSpPr>
            <p:nvPr/>
          </p:nvSpPr>
          <p:spPr bwMode="auto">
            <a:xfrm>
              <a:off x="3721103" y="4384657"/>
              <a:ext cx="642942" cy="68741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noAutofit/>
            </a:bodyPr>
            <a:lstStyle/>
            <a:p>
              <a:endParaRPr lang="it-IT"/>
            </a:p>
          </p:txBody>
        </p:sp>
        <p:sp>
          <p:nvSpPr>
            <p:cNvPr id="131" name="Text Box 39"/>
            <p:cNvSpPr txBox="1">
              <a:spLocks noChangeArrowheads="1"/>
            </p:cNvSpPr>
            <p:nvPr/>
          </p:nvSpPr>
          <p:spPr bwMode="auto">
            <a:xfrm>
              <a:off x="1149335" y="4188979"/>
              <a:ext cx="2286016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r"/>
              <a:r>
                <a:rPr kumimoji="0" lang="it-IT" sz="1600" b="1" smtClean="0">
                  <a:solidFill>
                    <a:srgbClr val="6600CC"/>
                  </a:solidFill>
                  <a:effectLst/>
                </a:rPr>
                <a:t>nome</a:t>
              </a:r>
              <a:r>
                <a:rPr lang="it-IT" b="1" baseline="-25000" smtClean="0">
                  <a:solidFill>
                    <a:srgbClr val="6600CC"/>
                  </a:solidFill>
                </a:rPr>
                <a:t>Mat</a:t>
              </a:r>
              <a:r>
                <a:rPr lang="it-IT" sz="1600" b="1" smtClean="0">
                  <a:solidFill>
                    <a:srgbClr val="6600CC"/>
                  </a:solidFill>
                </a:rPr>
                <a:t>+ nro</a:t>
              </a:r>
              <a:r>
                <a:rPr lang="it-IT" sz="1600" b="1" baseline="-25000" smtClean="0">
                  <a:solidFill>
                    <a:srgbClr val="6600CC"/>
                  </a:solidFill>
                </a:rPr>
                <a:t>righe</a:t>
              </a:r>
              <a:r>
                <a:rPr lang="it-IT" sz="1600" b="1" smtClean="0">
                  <a:solidFill>
                    <a:srgbClr val="6600CC"/>
                  </a:solidFill>
                </a:rPr>
                <a:t> – 1</a:t>
              </a:r>
              <a:endParaRPr lang="it-IT" sz="1600" b="1">
                <a:solidFill>
                  <a:srgbClr val="6600CC"/>
                </a:solidFill>
                <a:effectLst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utoUpdateAnimBg="0"/>
      <p:bldP spid="105" grpId="0"/>
      <p:bldP spid="112" grpId="0"/>
      <p:bldP spid="113" grpId="0"/>
      <p:bldP spid="118" grpId="0"/>
      <p:bldP spid="120" grpId="0"/>
      <p:bldP spid="121" grpId="0"/>
      <p:bldP spid="122" grpId="0"/>
      <p:bldP spid="123" grpId="0"/>
      <p:bldP spid="124" grpId="0"/>
      <p:bldP spid="127" grpId="0" animBg="1"/>
      <p:bldP spid="128" grpId="0" animBg="1"/>
      <p:bldP spid="129" grpId="0" animBg="1"/>
      <p:bldP spid="1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498080" cy="584775"/>
          </a:xfrm>
        </p:spPr>
        <p:txBody>
          <a:bodyPr/>
          <a:lstStyle/>
          <a:p>
            <a:r>
              <a:rPr lang="it-IT" sz="3200" smtClean="0"/>
              <a:t>Accesso agli elementi di una matrice</a:t>
            </a:r>
            <a:endParaRPr lang="it-IT" sz="32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209700" y="1000108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Nome: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500322" y="2028758"/>
            <a:ext cx="592933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</a:pPr>
            <a:r>
              <a:rPr lang="it-IT" sz="2400" b="1" smtClean="0">
                <a:solidFill>
                  <a:srgbClr val="3333FF"/>
                </a:solidFill>
              </a:rPr>
              <a:t>nome</a:t>
            </a:r>
            <a:r>
              <a:rPr lang="it-IT" sz="2400" b="1" baseline="-25000" smtClean="0">
                <a:solidFill>
                  <a:srgbClr val="3333FF"/>
                </a:solidFill>
              </a:rPr>
              <a:t>Mat</a:t>
            </a:r>
            <a:r>
              <a:rPr lang="it-IT" sz="2400" b="1" smtClean="0">
                <a:solidFill>
                  <a:srgbClr val="3333FF"/>
                </a:solidFill>
              </a:rPr>
              <a:t> [indice</a:t>
            </a:r>
            <a:r>
              <a:rPr lang="it-IT" sz="2400" b="1" baseline="-25000" smtClean="0">
                <a:solidFill>
                  <a:srgbClr val="3333FF"/>
                </a:solidFill>
              </a:rPr>
              <a:t>riga</a:t>
            </a:r>
            <a:r>
              <a:rPr lang="it-IT" sz="2400" b="1" smtClean="0">
                <a:solidFill>
                  <a:srgbClr val="3333FF"/>
                </a:solidFill>
              </a:rPr>
              <a:t>][indice</a:t>
            </a:r>
            <a:r>
              <a:rPr lang="it-IT" sz="2400" b="1" baseline="-25000" smtClean="0">
                <a:solidFill>
                  <a:srgbClr val="3333FF"/>
                </a:solidFill>
              </a:rPr>
              <a:t>col</a:t>
            </a:r>
            <a:r>
              <a:rPr lang="it-IT" sz="2400" b="1" smtClean="0">
                <a:solidFill>
                  <a:srgbClr val="3333FF"/>
                </a:solidFill>
              </a:rPr>
              <a:t>]</a:t>
            </a:r>
          </a:p>
        </p:txBody>
      </p:sp>
      <p:grpSp>
        <p:nvGrpSpPr>
          <p:cNvPr id="7" name="Gruppo 6"/>
          <p:cNvGrpSpPr/>
          <p:nvPr/>
        </p:nvGrpSpPr>
        <p:grpSpPr>
          <a:xfrm>
            <a:off x="2000256" y="2528835"/>
            <a:ext cx="5129289" cy="757289"/>
            <a:chOff x="4929190" y="-71451"/>
            <a:chExt cx="5129289" cy="757289"/>
          </a:xfrm>
        </p:grpSpPr>
        <p:sp>
          <p:nvSpPr>
            <p:cNvPr id="8" name="CasellaDiTesto 7"/>
            <p:cNvSpPr txBox="1"/>
            <p:nvPr/>
          </p:nvSpPr>
          <p:spPr>
            <a:xfrm>
              <a:off x="4929190" y="285728"/>
              <a:ext cx="51292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b="1" smtClean="0"/>
                <a:t>0 </a:t>
              </a:r>
              <a:r>
                <a:rPr lang="it-IT" sz="2000" b="1" smtClean="0">
                  <a:sym typeface="Symbol"/>
                </a:rPr>
                <a:t> </a:t>
              </a:r>
              <a:r>
                <a:rPr lang="it-IT" sz="2000" b="1" smtClean="0"/>
                <a:t>espressione a valore intero </a:t>
              </a:r>
              <a:r>
                <a:rPr lang="it-IT" sz="2000" b="1" smtClean="0">
                  <a:sym typeface="Symbol"/>
                </a:rPr>
                <a:t> </a:t>
              </a:r>
              <a:r>
                <a:rPr lang="it-IT" sz="2000" b="1" smtClean="0"/>
                <a:t>nro</a:t>
              </a:r>
              <a:r>
                <a:rPr lang="it-IT" sz="2000" b="1" baseline="-25000" smtClean="0"/>
                <a:t>righe</a:t>
              </a:r>
              <a:r>
                <a:rPr lang="it-IT" sz="2000" b="1" smtClean="0"/>
                <a:t>-1</a:t>
              </a:r>
              <a:endParaRPr lang="it-IT" sz="2000" b="1"/>
            </a:p>
          </p:txBody>
        </p:sp>
        <p:cxnSp>
          <p:nvCxnSpPr>
            <p:cNvPr id="9" name="Connettore 1 8"/>
            <p:cNvCxnSpPr>
              <a:stCxn id="8" idx="0"/>
            </p:cNvCxnSpPr>
            <p:nvPr/>
          </p:nvCxnSpPr>
          <p:spPr>
            <a:xfrm rot="5400000" flipH="1" flipV="1">
              <a:off x="7497403" y="-75018"/>
              <a:ext cx="357179" cy="364314"/>
            </a:xfrm>
            <a:prstGeom prst="line">
              <a:avLst/>
            </a:prstGeom>
            <a:ln w="190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o 9"/>
          <p:cNvGrpSpPr/>
          <p:nvPr/>
        </p:nvGrpSpPr>
        <p:grpSpPr>
          <a:xfrm>
            <a:off x="3214702" y="1171502"/>
            <a:ext cx="4951355" cy="928696"/>
            <a:chOff x="4929190" y="285728"/>
            <a:chExt cx="4951355" cy="928696"/>
          </a:xfrm>
        </p:grpSpPr>
        <p:sp>
          <p:nvSpPr>
            <p:cNvPr id="11" name="CasellaDiTesto 10"/>
            <p:cNvSpPr txBox="1"/>
            <p:nvPr/>
          </p:nvSpPr>
          <p:spPr>
            <a:xfrm>
              <a:off x="4929190" y="285728"/>
              <a:ext cx="49513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b="1" smtClean="0"/>
                <a:t>0 </a:t>
              </a:r>
              <a:r>
                <a:rPr lang="it-IT" sz="2000" b="1" smtClean="0">
                  <a:sym typeface="Symbol"/>
                </a:rPr>
                <a:t> </a:t>
              </a:r>
              <a:r>
                <a:rPr lang="it-IT" sz="2000" b="1" smtClean="0"/>
                <a:t>espressione a valore intero </a:t>
              </a:r>
              <a:r>
                <a:rPr lang="it-IT" sz="2000" b="1" smtClean="0">
                  <a:sym typeface="Symbol"/>
                </a:rPr>
                <a:t> </a:t>
              </a:r>
              <a:r>
                <a:rPr lang="it-IT" sz="2000" b="1" smtClean="0"/>
                <a:t>nro</a:t>
              </a:r>
              <a:r>
                <a:rPr lang="it-IT" sz="2000" b="1" baseline="-25000" smtClean="0"/>
                <a:t>col</a:t>
              </a:r>
              <a:r>
                <a:rPr lang="it-IT" sz="2000" b="1" smtClean="0"/>
                <a:t>-1</a:t>
              </a:r>
              <a:endParaRPr lang="it-IT" sz="2000" b="1"/>
            </a:p>
          </p:txBody>
        </p:sp>
        <p:cxnSp>
          <p:nvCxnSpPr>
            <p:cNvPr id="12" name="Connettore 1 11"/>
            <p:cNvCxnSpPr>
              <a:stCxn id="11" idx="2"/>
            </p:cNvCxnSpPr>
            <p:nvPr/>
          </p:nvCxnSpPr>
          <p:spPr>
            <a:xfrm rot="16200000" flipH="1">
              <a:off x="7295777" y="794929"/>
              <a:ext cx="528586" cy="310404"/>
            </a:xfrm>
            <a:prstGeom prst="line">
              <a:avLst/>
            </a:prstGeom>
            <a:ln w="190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2081194" y="5000636"/>
            <a:ext cx="592933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</a:pPr>
            <a:r>
              <a:rPr lang="it-IT" sz="2400" b="1" smtClean="0">
                <a:solidFill>
                  <a:srgbClr val="3333FF"/>
                </a:solidFill>
              </a:rPr>
              <a:t>*(*(nome</a:t>
            </a:r>
            <a:r>
              <a:rPr lang="it-IT" sz="2400" b="1" baseline="-25000" smtClean="0">
                <a:solidFill>
                  <a:srgbClr val="3333FF"/>
                </a:solidFill>
              </a:rPr>
              <a:t>Mat</a:t>
            </a:r>
            <a:r>
              <a:rPr lang="it-IT" sz="2400" b="1" smtClean="0">
                <a:solidFill>
                  <a:srgbClr val="3333FF"/>
                </a:solidFill>
              </a:rPr>
              <a:t> + indice</a:t>
            </a:r>
            <a:r>
              <a:rPr lang="it-IT" sz="2400" b="1" baseline="-25000" smtClean="0">
                <a:solidFill>
                  <a:srgbClr val="3333FF"/>
                </a:solidFill>
              </a:rPr>
              <a:t>riga</a:t>
            </a:r>
            <a:r>
              <a:rPr lang="it-IT" sz="2400" b="1" smtClean="0">
                <a:solidFill>
                  <a:srgbClr val="3333FF"/>
                </a:solidFill>
              </a:rPr>
              <a:t>)+indice</a:t>
            </a:r>
            <a:r>
              <a:rPr lang="it-IT" sz="2400" b="1" baseline="-25000" smtClean="0">
                <a:solidFill>
                  <a:srgbClr val="3333FF"/>
                </a:solidFill>
              </a:rPr>
              <a:t>col</a:t>
            </a:r>
            <a:r>
              <a:rPr lang="it-IT" sz="2400" b="1" smtClean="0">
                <a:solidFill>
                  <a:srgbClr val="3333FF"/>
                </a:solidFill>
              </a:rPr>
              <a:t>)</a:t>
            </a:r>
          </a:p>
        </p:txBody>
      </p:sp>
      <p:grpSp>
        <p:nvGrpSpPr>
          <p:cNvPr id="14" name="Gruppo 13"/>
          <p:cNvGrpSpPr/>
          <p:nvPr/>
        </p:nvGrpSpPr>
        <p:grpSpPr>
          <a:xfrm>
            <a:off x="1581128" y="5500707"/>
            <a:ext cx="5129289" cy="757295"/>
            <a:chOff x="4929190" y="-71457"/>
            <a:chExt cx="5129289" cy="757295"/>
          </a:xfrm>
        </p:grpSpPr>
        <p:sp>
          <p:nvSpPr>
            <p:cNvPr id="15" name="CasellaDiTesto 14"/>
            <p:cNvSpPr txBox="1"/>
            <p:nvPr/>
          </p:nvSpPr>
          <p:spPr>
            <a:xfrm>
              <a:off x="4929190" y="285728"/>
              <a:ext cx="51292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b="1" smtClean="0"/>
                <a:t>0 </a:t>
              </a:r>
              <a:r>
                <a:rPr lang="it-IT" sz="2000" b="1" smtClean="0">
                  <a:sym typeface="Symbol"/>
                </a:rPr>
                <a:t> </a:t>
              </a:r>
              <a:r>
                <a:rPr lang="it-IT" sz="2000" b="1" smtClean="0"/>
                <a:t>espressione a valore intero </a:t>
              </a:r>
              <a:r>
                <a:rPr lang="it-IT" sz="2000" b="1" smtClean="0">
                  <a:sym typeface="Symbol"/>
                </a:rPr>
                <a:t> </a:t>
              </a:r>
              <a:r>
                <a:rPr lang="it-IT" sz="2000" b="1" smtClean="0"/>
                <a:t>nro</a:t>
              </a:r>
              <a:r>
                <a:rPr lang="it-IT" sz="2000" b="1" baseline="-25000" smtClean="0"/>
                <a:t>righe</a:t>
              </a:r>
              <a:r>
                <a:rPr lang="it-IT" sz="2000" b="1" smtClean="0"/>
                <a:t>-1</a:t>
              </a:r>
              <a:endParaRPr lang="it-IT" sz="2000" b="1"/>
            </a:p>
          </p:txBody>
        </p:sp>
        <p:cxnSp>
          <p:nvCxnSpPr>
            <p:cNvPr id="16" name="Connettore 1 15"/>
            <p:cNvCxnSpPr>
              <a:stCxn id="15" idx="0"/>
            </p:cNvCxnSpPr>
            <p:nvPr/>
          </p:nvCxnSpPr>
          <p:spPr>
            <a:xfrm rot="5400000" flipH="1" flipV="1">
              <a:off x="7497400" y="-75021"/>
              <a:ext cx="357185" cy="364314"/>
            </a:xfrm>
            <a:prstGeom prst="line">
              <a:avLst/>
            </a:prstGeom>
            <a:ln w="190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o 16"/>
          <p:cNvGrpSpPr/>
          <p:nvPr/>
        </p:nvGrpSpPr>
        <p:grpSpPr>
          <a:xfrm>
            <a:off x="2795574" y="4143380"/>
            <a:ext cx="4951355" cy="857258"/>
            <a:chOff x="4929190" y="285728"/>
            <a:chExt cx="4951355" cy="857258"/>
          </a:xfrm>
        </p:grpSpPr>
        <p:sp>
          <p:nvSpPr>
            <p:cNvPr id="18" name="CasellaDiTesto 17"/>
            <p:cNvSpPr txBox="1"/>
            <p:nvPr/>
          </p:nvSpPr>
          <p:spPr>
            <a:xfrm>
              <a:off x="4929190" y="285728"/>
              <a:ext cx="49513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b="1" smtClean="0"/>
                <a:t>0 </a:t>
              </a:r>
              <a:r>
                <a:rPr lang="it-IT" sz="2000" b="1" smtClean="0">
                  <a:sym typeface="Symbol"/>
                </a:rPr>
                <a:t> </a:t>
              </a:r>
              <a:r>
                <a:rPr lang="it-IT" sz="2000" b="1" smtClean="0"/>
                <a:t>espressione a valore intero </a:t>
              </a:r>
              <a:r>
                <a:rPr lang="it-IT" sz="2000" b="1" smtClean="0">
                  <a:sym typeface="Symbol"/>
                </a:rPr>
                <a:t> </a:t>
              </a:r>
              <a:r>
                <a:rPr lang="it-IT" sz="2000" b="1" smtClean="0"/>
                <a:t>nro</a:t>
              </a:r>
              <a:r>
                <a:rPr lang="it-IT" sz="2000" b="1" baseline="-25000" smtClean="0"/>
                <a:t>col</a:t>
              </a:r>
              <a:r>
                <a:rPr lang="it-IT" sz="2000" b="1" smtClean="0"/>
                <a:t>-1</a:t>
              </a:r>
              <a:endParaRPr lang="it-IT" sz="2000" b="1"/>
            </a:p>
          </p:txBody>
        </p:sp>
        <p:cxnSp>
          <p:nvCxnSpPr>
            <p:cNvPr id="19" name="Connettore 1 18"/>
            <p:cNvCxnSpPr>
              <a:stCxn id="18" idx="2"/>
            </p:cNvCxnSpPr>
            <p:nvPr/>
          </p:nvCxnSpPr>
          <p:spPr>
            <a:xfrm rot="16200000" flipH="1">
              <a:off x="7612487" y="478219"/>
              <a:ext cx="457148" cy="872386"/>
            </a:xfrm>
            <a:prstGeom prst="line">
              <a:avLst/>
            </a:prstGeom>
            <a:ln w="190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1209700" y="3571876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Indirizzo: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929586" cy="584775"/>
          </a:xfrm>
        </p:spPr>
        <p:txBody>
          <a:bodyPr/>
          <a:lstStyle/>
          <a:p>
            <a:r>
              <a:rPr lang="it-IT" sz="3200" dirty="0" smtClean="0"/>
              <a:t>Allocazione a </a:t>
            </a:r>
            <a:r>
              <a:rPr lang="it-IT" sz="3200" dirty="0" err="1" smtClean="0"/>
              <a:t>run</a:t>
            </a:r>
            <a:r>
              <a:rPr lang="it-IT" sz="3200" dirty="0"/>
              <a:t>-</a:t>
            </a:r>
            <a:r>
              <a:rPr lang="it-IT" sz="3200" dirty="0" smtClean="0"/>
              <a:t>time di una matrice</a:t>
            </a:r>
            <a:endParaRPr lang="it-IT" sz="32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grpSp>
        <p:nvGrpSpPr>
          <p:cNvPr id="41" name="Gruppo 40"/>
          <p:cNvGrpSpPr/>
          <p:nvPr/>
        </p:nvGrpSpPr>
        <p:grpSpPr>
          <a:xfrm>
            <a:off x="1285852" y="2808601"/>
            <a:ext cx="1968809" cy="711139"/>
            <a:chOff x="1380939" y="3222710"/>
            <a:chExt cx="1968809" cy="711139"/>
          </a:xfrm>
        </p:grpSpPr>
        <p:sp>
          <p:nvSpPr>
            <p:cNvPr id="34" name="Rectangle 18"/>
            <p:cNvSpPr>
              <a:spLocks noChangeArrowheads="1"/>
            </p:cNvSpPr>
            <p:nvPr/>
          </p:nvSpPr>
          <p:spPr bwMode="auto">
            <a:xfrm>
              <a:off x="1431942" y="3619525"/>
              <a:ext cx="1377757" cy="314324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it-IT"/>
            </a:p>
          </p:txBody>
        </p:sp>
        <p:sp>
          <p:nvSpPr>
            <p:cNvPr id="48" name="Text Box 19"/>
            <p:cNvSpPr txBox="1">
              <a:spLocks noChangeArrowheads="1"/>
            </p:cNvSpPr>
            <p:nvPr/>
          </p:nvSpPr>
          <p:spPr bwMode="auto">
            <a:xfrm>
              <a:off x="1380939" y="3222710"/>
              <a:ext cx="196880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tipo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Mat</a:t>
              </a:r>
              <a:r>
                <a:rPr kumimoji="0" lang="it-IT" sz="1600" b="1" baseline="-25000" smtClean="0">
                  <a:solidFill>
                    <a:srgbClr val="3333FF"/>
                  </a:solidFill>
                  <a:effectLst/>
                </a:rPr>
                <a:t> </a:t>
              </a:r>
              <a:r>
                <a:rPr kumimoji="0" lang="it-IT" sz="1600" b="1">
                  <a:solidFill>
                    <a:srgbClr val="3333FF"/>
                  </a:solidFill>
                  <a:effectLst/>
                </a:rPr>
                <a:t>**</a:t>
              </a:r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nome</a:t>
              </a:r>
              <a:r>
                <a:rPr lang="it-IT" b="1" baseline="-25000" smtClean="0">
                  <a:solidFill>
                    <a:srgbClr val="3333FF"/>
                  </a:solidFill>
                </a:rPr>
                <a:t>Mat</a:t>
              </a:r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 </a:t>
              </a:r>
              <a:endParaRPr kumimoji="0" lang="it-IT" sz="1600" b="1">
                <a:solidFill>
                  <a:srgbClr val="3333FF"/>
                </a:solidFill>
                <a:effectLst/>
              </a:endParaRPr>
            </a:p>
          </p:txBody>
        </p:sp>
      </p:grpSp>
      <p:sp>
        <p:nvSpPr>
          <p:cNvPr id="64" name="Text Box 5"/>
          <p:cNvSpPr txBox="1">
            <a:spLocks noChangeArrowheads="1"/>
          </p:cNvSpPr>
          <p:nvPr/>
        </p:nvSpPr>
        <p:spPr bwMode="auto">
          <a:xfrm>
            <a:off x="1209700" y="857232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Modifiche allo stato della memoria:</a:t>
            </a:r>
          </a:p>
        </p:txBody>
      </p:sp>
      <p:grpSp>
        <p:nvGrpSpPr>
          <p:cNvPr id="43" name="Gruppo 42"/>
          <p:cNvGrpSpPr/>
          <p:nvPr/>
        </p:nvGrpSpPr>
        <p:grpSpPr>
          <a:xfrm>
            <a:off x="1071538" y="3380105"/>
            <a:ext cx="3357587" cy="1377783"/>
            <a:chOff x="1285852" y="4446793"/>
            <a:chExt cx="3357587" cy="1377783"/>
          </a:xfrm>
        </p:grpSpPr>
        <p:sp>
          <p:nvSpPr>
            <p:cNvPr id="52" name="Line 20"/>
            <p:cNvSpPr>
              <a:spLocks noChangeShapeType="1"/>
            </p:cNvSpPr>
            <p:nvPr/>
          </p:nvSpPr>
          <p:spPr bwMode="auto">
            <a:xfrm>
              <a:off x="2285984" y="4446793"/>
              <a:ext cx="1428760" cy="46339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54" name="Rectangle 5"/>
            <p:cNvSpPr>
              <a:spLocks noChangeArrowheads="1"/>
            </p:cNvSpPr>
            <p:nvPr/>
          </p:nvSpPr>
          <p:spPr bwMode="auto">
            <a:xfrm>
              <a:off x="3925914" y="4767308"/>
              <a:ext cx="717524" cy="105726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55" name="Line 6"/>
            <p:cNvSpPr>
              <a:spLocks noChangeShapeType="1"/>
            </p:cNvSpPr>
            <p:nvPr/>
          </p:nvSpPr>
          <p:spPr bwMode="auto">
            <a:xfrm flipV="1">
              <a:off x="3929057" y="5053060"/>
              <a:ext cx="7143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56" name="Line 11"/>
            <p:cNvSpPr>
              <a:spLocks noChangeShapeType="1"/>
            </p:cNvSpPr>
            <p:nvPr/>
          </p:nvSpPr>
          <p:spPr bwMode="auto">
            <a:xfrm>
              <a:off x="3925915" y="5553126"/>
              <a:ext cx="717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57" name="Line 13"/>
            <p:cNvSpPr>
              <a:spLocks noChangeShapeType="1"/>
            </p:cNvSpPr>
            <p:nvPr/>
          </p:nvSpPr>
          <p:spPr bwMode="auto">
            <a:xfrm>
              <a:off x="4286248" y="5124498"/>
              <a:ext cx="0" cy="35719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58" name="Text Box 17"/>
            <p:cNvSpPr txBox="1">
              <a:spLocks noChangeArrowheads="1"/>
            </p:cNvSpPr>
            <p:nvPr/>
          </p:nvSpPr>
          <p:spPr bwMode="auto">
            <a:xfrm>
              <a:off x="1285852" y="5127745"/>
              <a:ext cx="281179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nro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righe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*sizeof(tipo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Mat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*)</a:t>
              </a:r>
              <a:endParaRPr lang="it-IT" sz="1600" b="1">
                <a:solidFill>
                  <a:srgbClr val="3333FF"/>
                </a:solidFill>
                <a:effectLst/>
              </a:endParaRPr>
            </a:p>
          </p:txBody>
        </p:sp>
        <p:sp>
          <p:nvSpPr>
            <p:cNvPr id="61" name="Line 45"/>
            <p:cNvSpPr>
              <a:spLocks noChangeShapeType="1"/>
            </p:cNvSpPr>
            <p:nvPr/>
          </p:nvSpPr>
          <p:spPr bwMode="auto">
            <a:xfrm>
              <a:off x="3818081" y="4767308"/>
              <a:ext cx="0" cy="10001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88" name="Gruppo 87"/>
          <p:cNvGrpSpPr/>
          <p:nvPr/>
        </p:nvGrpSpPr>
        <p:grpSpPr>
          <a:xfrm>
            <a:off x="4071934" y="3343430"/>
            <a:ext cx="4704990" cy="1894063"/>
            <a:chOff x="4071934" y="3606639"/>
            <a:chExt cx="4704990" cy="1894063"/>
          </a:xfrm>
        </p:grpSpPr>
        <p:sp>
          <p:nvSpPr>
            <p:cNvPr id="59" name="Line 36"/>
            <p:cNvSpPr>
              <a:spLocks noChangeShapeType="1"/>
            </p:cNvSpPr>
            <p:nvPr/>
          </p:nvSpPr>
          <p:spPr bwMode="auto">
            <a:xfrm flipV="1">
              <a:off x="4071934" y="3678077"/>
              <a:ext cx="1214446" cy="42862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60" name="Line 37"/>
            <p:cNvSpPr>
              <a:spLocks noChangeShapeType="1"/>
            </p:cNvSpPr>
            <p:nvPr/>
          </p:nvSpPr>
          <p:spPr bwMode="auto">
            <a:xfrm>
              <a:off x="4071934" y="4892523"/>
              <a:ext cx="121444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66" name="Rectangle 22"/>
            <p:cNvSpPr>
              <a:spLocks noChangeArrowheads="1"/>
            </p:cNvSpPr>
            <p:nvPr/>
          </p:nvSpPr>
          <p:spPr bwMode="auto">
            <a:xfrm>
              <a:off x="5438412" y="3606639"/>
              <a:ext cx="1052496" cy="71915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67" name="Line 24"/>
            <p:cNvSpPr>
              <a:spLocks noChangeShapeType="1"/>
            </p:cNvSpPr>
            <p:nvPr/>
          </p:nvSpPr>
          <p:spPr bwMode="auto">
            <a:xfrm>
              <a:off x="5435312" y="4178143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68" name="Line 25"/>
            <p:cNvSpPr>
              <a:spLocks noChangeShapeType="1"/>
            </p:cNvSpPr>
            <p:nvPr/>
          </p:nvSpPr>
          <p:spPr bwMode="auto">
            <a:xfrm>
              <a:off x="5990842" y="3813313"/>
              <a:ext cx="0" cy="2857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69" name="Line 26"/>
            <p:cNvSpPr>
              <a:spLocks noChangeShapeType="1"/>
            </p:cNvSpPr>
            <p:nvPr/>
          </p:nvSpPr>
          <p:spPr bwMode="auto">
            <a:xfrm flipH="1">
              <a:off x="6705206" y="3614408"/>
              <a:ext cx="16" cy="71036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0" name="Line 35"/>
            <p:cNvSpPr>
              <a:spLocks noChangeShapeType="1"/>
            </p:cNvSpPr>
            <p:nvPr/>
          </p:nvSpPr>
          <p:spPr bwMode="auto">
            <a:xfrm>
              <a:off x="5705090" y="4410084"/>
              <a:ext cx="0" cy="304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71" name="Text Box 39"/>
            <p:cNvSpPr txBox="1">
              <a:spLocks noChangeArrowheads="1"/>
            </p:cNvSpPr>
            <p:nvPr/>
          </p:nvSpPr>
          <p:spPr bwMode="auto">
            <a:xfrm>
              <a:off x="6525198" y="3789437"/>
              <a:ext cx="2251726" cy="338554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nro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col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*sizeof(tipo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Mat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)</a:t>
              </a:r>
              <a:endParaRPr lang="it-IT" sz="1600" b="1">
                <a:solidFill>
                  <a:srgbClr val="3333FF"/>
                </a:solidFill>
                <a:effectLst/>
              </a:endParaRPr>
            </a:p>
          </p:txBody>
        </p:sp>
        <p:sp>
          <p:nvSpPr>
            <p:cNvPr id="73" name="Line 24"/>
            <p:cNvSpPr>
              <a:spLocks noChangeShapeType="1"/>
            </p:cNvSpPr>
            <p:nvPr/>
          </p:nvSpPr>
          <p:spPr bwMode="auto">
            <a:xfrm>
              <a:off x="5436027" y="3773774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74" name="Rectangle 22"/>
            <p:cNvSpPr>
              <a:spLocks noChangeArrowheads="1"/>
            </p:cNvSpPr>
            <p:nvPr/>
          </p:nvSpPr>
          <p:spPr bwMode="auto">
            <a:xfrm>
              <a:off x="5432356" y="4786322"/>
              <a:ext cx="1052496" cy="71438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75" name="Line 24"/>
            <p:cNvSpPr>
              <a:spLocks noChangeShapeType="1"/>
            </p:cNvSpPr>
            <p:nvPr/>
          </p:nvSpPr>
          <p:spPr bwMode="auto">
            <a:xfrm>
              <a:off x="5429256" y="5342546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76" name="Line 25"/>
            <p:cNvSpPr>
              <a:spLocks noChangeShapeType="1"/>
            </p:cNvSpPr>
            <p:nvPr/>
          </p:nvSpPr>
          <p:spPr bwMode="auto">
            <a:xfrm flipH="1">
              <a:off x="5969576" y="5000636"/>
              <a:ext cx="0" cy="2857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7" name="Line 26"/>
            <p:cNvSpPr>
              <a:spLocks noChangeShapeType="1"/>
            </p:cNvSpPr>
            <p:nvPr/>
          </p:nvSpPr>
          <p:spPr bwMode="auto">
            <a:xfrm flipH="1">
              <a:off x="6705206" y="4786322"/>
              <a:ext cx="16" cy="7143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8" name="Line 24"/>
            <p:cNvSpPr>
              <a:spLocks noChangeShapeType="1"/>
            </p:cNvSpPr>
            <p:nvPr/>
          </p:nvSpPr>
          <p:spPr bwMode="auto">
            <a:xfrm>
              <a:off x="5429971" y="4950464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85" name="Text Box 40"/>
            <p:cNvSpPr txBox="1">
              <a:spLocks noChangeArrowheads="1"/>
            </p:cNvSpPr>
            <p:nvPr/>
          </p:nvSpPr>
          <p:spPr bwMode="auto">
            <a:xfrm>
              <a:off x="6525198" y="4976486"/>
              <a:ext cx="2251726" cy="338554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nro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col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*sizeof(tipo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Mat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)</a:t>
              </a:r>
              <a:endParaRPr lang="it-IT" sz="1600" b="1">
                <a:solidFill>
                  <a:srgbClr val="3333FF"/>
                </a:solidFill>
                <a:effectLst/>
              </a:endParaRPr>
            </a:p>
          </p:txBody>
        </p:sp>
        <p:sp>
          <p:nvSpPr>
            <p:cNvPr id="40" name="Rettangolo 39"/>
            <p:cNvSpPr/>
            <p:nvPr/>
          </p:nvSpPr>
          <p:spPr>
            <a:xfrm>
              <a:off x="5705090" y="4374458"/>
              <a:ext cx="8816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600" b="1" dirty="0" err="1" smtClean="0">
                  <a:solidFill>
                    <a:srgbClr val="3333FF"/>
                  </a:solidFill>
                </a:rPr>
                <a:t>nro</a:t>
              </a:r>
              <a:r>
                <a:rPr lang="it-IT" b="1" baseline="-25000" dirty="0" err="1" smtClean="0">
                  <a:solidFill>
                    <a:srgbClr val="3333FF"/>
                  </a:solidFill>
                </a:rPr>
                <a:t>righe</a:t>
              </a:r>
              <a:endParaRPr lang="it-IT" b="1" baseline="-25000" dirty="0" smtClean="0">
                <a:solidFill>
                  <a:srgbClr val="3333FF"/>
                </a:solidFill>
              </a:endParaRPr>
            </a:p>
          </p:txBody>
        </p:sp>
      </p:grpSp>
      <p:sp>
        <p:nvSpPr>
          <p:cNvPr id="42" name="CasellaDiTesto 41"/>
          <p:cNvSpPr txBox="1"/>
          <p:nvPr/>
        </p:nvSpPr>
        <p:spPr>
          <a:xfrm>
            <a:off x="1142976" y="1593260"/>
            <a:ext cx="2071702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sz="1600" b="1" smtClean="0"/>
              <a:t>// definisce la</a:t>
            </a:r>
          </a:p>
          <a:p>
            <a:pPr>
              <a:lnSpc>
                <a:spcPts val="14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sz="1600" b="1" smtClean="0"/>
              <a:t>// variabile di</a:t>
            </a:r>
          </a:p>
          <a:p>
            <a:pPr>
              <a:lnSpc>
                <a:spcPts val="14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sz="1600" b="1" smtClean="0"/>
              <a:t>// accesso alla</a:t>
            </a:r>
          </a:p>
          <a:p>
            <a:pPr>
              <a:lnSpc>
                <a:spcPts val="14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sz="1600" b="1" smtClean="0"/>
              <a:t>// matrice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sz="1600" b="1" smtClean="0">
                <a:solidFill>
                  <a:srgbClr val="3333FF"/>
                </a:solidFill>
              </a:rPr>
              <a:t>tipo</a:t>
            </a:r>
            <a:r>
              <a:rPr lang="it-IT" b="1" baseline="-25000" smtClean="0">
                <a:solidFill>
                  <a:srgbClr val="3333FF"/>
                </a:solidFill>
              </a:rPr>
              <a:t>Mat</a:t>
            </a:r>
            <a:r>
              <a:rPr lang="it-IT" sz="1600" b="1" baseline="-25000" smtClean="0">
                <a:solidFill>
                  <a:srgbClr val="3333FF"/>
                </a:solidFill>
              </a:rPr>
              <a:t> </a:t>
            </a:r>
            <a:r>
              <a:rPr lang="it-IT" sz="1600" b="1" smtClean="0">
                <a:solidFill>
                  <a:srgbClr val="3333FF"/>
                </a:solidFill>
              </a:rPr>
              <a:t>**nome</a:t>
            </a:r>
            <a:r>
              <a:rPr lang="it-IT" b="1" baseline="-25000" smtClean="0">
                <a:solidFill>
                  <a:srgbClr val="3333FF"/>
                </a:solidFill>
              </a:rPr>
              <a:t>Mat</a:t>
            </a:r>
            <a:r>
              <a:rPr lang="it-IT" sz="1600" b="1" smtClean="0">
                <a:solidFill>
                  <a:srgbClr val="3333FF"/>
                </a:solidFill>
              </a:rPr>
              <a:t>;</a:t>
            </a:r>
          </a:p>
        </p:txBody>
      </p:sp>
      <p:sp>
        <p:nvSpPr>
          <p:cNvPr id="44" name="Rettangolo 43"/>
          <p:cNvSpPr/>
          <p:nvPr/>
        </p:nvSpPr>
        <p:spPr>
          <a:xfrm>
            <a:off x="1142976" y="5138994"/>
            <a:ext cx="557216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it-IT" sz="1600" b="1" dirty="0" smtClean="0"/>
              <a:t>// inizializza tale variabile con l'indirizzo</a:t>
            </a:r>
          </a:p>
          <a:p>
            <a:pPr>
              <a:lnSpc>
                <a:spcPts val="1400"/>
              </a:lnSpc>
            </a:pPr>
            <a:r>
              <a:rPr lang="it-IT" sz="1600" b="1" dirty="0" smtClean="0"/>
              <a:t>// di un vettore di indirizzi di variabili di tipo </a:t>
            </a:r>
            <a:r>
              <a:rPr lang="it-IT" sz="1600" b="1" dirty="0" err="1">
                <a:solidFill>
                  <a:srgbClr val="3333FF"/>
                </a:solidFill>
              </a:rPr>
              <a:t>tipo</a:t>
            </a:r>
            <a:r>
              <a:rPr lang="it-IT" sz="1600" b="1" baseline="-25000" dirty="0" err="1">
                <a:solidFill>
                  <a:srgbClr val="3333FF"/>
                </a:solidFill>
              </a:rPr>
              <a:t>Mat</a:t>
            </a:r>
            <a:endParaRPr lang="it-IT" sz="1600" b="1" dirty="0" smtClean="0"/>
          </a:p>
          <a:p>
            <a:pPr>
              <a:lnSpc>
                <a:spcPts val="1400"/>
              </a:lnSpc>
            </a:pPr>
            <a:r>
              <a:rPr lang="it-IT" sz="1600" b="1" dirty="0" smtClean="0"/>
              <a:t>// di dimensione pari al numero delle righe</a:t>
            </a:r>
          </a:p>
          <a:p>
            <a:pPr>
              <a:lnSpc>
                <a:spcPts val="1800"/>
              </a:lnSpc>
            </a:pPr>
            <a:r>
              <a:rPr lang="it-IT" sz="1600" b="1" dirty="0" err="1" smtClean="0">
                <a:solidFill>
                  <a:srgbClr val="3333FF"/>
                </a:solidFill>
              </a:rPr>
              <a:t>nome</a:t>
            </a:r>
            <a:r>
              <a:rPr lang="it-IT" sz="1600" b="1" baseline="-25000" dirty="0" err="1" smtClean="0">
                <a:solidFill>
                  <a:srgbClr val="3333FF"/>
                </a:solidFill>
              </a:rPr>
              <a:t>Mat</a:t>
            </a:r>
            <a:r>
              <a:rPr lang="it-IT" sz="1600" b="1" dirty="0" smtClean="0">
                <a:solidFill>
                  <a:srgbClr val="3333FF"/>
                </a:solidFill>
              </a:rPr>
              <a:t> = (</a:t>
            </a:r>
            <a:r>
              <a:rPr lang="it-IT" sz="1600" b="1" dirty="0" err="1" smtClean="0">
                <a:solidFill>
                  <a:srgbClr val="3333FF"/>
                </a:solidFill>
              </a:rPr>
              <a:t>tipo</a:t>
            </a:r>
            <a:r>
              <a:rPr lang="it-IT" sz="1600" b="1" baseline="-25000" dirty="0" err="1" smtClean="0">
                <a:solidFill>
                  <a:srgbClr val="3333FF"/>
                </a:solidFill>
              </a:rPr>
              <a:t>Mat</a:t>
            </a:r>
            <a:r>
              <a:rPr lang="it-IT" sz="1600" b="1" dirty="0" smtClean="0">
                <a:solidFill>
                  <a:srgbClr val="3333FF"/>
                </a:solidFill>
              </a:rPr>
              <a:t> **) </a:t>
            </a:r>
            <a:r>
              <a:rPr lang="it-IT" sz="1600" b="1" dirty="0" err="1" smtClean="0">
                <a:solidFill>
                  <a:srgbClr val="3333FF"/>
                </a:solidFill>
              </a:rPr>
              <a:t>malloc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3333FF"/>
                </a:solidFill>
              </a:rPr>
              <a:t>nro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righe</a:t>
            </a:r>
            <a:r>
              <a:rPr lang="it-IT" sz="1600" b="1" dirty="0" smtClean="0">
                <a:solidFill>
                  <a:srgbClr val="3333FF"/>
                </a:solidFill>
              </a:rPr>
              <a:t>*</a:t>
            </a:r>
            <a:r>
              <a:rPr lang="it-IT" sz="1600" b="1" dirty="0" err="1" smtClean="0">
                <a:solidFill>
                  <a:srgbClr val="3333FF"/>
                </a:solidFill>
              </a:rPr>
              <a:t>sizeof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3333FF"/>
                </a:solidFill>
              </a:rPr>
              <a:t>tipo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smtClean="0">
                <a:solidFill>
                  <a:srgbClr val="3333FF"/>
                </a:solidFill>
              </a:rPr>
              <a:t>*))</a:t>
            </a:r>
            <a:endParaRPr lang="it-IT" sz="1600" b="1" dirty="0">
              <a:solidFill>
                <a:srgbClr val="3333FF"/>
              </a:solidFill>
            </a:endParaRPr>
          </a:p>
        </p:txBody>
      </p:sp>
      <p:sp>
        <p:nvSpPr>
          <p:cNvPr id="45" name="Rettangolo 44"/>
          <p:cNvSpPr/>
          <p:nvPr/>
        </p:nvSpPr>
        <p:spPr>
          <a:xfrm>
            <a:off x="3214678" y="1571612"/>
            <a:ext cx="5786446" cy="1379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sz="1600" b="1" dirty="0" smtClean="0"/>
              <a:t>// inizializza ogni elemento del vettore con</a:t>
            </a:r>
          </a:p>
          <a:p>
            <a:pPr>
              <a:lnSpc>
                <a:spcPts val="14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sz="1600" b="1" dirty="0" smtClean="0"/>
              <a:t>// l'indirizzo di accesso ad un vettore di variabili</a:t>
            </a:r>
          </a:p>
          <a:p>
            <a:pPr>
              <a:lnSpc>
                <a:spcPts val="14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sz="1600" b="1" dirty="0" smtClean="0"/>
              <a:t>// di tipo </a:t>
            </a:r>
            <a:r>
              <a:rPr lang="it-IT" sz="1600" b="1" dirty="0" err="1">
                <a:solidFill>
                  <a:srgbClr val="3333FF"/>
                </a:solidFill>
              </a:rPr>
              <a:t>tipo</a:t>
            </a:r>
            <a:r>
              <a:rPr lang="it-IT" sz="1600" b="1" baseline="-25000" dirty="0" err="1">
                <a:solidFill>
                  <a:srgbClr val="3333FF"/>
                </a:solidFill>
              </a:rPr>
              <a:t>Mat</a:t>
            </a:r>
            <a:r>
              <a:rPr lang="it-IT" sz="1600" b="1" dirty="0" smtClean="0"/>
              <a:t> di dimensione pari al numero delle</a:t>
            </a:r>
          </a:p>
          <a:p>
            <a:pPr>
              <a:lnSpc>
                <a:spcPts val="14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sz="1600" b="1" dirty="0" smtClean="0"/>
              <a:t>// colonne</a:t>
            </a:r>
          </a:p>
          <a:p>
            <a:r>
              <a:rPr lang="it-IT" sz="1600" b="1" dirty="0" smtClean="0">
                <a:solidFill>
                  <a:srgbClr val="3333FF"/>
                </a:solidFill>
              </a:rPr>
              <a:t>for(riga=0;  riga &lt; </a:t>
            </a:r>
            <a:r>
              <a:rPr lang="it-IT" sz="1600" b="1" dirty="0" err="1" smtClean="0">
                <a:solidFill>
                  <a:srgbClr val="3333FF"/>
                </a:solidFill>
              </a:rPr>
              <a:t>nro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righe</a:t>
            </a:r>
            <a:r>
              <a:rPr lang="it-IT" sz="1600" b="1" dirty="0" smtClean="0">
                <a:solidFill>
                  <a:srgbClr val="3333FF"/>
                </a:solidFill>
              </a:rPr>
              <a:t>;  riga++)</a:t>
            </a:r>
          </a:p>
          <a:p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err="1" smtClean="0">
                <a:solidFill>
                  <a:srgbClr val="3333FF"/>
                </a:solidFill>
              </a:rPr>
              <a:t>nome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Mat</a:t>
            </a:r>
            <a:r>
              <a:rPr lang="it-IT" sz="1600" b="1" dirty="0" smtClean="0">
                <a:solidFill>
                  <a:srgbClr val="3333FF"/>
                </a:solidFill>
              </a:rPr>
              <a:t>[riga] = (</a:t>
            </a:r>
            <a:r>
              <a:rPr lang="it-IT" sz="1600" b="1" dirty="0" err="1" smtClean="0">
                <a:solidFill>
                  <a:srgbClr val="3333FF"/>
                </a:solidFill>
              </a:rPr>
              <a:t>tipo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Mat</a:t>
            </a:r>
            <a:r>
              <a:rPr lang="it-IT" sz="1600" b="1" dirty="0" smtClean="0">
                <a:solidFill>
                  <a:srgbClr val="3333FF"/>
                </a:solidFill>
              </a:rPr>
              <a:t> *) </a:t>
            </a:r>
            <a:r>
              <a:rPr lang="it-IT" sz="1600" b="1" dirty="0" err="1" smtClean="0">
                <a:solidFill>
                  <a:srgbClr val="3333FF"/>
                </a:solidFill>
              </a:rPr>
              <a:t>malloc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3333FF"/>
                </a:solidFill>
              </a:rPr>
              <a:t>nro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col</a:t>
            </a:r>
            <a:r>
              <a:rPr lang="it-IT" sz="1600" b="1" dirty="0" smtClean="0">
                <a:solidFill>
                  <a:srgbClr val="3333FF"/>
                </a:solidFill>
              </a:rPr>
              <a:t>*</a:t>
            </a:r>
            <a:r>
              <a:rPr lang="it-IT" sz="1600" b="1" dirty="0" err="1" smtClean="0">
                <a:solidFill>
                  <a:srgbClr val="3333FF"/>
                </a:solidFill>
              </a:rPr>
              <a:t>sizeof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3333FF"/>
                </a:solidFill>
              </a:rPr>
              <a:t>tipo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Mat</a:t>
            </a:r>
            <a:r>
              <a:rPr lang="it-IT" sz="1600" b="1" dirty="0" smtClean="0">
                <a:solidFill>
                  <a:srgbClr val="3333FF"/>
                </a:solidFill>
              </a:rPr>
              <a:t>));</a:t>
            </a:r>
            <a:endParaRPr lang="it-IT" sz="1600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42" grpId="0"/>
      <p:bldP spid="44" grpId="0"/>
      <p:bldP spid="4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12291</TotalTime>
  <Words>947</Words>
  <Application>Microsoft Office PowerPoint</Application>
  <PresentationFormat>Presentazione su schermo (4:3)</PresentationFormat>
  <Paragraphs>356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6" baseType="lpstr">
      <vt:lpstr>Arial</vt:lpstr>
      <vt:lpstr>Calibri</vt:lpstr>
      <vt:lpstr>Gill Sans MT</vt:lpstr>
      <vt:lpstr>Symbol</vt:lpstr>
      <vt:lpstr>Tahoma</vt:lpstr>
      <vt:lpstr>Wingdings</vt:lpstr>
      <vt:lpstr>Wingdings 2</vt:lpstr>
      <vt:lpstr>Solstizio</vt:lpstr>
      <vt:lpstr>Programmazione e Laboratorio di Programmazione</vt:lpstr>
      <vt:lpstr>Matrici</vt:lpstr>
      <vt:lpstr>Definizione statica di una matrice</vt:lpstr>
      <vt:lpstr>Definizione statica di una matrice</vt:lpstr>
      <vt:lpstr>Definizione statica di una matrice</vt:lpstr>
      <vt:lpstr>Accesso agli elementi di una matrice</vt:lpstr>
      <vt:lpstr>Accesso agli elementi di una matrice</vt:lpstr>
      <vt:lpstr>Accesso agli elementi di una matrice</vt:lpstr>
      <vt:lpstr>Allocazione a run-time di una matrice</vt:lpstr>
      <vt:lpstr>Rilascio della memoria</vt:lpstr>
      <vt:lpstr>Le Matrici e le funzioni</vt:lpstr>
      <vt:lpstr>I/O di matrici definite a run-time</vt:lpstr>
      <vt:lpstr>I/O di matrici definite dinamicamente</vt:lpstr>
      <vt:lpstr>I/O di matrici definite dinamicamente</vt:lpstr>
      <vt:lpstr>I/O di matrici definite dinamicamente</vt:lpstr>
      <vt:lpstr>I/O di matrici definite dinamicamente</vt:lpstr>
      <vt:lpstr>I/O di matrici definite dinamicamente</vt:lpstr>
      <vt:lpstr>I/O di matrici definite dinamicamente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1218</cp:revision>
  <dcterms:created xsi:type="dcterms:W3CDTF">2007-12-10T14:15:35Z</dcterms:created>
  <dcterms:modified xsi:type="dcterms:W3CDTF">2017-01-08T18:10:36Z</dcterms:modified>
</cp:coreProperties>
</file>