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9"/>
  </p:notesMasterIdLst>
  <p:handoutMasterIdLst>
    <p:handoutMasterId r:id="rId30"/>
  </p:handoutMasterIdLst>
  <p:sldIdLst>
    <p:sldId id="256" r:id="rId2"/>
    <p:sldId id="356" r:id="rId3"/>
    <p:sldId id="365" r:id="rId4"/>
    <p:sldId id="366" r:id="rId5"/>
    <p:sldId id="367" r:id="rId6"/>
    <p:sldId id="400" r:id="rId7"/>
    <p:sldId id="401" r:id="rId8"/>
    <p:sldId id="368" r:id="rId9"/>
    <p:sldId id="402" r:id="rId10"/>
    <p:sldId id="403" r:id="rId11"/>
    <p:sldId id="392" r:id="rId12"/>
    <p:sldId id="393" r:id="rId13"/>
    <p:sldId id="394" r:id="rId14"/>
    <p:sldId id="395" r:id="rId15"/>
    <p:sldId id="396" r:id="rId16"/>
    <p:sldId id="397" r:id="rId17"/>
    <p:sldId id="398" r:id="rId18"/>
    <p:sldId id="399" r:id="rId19"/>
    <p:sldId id="377" r:id="rId20"/>
    <p:sldId id="378" r:id="rId21"/>
    <p:sldId id="380" r:id="rId22"/>
    <p:sldId id="381" r:id="rId23"/>
    <p:sldId id="404" r:id="rId24"/>
    <p:sldId id="386" r:id="rId25"/>
    <p:sldId id="385" r:id="rId26"/>
    <p:sldId id="387" r:id="rId27"/>
    <p:sldId id="388" r:id="rId28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6" autoAdjust="0"/>
    <p:restoredTop sz="97017" autoAdjust="0"/>
  </p:normalViewPr>
  <p:slideViewPr>
    <p:cSldViewPr>
      <p:cViewPr varScale="1">
        <p:scale>
          <a:sx n="79" d="100"/>
          <a:sy n="79" d="100"/>
        </p:scale>
        <p:origin x="48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17/10/2016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17/10/2016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284455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/>
              <a:t>Manualistica 2</a:t>
            </a:r>
          </a:p>
          <a:p>
            <a:r>
              <a:rPr lang="it-IT" dirty="0" smtClean="0"/>
              <a:t>Gli operatori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Programmazione e Laboratorio di Programmazione: </a:t>
            </a:r>
            <a:r>
              <a:rPr lang="it-IT" dirty="0"/>
              <a:t>G</a:t>
            </a:r>
            <a:r>
              <a:rPr lang="it-IT" dirty="0" smtClean="0"/>
              <a:t>li operatori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Operatore di assegnamento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138234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Compilazione: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285852" y="2495556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Esecuzione: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3300418"/>
            <a:ext cx="4410075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1928802"/>
            <a:ext cx="6924675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8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-35573"/>
            <a:ext cx="7926676" cy="1077218"/>
          </a:xfrm>
        </p:spPr>
        <p:txBody>
          <a:bodyPr/>
          <a:lstStyle/>
          <a:p>
            <a:r>
              <a:rPr lang="it-IT" sz="3200" smtClean="0"/>
              <a:t>Operatore di auto-incremento prefisso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785918" y="1071546"/>
            <a:ext cx="6643734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Sintassi: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>
                <a:solidFill>
                  <a:srgbClr val="3333FF"/>
                </a:solidFill>
              </a:rPr>
              <a:t>++nome_variabile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Valore: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il valore di </a:t>
            </a:r>
            <a:r>
              <a:rPr lang="it-IT" sz="2800" b="1" smtClean="0">
                <a:solidFill>
                  <a:srgbClr val="3333FF"/>
                </a:solidFill>
              </a:rPr>
              <a:t>nome_variabile</a:t>
            </a:r>
            <a:r>
              <a:rPr lang="it-IT" sz="2800" b="1" smtClean="0"/>
              <a:t> incrementato di </a:t>
            </a:r>
            <a:r>
              <a:rPr lang="it-IT" sz="2800" b="1" smtClean="0">
                <a:solidFill>
                  <a:srgbClr val="3333FF"/>
                </a:solidFill>
              </a:rPr>
              <a:t>1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incrementa di </a:t>
            </a:r>
            <a:r>
              <a:rPr lang="it-IT" sz="2800" b="1" smtClean="0">
                <a:solidFill>
                  <a:srgbClr val="3333FF"/>
                </a:solidFill>
              </a:rPr>
              <a:t>1</a:t>
            </a:r>
            <a:r>
              <a:rPr lang="it-IT" sz="2800" b="1" smtClean="0"/>
              <a:t> il valore di </a:t>
            </a:r>
            <a:r>
              <a:rPr lang="it-IT" sz="2800" b="1" smtClean="0">
                <a:solidFill>
                  <a:srgbClr val="3333FF"/>
                </a:solidFill>
              </a:rPr>
              <a:t>nome_variabile</a:t>
            </a:r>
            <a:r>
              <a:rPr lang="it-IT" smtClean="0">
                <a:solidFill>
                  <a:schemeClr val="hlink"/>
                </a:solidFill>
              </a:rPr>
              <a:t>	</a:t>
            </a:r>
            <a:endParaRPr lang="it-IT" sz="2400" b="1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926676" cy="584775"/>
          </a:xfrm>
        </p:spPr>
        <p:txBody>
          <a:bodyPr/>
          <a:lstStyle/>
          <a:p>
            <a:r>
              <a:rPr lang="it-IT" sz="3200" smtClean="0"/>
              <a:t>Operatore di auto-incremento prefisso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256002" y="1295400"/>
            <a:ext cx="1996380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  <a:endParaRPr lang="it-IT" sz="2800" b="1">
              <a:solidFill>
                <a:srgbClr val="FF0000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90235" y="3292618"/>
            <a:ext cx="1981633" cy="707886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4000" b="1">
                <a:solidFill>
                  <a:srgbClr val="3333FF"/>
                </a:solidFill>
              </a:rPr>
              <a:t>B=++A;</a:t>
            </a: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3733800" y="2132013"/>
            <a:ext cx="2992438" cy="3735388"/>
            <a:chOff x="2352" y="1343"/>
            <a:chExt cx="1885" cy="2353"/>
          </a:xfrm>
        </p:grpSpPr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352" y="136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354" y="155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2354" y="175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2836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2358" y="194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2837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2358" y="213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2838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2354" y="233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2839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2358" y="251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2840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2358" y="271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2841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2358" y="290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2842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2356" y="309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2843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2356" y="329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2358" y="348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2855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21" name="Group 18"/>
            <p:cNvGrpSpPr>
              <a:grpSpLocks/>
            </p:cNvGrpSpPr>
            <p:nvPr/>
          </p:nvGrpSpPr>
          <p:grpSpPr bwMode="auto">
            <a:xfrm>
              <a:off x="2790" y="1374"/>
              <a:ext cx="768" cy="2304"/>
              <a:chOff x="1248" y="960"/>
              <a:chExt cx="768" cy="2304"/>
            </a:xfrm>
          </p:grpSpPr>
          <p:sp>
            <p:nvSpPr>
              <p:cNvPr id="47" name="Rectangle 19"/>
              <p:cNvSpPr>
                <a:spLocks noChangeArrowheads="1"/>
              </p:cNvSpPr>
              <p:nvPr/>
            </p:nvSpPr>
            <p:spPr bwMode="auto">
              <a:xfrm>
                <a:off x="1248" y="960"/>
                <a:ext cx="768" cy="230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8" name="Line 20"/>
              <p:cNvSpPr>
                <a:spLocks noChangeShapeType="1"/>
              </p:cNvSpPr>
              <p:nvPr/>
            </p:nvSpPr>
            <p:spPr bwMode="auto">
              <a:xfrm>
                <a:off x="1248" y="307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9" name="Line 21"/>
              <p:cNvSpPr>
                <a:spLocks noChangeShapeType="1"/>
              </p:cNvSpPr>
              <p:nvPr/>
            </p:nvSpPr>
            <p:spPr bwMode="auto">
              <a:xfrm>
                <a:off x="1248" y="288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0" name="Line 22"/>
              <p:cNvSpPr>
                <a:spLocks noChangeShapeType="1"/>
              </p:cNvSpPr>
              <p:nvPr/>
            </p:nvSpPr>
            <p:spPr bwMode="auto">
              <a:xfrm>
                <a:off x="1248" y="268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1" name="Line 23"/>
              <p:cNvSpPr>
                <a:spLocks noChangeShapeType="1"/>
              </p:cNvSpPr>
              <p:nvPr/>
            </p:nvSpPr>
            <p:spPr bwMode="auto">
              <a:xfrm>
                <a:off x="1248" y="249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2" name="Line 24"/>
              <p:cNvSpPr>
                <a:spLocks noChangeShapeType="1"/>
              </p:cNvSpPr>
              <p:nvPr/>
            </p:nvSpPr>
            <p:spPr bwMode="auto">
              <a:xfrm>
                <a:off x="1248" y="230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3" name="Line 25"/>
              <p:cNvSpPr>
                <a:spLocks noChangeShapeType="1"/>
              </p:cNvSpPr>
              <p:nvPr/>
            </p:nvSpPr>
            <p:spPr bwMode="auto">
              <a:xfrm>
                <a:off x="1248" y="211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4" name="Line 26"/>
              <p:cNvSpPr>
                <a:spLocks noChangeShapeType="1"/>
              </p:cNvSpPr>
              <p:nvPr/>
            </p:nvSpPr>
            <p:spPr bwMode="auto">
              <a:xfrm>
                <a:off x="1248" y="192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5" name="Line 27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6" name="Line 28"/>
              <p:cNvSpPr>
                <a:spLocks noChangeShapeType="1"/>
              </p:cNvSpPr>
              <p:nvPr/>
            </p:nvSpPr>
            <p:spPr bwMode="auto">
              <a:xfrm>
                <a:off x="1248" y="153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7" name="Line 29"/>
              <p:cNvSpPr>
                <a:spLocks noChangeShapeType="1"/>
              </p:cNvSpPr>
              <p:nvPr/>
            </p:nvSpPr>
            <p:spPr bwMode="auto">
              <a:xfrm>
                <a:off x="1248" y="134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8" name="Line 30"/>
              <p:cNvSpPr>
                <a:spLocks noChangeShapeType="1"/>
              </p:cNvSpPr>
              <p:nvPr/>
            </p:nvSpPr>
            <p:spPr bwMode="auto">
              <a:xfrm>
                <a:off x="1248" y="115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9" name="Line 31"/>
              <p:cNvSpPr>
                <a:spLocks noChangeShapeType="1"/>
              </p:cNvSpPr>
              <p:nvPr/>
            </p:nvSpPr>
            <p:spPr bwMode="auto">
              <a:xfrm>
                <a:off x="1248" y="96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22" name="Rectangle 32"/>
            <p:cNvSpPr>
              <a:spLocks noChangeArrowheads="1"/>
            </p:cNvSpPr>
            <p:nvPr/>
          </p:nvSpPr>
          <p:spPr bwMode="auto">
            <a:xfrm>
              <a:off x="3558" y="1374"/>
              <a:ext cx="192" cy="2304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3" name="Text Box 33"/>
            <p:cNvSpPr txBox="1">
              <a:spLocks noChangeArrowheads="1"/>
            </p:cNvSpPr>
            <p:nvPr/>
          </p:nvSpPr>
          <p:spPr bwMode="auto">
            <a:xfrm>
              <a:off x="3554" y="1343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4" name="Line 34"/>
            <p:cNvSpPr>
              <a:spLocks noChangeShapeType="1"/>
            </p:cNvSpPr>
            <p:nvPr/>
          </p:nvSpPr>
          <p:spPr bwMode="auto">
            <a:xfrm>
              <a:off x="3552" y="156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5" name="Line 35"/>
            <p:cNvSpPr>
              <a:spLocks noChangeShapeType="1"/>
            </p:cNvSpPr>
            <p:nvPr/>
          </p:nvSpPr>
          <p:spPr bwMode="auto">
            <a:xfrm>
              <a:off x="3552" y="175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Line 36"/>
            <p:cNvSpPr>
              <a:spLocks noChangeShapeType="1"/>
            </p:cNvSpPr>
            <p:nvPr/>
          </p:nvSpPr>
          <p:spPr bwMode="auto">
            <a:xfrm>
              <a:off x="3558" y="195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Line 37"/>
            <p:cNvSpPr>
              <a:spLocks noChangeShapeType="1"/>
            </p:cNvSpPr>
            <p:nvPr/>
          </p:nvSpPr>
          <p:spPr bwMode="auto">
            <a:xfrm>
              <a:off x="3558" y="2145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38"/>
            <p:cNvSpPr>
              <a:spLocks noChangeShapeType="1"/>
            </p:cNvSpPr>
            <p:nvPr/>
          </p:nvSpPr>
          <p:spPr bwMode="auto">
            <a:xfrm>
              <a:off x="3558" y="233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39"/>
            <p:cNvSpPr>
              <a:spLocks noChangeShapeType="1"/>
            </p:cNvSpPr>
            <p:nvPr/>
          </p:nvSpPr>
          <p:spPr bwMode="auto">
            <a:xfrm>
              <a:off x="3558" y="252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40"/>
            <p:cNvSpPr>
              <a:spLocks noChangeShapeType="1"/>
            </p:cNvSpPr>
            <p:nvPr/>
          </p:nvSpPr>
          <p:spPr bwMode="auto">
            <a:xfrm>
              <a:off x="3558" y="271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41"/>
            <p:cNvSpPr>
              <a:spLocks noChangeShapeType="1"/>
            </p:cNvSpPr>
            <p:nvPr/>
          </p:nvSpPr>
          <p:spPr bwMode="auto">
            <a:xfrm>
              <a:off x="3564" y="291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42"/>
            <p:cNvSpPr>
              <a:spLocks noChangeShapeType="1"/>
            </p:cNvSpPr>
            <p:nvPr/>
          </p:nvSpPr>
          <p:spPr bwMode="auto">
            <a:xfrm>
              <a:off x="3564" y="310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Line 43"/>
            <p:cNvSpPr>
              <a:spLocks noChangeShapeType="1"/>
            </p:cNvSpPr>
            <p:nvPr/>
          </p:nvSpPr>
          <p:spPr bwMode="auto">
            <a:xfrm>
              <a:off x="3558" y="329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4" name="Line 44"/>
            <p:cNvSpPr>
              <a:spLocks noChangeShapeType="1"/>
            </p:cNvSpPr>
            <p:nvPr/>
          </p:nvSpPr>
          <p:spPr bwMode="auto">
            <a:xfrm>
              <a:off x="3558" y="348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5" name="Text Box 45"/>
            <p:cNvSpPr txBox="1">
              <a:spLocks noChangeArrowheads="1"/>
            </p:cNvSpPr>
            <p:nvPr/>
          </p:nvSpPr>
          <p:spPr bwMode="auto">
            <a:xfrm>
              <a:off x="3838" y="2455"/>
              <a:ext cx="375" cy="523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A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6" name="Text Box 46"/>
            <p:cNvSpPr txBox="1">
              <a:spLocks noChangeArrowheads="1"/>
            </p:cNvSpPr>
            <p:nvPr/>
          </p:nvSpPr>
          <p:spPr bwMode="auto">
            <a:xfrm>
              <a:off x="3605" y="2316"/>
              <a:ext cx="158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rgbClr val="6600CC"/>
                </a:buClr>
                <a:buFont typeface="Monotype Sorts" pitchFamily="2" charset="2"/>
                <a:buNone/>
              </a:pPr>
              <a:r>
                <a:rPr lang="it-IT"/>
                <a:t> </a:t>
              </a:r>
              <a:endParaRPr lang="it-IT" sz="3200"/>
            </a:p>
          </p:txBody>
        </p:sp>
        <p:sp>
          <p:nvSpPr>
            <p:cNvPr id="37" name="Text Box 47"/>
            <p:cNvSpPr txBox="1">
              <a:spLocks noChangeArrowheads="1"/>
            </p:cNvSpPr>
            <p:nvPr/>
          </p:nvSpPr>
          <p:spPr bwMode="auto">
            <a:xfrm>
              <a:off x="3015" y="2446"/>
              <a:ext cx="310" cy="5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3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8" name="Text Box 48"/>
            <p:cNvSpPr txBox="1">
              <a:spLocks noChangeArrowheads="1"/>
            </p:cNvSpPr>
            <p:nvPr/>
          </p:nvSpPr>
          <p:spPr bwMode="auto">
            <a:xfrm>
              <a:off x="3551" y="1737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39" name="Text Box 49"/>
            <p:cNvSpPr txBox="1">
              <a:spLocks noChangeArrowheads="1"/>
            </p:cNvSpPr>
            <p:nvPr/>
          </p:nvSpPr>
          <p:spPr bwMode="auto">
            <a:xfrm>
              <a:off x="3551" y="2313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0" name="Text Box 50"/>
            <p:cNvSpPr txBox="1">
              <a:spLocks noChangeArrowheads="1"/>
            </p:cNvSpPr>
            <p:nvPr/>
          </p:nvSpPr>
          <p:spPr bwMode="auto">
            <a:xfrm>
              <a:off x="3551" y="2505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1" name="Text Box 51"/>
            <p:cNvSpPr txBox="1">
              <a:spLocks noChangeArrowheads="1"/>
            </p:cNvSpPr>
            <p:nvPr/>
          </p:nvSpPr>
          <p:spPr bwMode="auto">
            <a:xfrm>
              <a:off x="3551" y="2697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2" name="Text Box 52"/>
            <p:cNvSpPr txBox="1">
              <a:spLocks noChangeArrowheads="1"/>
            </p:cNvSpPr>
            <p:nvPr/>
          </p:nvSpPr>
          <p:spPr bwMode="auto">
            <a:xfrm>
              <a:off x="3551" y="2889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3" name="Text Box 53"/>
            <p:cNvSpPr txBox="1">
              <a:spLocks noChangeArrowheads="1"/>
            </p:cNvSpPr>
            <p:nvPr/>
          </p:nvSpPr>
          <p:spPr bwMode="auto">
            <a:xfrm>
              <a:off x="3840" y="1495"/>
              <a:ext cx="397" cy="537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B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44" name="Text Box 54"/>
            <p:cNvSpPr txBox="1">
              <a:spLocks noChangeArrowheads="1"/>
            </p:cNvSpPr>
            <p:nvPr/>
          </p:nvSpPr>
          <p:spPr bwMode="auto">
            <a:xfrm>
              <a:off x="3551" y="1536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5" name="Text Box 55"/>
            <p:cNvSpPr txBox="1">
              <a:spLocks noChangeArrowheads="1"/>
            </p:cNvSpPr>
            <p:nvPr/>
          </p:nvSpPr>
          <p:spPr bwMode="auto">
            <a:xfrm>
              <a:off x="3551" y="1920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6" name="Text Box 56"/>
            <p:cNvSpPr txBox="1">
              <a:spLocks noChangeArrowheads="1"/>
            </p:cNvSpPr>
            <p:nvPr/>
          </p:nvSpPr>
          <p:spPr bwMode="auto">
            <a:xfrm>
              <a:off x="3015" y="1495"/>
              <a:ext cx="310" cy="5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1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60" name="Text Box 57"/>
          <p:cNvSpPr txBox="1">
            <a:spLocks noChangeArrowheads="1"/>
          </p:cNvSpPr>
          <p:nvPr/>
        </p:nvSpPr>
        <p:spPr bwMode="auto">
          <a:xfrm>
            <a:off x="4792351" y="2372587"/>
            <a:ext cx="492443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4800">
                <a:solidFill>
                  <a:srgbClr val="3333FF"/>
                </a:solidFill>
              </a:rPr>
              <a:t>4</a:t>
            </a:r>
            <a:endParaRPr lang="it-IT" sz="360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" name="Text Box 58"/>
          <p:cNvSpPr txBox="1">
            <a:spLocks noChangeArrowheads="1"/>
          </p:cNvSpPr>
          <p:nvPr/>
        </p:nvSpPr>
        <p:spPr bwMode="auto">
          <a:xfrm>
            <a:off x="4793937" y="3883887"/>
            <a:ext cx="492443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4800">
                <a:solidFill>
                  <a:srgbClr val="3333FF"/>
                </a:solidFill>
              </a:rPr>
              <a:t>4</a:t>
            </a:r>
            <a:endParaRPr lang="it-IT" sz="360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nimBg="1" autoUpdateAnimBg="0"/>
      <p:bldP spid="60" grpId="0" animBg="1" autoUpdateAnimBg="0"/>
      <p:bldP spid="61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926676" cy="584775"/>
          </a:xfrm>
        </p:spPr>
        <p:txBody>
          <a:bodyPr/>
          <a:lstStyle/>
          <a:p>
            <a:r>
              <a:rPr lang="it-IT" sz="3200" smtClean="0"/>
              <a:t>Operatore di auto-incremento postfisso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500166" y="1303999"/>
            <a:ext cx="7429552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Sintassi: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>
                <a:solidFill>
                  <a:srgbClr val="3333FF"/>
                </a:solidFill>
              </a:rPr>
              <a:t>nome_variabile++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Valore: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il valore di </a:t>
            </a:r>
            <a:r>
              <a:rPr lang="it-IT" sz="2800" b="1" smtClean="0">
                <a:solidFill>
                  <a:srgbClr val="3333FF"/>
                </a:solidFill>
              </a:rPr>
              <a:t>nome_variabile</a:t>
            </a:r>
            <a:endParaRPr lang="it-IT" sz="2800" b="1" smtClean="0"/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incrementa di </a:t>
            </a:r>
            <a:r>
              <a:rPr lang="it-IT" sz="2800" b="1" smtClean="0">
                <a:solidFill>
                  <a:srgbClr val="3333FF"/>
                </a:solidFill>
              </a:rPr>
              <a:t>1</a:t>
            </a:r>
            <a:r>
              <a:rPr lang="it-IT" sz="2800" b="1" smtClean="0"/>
              <a:t> il valore di </a:t>
            </a:r>
            <a:r>
              <a:rPr lang="it-IT" sz="2800" b="1" smtClean="0">
                <a:solidFill>
                  <a:srgbClr val="3333FF"/>
                </a:solidFill>
              </a:rPr>
              <a:t>nome_variabile</a:t>
            </a:r>
            <a:r>
              <a:rPr lang="it-IT" smtClean="0">
                <a:solidFill>
                  <a:schemeClr val="hlink"/>
                </a:solidFill>
              </a:rPr>
              <a:t>	</a:t>
            </a:r>
            <a:endParaRPr lang="it-IT" sz="2400" b="1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-35573"/>
            <a:ext cx="7926676" cy="1077218"/>
          </a:xfrm>
        </p:spPr>
        <p:txBody>
          <a:bodyPr/>
          <a:lstStyle/>
          <a:p>
            <a:r>
              <a:rPr lang="it-IT" sz="3200" smtClean="0"/>
              <a:t>Operatore di auto-incremento postfisso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84564" y="1214422"/>
            <a:ext cx="1996380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  <a:endParaRPr lang="it-IT" sz="2800" b="1">
              <a:solidFill>
                <a:srgbClr val="FF0000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643042" y="3048000"/>
            <a:ext cx="1800493" cy="64633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600" b="1">
                <a:solidFill>
                  <a:srgbClr val="3333FF"/>
                </a:solidFill>
              </a:rPr>
              <a:t>B=A++;</a:t>
            </a: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3733800" y="2132013"/>
            <a:ext cx="2992438" cy="3735388"/>
            <a:chOff x="2352" y="1343"/>
            <a:chExt cx="1885" cy="2353"/>
          </a:xfrm>
        </p:grpSpPr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352" y="136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354" y="155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2354" y="175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2836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2358" y="194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2837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2358" y="213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2838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2354" y="233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2839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2358" y="251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2840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2358" y="271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2841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2358" y="290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2842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2356" y="309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2843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2356" y="329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2358" y="348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2855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21" name="Group 18"/>
            <p:cNvGrpSpPr>
              <a:grpSpLocks/>
            </p:cNvGrpSpPr>
            <p:nvPr/>
          </p:nvGrpSpPr>
          <p:grpSpPr bwMode="auto">
            <a:xfrm>
              <a:off x="2790" y="1374"/>
              <a:ext cx="768" cy="2304"/>
              <a:chOff x="1248" y="960"/>
              <a:chExt cx="768" cy="2304"/>
            </a:xfrm>
          </p:grpSpPr>
          <p:sp>
            <p:nvSpPr>
              <p:cNvPr id="46" name="Rectangle 19"/>
              <p:cNvSpPr>
                <a:spLocks noChangeArrowheads="1"/>
              </p:cNvSpPr>
              <p:nvPr/>
            </p:nvSpPr>
            <p:spPr bwMode="auto">
              <a:xfrm>
                <a:off x="1248" y="960"/>
                <a:ext cx="768" cy="230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7" name="Line 20"/>
              <p:cNvSpPr>
                <a:spLocks noChangeShapeType="1"/>
              </p:cNvSpPr>
              <p:nvPr/>
            </p:nvSpPr>
            <p:spPr bwMode="auto">
              <a:xfrm>
                <a:off x="1248" y="307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8" name="Line 21"/>
              <p:cNvSpPr>
                <a:spLocks noChangeShapeType="1"/>
              </p:cNvSpPr>
              <p:nvPr/>
            </p:nvSpPr>
            <p:spPr bwMode="auto">
              <a:xfrm>
                <a:off x="1248" y="288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9" name="Line 22"/>
              <p:cNvSpPr>
                <a:spLocks noChangeShapeType="1"/>
              </p:cNvSpPr>
              <p:nvPr/>
            </p:nvSpPr>
            <p:spPr bwMode="auto">
              <a:xfrm>
                <a:off x="1248" y="268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0" name="Line 23"/>
              <p:cNvSpPr>
                <a:spLocks noChangeShapeType="1"/>
              </p:cNvSpPr>
              <p:nvPr/>
            </p:nvSpPr>
            <p:spPr bwMode="auto">
              <a:xfrm>
                <a:off x="1248" y="249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1" name="Line 24"/>
              <p:cNvSpPr>
                <a:spLocks noChangeShapeType="1"/>
              </p:cNvSpPr>
              <p:nvPr/>
            </p:nvSpPr>
            <p:spPr bwMode="auto">
              <a:xfrm>
                <a:off x="1248" y="230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2" name="Line 25"/>
              <p:cNvSpPr>
                <a:spLocks noChangeShapeType="1"/>
              </p:cNvSpPr>
              <p:nvPr/>
            </p:nvSpPr>
            <p:spPr bwMode="auto">
              <a:xfrm>
                <a:off x="1248" y="211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3" name="Line 26"/>
              <p:cNvSpPr>
                <a:spLocks noChangeShapeType="1"/>
              </p:cNvSpPr>
              <p:nvPr/>
            </p:nvSpPr>
            <p:spPr bwMode="auto">
              <a:xfrm>
                <a:off x="1248" y="192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4" name="Line 27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5" name="Line 28"/>
              <p:cNvSpPr>
                <a:spLocks noChangeShapeType="1"/>
              </p:cNvSpPr>
              <p:nvPr/>
            </p:nvSpPr>
            <p:spPr bwMode="auto">
              <a:xfrm>
                <a:off x="1248" y="153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6" name="Line 29"/>
              <p:cNvSpPr>
                <a:spLocks noChangeShapeType="1"/>
              </p:cNvSpPr>
              <p:nvPr/>
            </p:nvSpPr>
            <p:spPr bwMode="auto">
              <a:xfrm>
                <a:off x="1248" y="134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7" name="Line 30"/>
              <p:cNvSpPr>
                <a:spLocks noChangeShapeType="1"/>
              </p:cNvSpPr>
              <p:nvPr/>
            </p:nvSpPr>
            <p:spPr bwMode="auto">
              <a:xfrm>
                <a:off x="1248" y="115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8" name="Line 31"/>
              <p:cNvSpPr>
                <a:spLocks noChangeShapeType="1"/>
              </p:cNvSpPr>
              <p:nvPr/>
            </p:nvSpPr>
            <p:spPr bwMode="auto">
              <a:xfrm>
                <a:off x="1248" y="96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22" name="Rectangle 32"/>
            <p:cNvSpPr>
              <a:spLocks noChangeArrowheads="1"/>
            </p:cNvSpPr>
            <p:nvPr/>
          </p:nvSpPr>
          <p:spPr bwMode="auto">
            <a:xfrm>
              <a:off x="3558" y="1374"/>
              <a:ext cx="192" cy="2304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3" name="Text Box 33"/>
            <p:cNvSpPr txBox="1">
              <a:spLocks noChangeArrowheads="1"/>
            </p:cNvSpPr>
            <p:nvPr/>
          </p:nvSpPr>
          <p:spPr bwMode="auto">
            <a:xfrm>
              <a:off x="3555" y="1343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4" name="Line 34"/>
            <p:cNvSpPr>
              <a:spLocks noChangeShapeType="1"/>
            </p:cNvSpPr>
            <p:nvPr/>
          </p:nvSpPr>
          <p:spPr bwMode="auto">
            <a:xfrm>
              <a:off x="3552" y="156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5" name="Line 35"/>
            <p:cNvSpPr>
              <a:spLocks noChangeShapeType="1"/>
            </p:cNvSpPr>
            <p:nvPr/>
          </p:nvSpPr>
          <p:spPr bwMode="auto">
            <a:xfrm>
              <a:off x="3552" y="175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Line 36"/>
            <p:cNvSpPr>
              <a:spLocks noChangeShapeType="1"/>
            </p:cNvSpPr>
            <p:nvPr/>
          </p:nvSpPr>
          <p:spPr bwMode="auto">
            <a:xfrm>
              <a:off x="3558" y="195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Line 37"/>
            <p:cNvSpPr>
              <a:spLocks noChangeShapeType="1"/>
            </p:cNvSpPr>
            <p:nvPr/>
          </p:nvSpPr>
          <p:spPr bwMode="auto">
            <a:xfrm>
              <a:off x="3558" y="213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38"/>
            <p:cNvSpPr>
              <a:spLocks noChangeShapeType="1"/>
            </p:cNvSpPr>
            <p:nvPr/>
          </p:nvSpPr>
          <p:spPr bwMode="auto">
            <a:xfrm>
              <a:off x="3558" y="2334"/>
              <a:ext cx="192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39"/>
            <p:cNvSpPr>
              <a:spLocks noChangeShapeType="1"/>
            </p:cNvSpPr>
            <p:nvPr/>
          </p:nvSpPr>
          <p:spPr bwMode="auto">
            <a:xfrm>
              <a:off x="3558" y="252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40"/>
            <p:cNvSpPr>
              <a:spLocks noChangeShapeType="1"/>
            </p:cNvSpPr>
            <p:nvPr/>
          </p:nvSpPr>
          <p:spPr bwMode="auto">
            <a:xfrm>
              <a:off x="3558" y="271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41"/>
            <p:cNvSpPr>
              <a:spLocks noChangeShapeType="1"/>
            </p:cNvSpPr>
            <p:nvPr/>
          </p:nvSpPr>
          <p:spPr bwMode="auto">
            <a:xfrm>
              <a:off x="3564" y="291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42"/>
            <p:cNvSpPr>
              <a:spLocks noChangeShapeType="1"/>
            </p:cNvSpPr>
            <p:nvPr/>
          </p:nvSpPr>
          <p:spPr bwMode="auto">
            <a:xfrm>
              <a:off x="3564" y="310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Line 43"/>
            <p:cNvSpPr>
              <a:spLocks noChangeShapeType="1"/>
            </p:cNvSpPr>
            <p:nvPr/>
          </p:nvSpPr>
          <p:spPr bwMode="auto">
            <a:xfrm>
              <a:off x="3558" y="329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4" name="Line 44"/>
            <p:cNvSpPr>
              <a:spLocks noChangeShapeType="1"/>
            </p:cNvSpPr>
            <p:nvPr/>
          </p:nvSpPr>
          <p:spPr bwMode="auto">
            <a:xfrm>
              <a:off x="3558" y="348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5" name="Text Box 45"/>
            <p:cNvSpPr txBox="1">
              <a:spLocks noChangeArrowheads="1"/>
            </p:cNvSpPr>
            <p:nvPr/>
          </p:nvSpPr>
          <p:spPr bwMode="auto">
            <a:xfrm>
              <a:off x="3838" y="2455"/>
              <a:ext cx="375" cy="523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A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6" name="Text Box 47"/>
            <p:cNvSpPr txBox="1">
              <a:spLocks noChangeArrowheads="1"/>
            </p:cNvSpPr>
            <p:nvPr/>
          </p:nvSpPr>
          <p:spPr bwMode="auto">
            <a:xfrm>
              <a:off x="3015" y="2446"/>
              <a:ext cx="310" cy="5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3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7" name="Text Box 48"/>
            <p:cNvSpPr txBox="1">
              <a:spLocks noChangeArrowheads="1"/>
            </p:cNvSpPr>
            <p:nvPr/>
          </p:nvSpPr>
          <p:spPr bwMode="auto">
            <a:xfrm>
              <a:off x="3555" y="1736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38" name="Text Box 49"/>
            <p:cNvSpPr txBox="1">
              <a:spLocks noChangeArrowheads="1"/>
            </p:cNvSpPr>
            <p:nvPr/>
          </p:nvSpPr>
          <p:spPr bwMode="auto">
            <a:xfrm>
              <a:off x="3555" y="2312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39" name="Text Box 50"/>
            <p:cNvSpPr txBox="1">
              <a:spLocks noChangeArrowheads="1"/>
            </p:cNvSpPr>
            <p:nvPr/>
          </p:nvSpPr>
          <p:spPr bwMode="auto">
            <a:xfrm>
              <a:off x="3555" y="2504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0" name="Text Box 51"/>
            <p:cNvSpPr txBox="1">
              <a:spLocks noChangeArrowheads="1"/>
            </p:cNvSpPr>
            <p:nvPr/>
          </p:nvSpPr>
          <p:spPr bwMode="auto">
            <a:xfrm>
              <a:off x="3555" y="2696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1" name="Text Box 52"/>
            <p:cNvSpPr txBox="1">
              <a:spLocks noChangeArrowheads="1"/>
            </p:cNvSpPr>
            <p:nvPr/>
          </p:nvSpPr>
          <p:spPr bwMode="auto">
            <a:xfrm>
              <a:off x="3555" y="2888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2" name="Text Box 53"/>
            <p:cNvSpPr txBox="1">
              <a:spLocks noChangeArrowheads="1"/>
            </p:cNvSpPr>
            <p:nvPr/>
          </p:nvSpPr>
          <p:spPr bwMode="auto">
            <a:xfrm>
              <a:off x="3840" y="1495"/>
              <a:ext cx="397" cy="537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B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43" name="Text Box 54"/>
            <p:cNvSpPr txBox="1">
              <a:spLocks noChangeArrowheads="1"/>
            </p:cNvSpPr>
            <p:nvPr/>
          </p:nvSpPr>
          <p:spPr bwMode="auto">
            <a:xfrm>
              <a:off x="3555" y="1535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4" name="Text Box 55"/>
            <p:cNvSpPr txBox="1">
              <a:spLocks noChangeArrowheads="1"/>
            </p:cNvSpPr>
            <p:nvPr/>
          </p:nvSpPr>
          <p:spPr bwMode="auto">
            <a:xfrm>
              <a:off x="3555" y="1919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5" name="Text Box 56"/>
            <p:cNvSpPr txBox="1">
              <a:spLocks noChangeArrowheads="1"/>
            </p:cNvSpPr>
            <p:nvPr/>
          </p:nvSpPr>
          <p:spPr bwMode="auto">
            <a:xfrm>
              <a:off x="3015" y="1495"/>
              <a:ext cx="310" cy="5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1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59" name="Text Box 57"/>
          <p:cNvSpPr txBox="1">
            <a:spLocks noChangeArrowheads="1"/>
          </p:cNvSpPr>
          <p:nvPr/>
        </p:nvSpPr>
        <p:spPr bwMode="auto">
          <a:xfrm>
            <a:off x="4786314" y="2371358"/>
            <a:ext cx="492443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4800">
                <a:solidFill>
                  <a:srgbClr val="3333FF"/>
                </a:solidFill>
              </a:rPr>
              <a:t>3</a:t>
            </a:r>
            <a:endParaRPr lang="it-IT" sz="360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0" name="Text Box 58"/>
          <p:cNvSpPr txBox="1">
            <a:spLocks noChangeArrowheads="1"/>
          </p:cNvSpPr>
          <p:nvPr/>
        </p:nvSpPr>
        <p:spPr bwMode="auto">
          <a:xfrm>
            <a:off x="4786314" y="3882658"/>
            <a:ext cx="492443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4800">
                <a:solidFill>
                  <a:srgbClr val="3333FF"/>
                </a:solidFill>
              </a:rPr>
              <a:t>4</a:t>
            </a:r>
            <a:endParaRPr lang="it-IT" sz="360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utoUpdateAnimBg="0"/>
      <p:bldP spid="59" grpId="0" animBg="1" autoUpdateAnimBg="0"/>
      <p:bldP spid="60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8"/>
            <a:ext cx="7926676" cy="584775"/>
          </a:xfrm>
        </p:spPr>
        <p:txBody>
          <a:bodyPr/>
          <a:lstStyle/>
          <a:p>
            <a:r>
              <a:rPr lang="it-IT" sz="3200" smtClean="0"/>
              <a:t>Operatore di auto-decremento prefisso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785918" y="1071546"/>
            <a:ext cx="6643734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Sintassi: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>
                <a:solidFill>
                  <a:srgbClr val="3333FF"/>
                </a:solidFill>
              </a:rPr>
              <a:t>--nome_variabile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Valore: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il valore di </a:t>
            </a:r>
            <a:r>
              <a:rPr lang="it-IT" sz="2800" b="1" smtClean="0">
                <a:solidFill>
                  <a:srgbClr val="3333FF"/>
                </a:solidFill>
              </a:rPr>
              <a:t>nome_variabile</a:t>
            </a:r>
            <a:r>
              <a:rPr lang="it-IT" sz="2800" b="1" smtClean="0"/>
              <a:t> decrementato di </a:t>
            </a:r>
            <a:r>
              <a:rPr lang="it-IT" sz="2800" b="1" smtClean="0">
                <a:solidFill>
                  <a:srgbClr val="3333FF"/>
                </a:solidFill>
              </a:rPr>
              <a:t>1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decrementa di </a:t>
            </a:r>
            <a:r>
              <a:rPr lang="it-IT" sz="2800" b="1" smtClean="0">
                <a:solidFill>
                  <a:srgbClr val="3333FF"/>
                </a:solidFill>
              </a:rPr>
              <a:t>1</a:t>
            </a:r>
            <a:r>
              <a:rPr lang="it-IT" sz="2800" b="1" smtClean="0"/>
              <a:t> il valore di </a:t>
            </a:r>
            <a:r>
              <a:rPr lang="it-IT" sz="2800" b="1" smtClean="0">
                <a:solidFill>
                  <a:srgbClr val="3333FF"/>
                </a:solidFill>
              </a:rPr>
              <a:t>nome_variabile</a:t>
            </a:r>
            <a:r>
              <a:rPr lang="it-IT" smtClean="0">
                <a:solidFill>
                  <a:schemeClr val="hlink"/>
                </a:solidFill>
              </a:rPr>
              <a:t>	</a:t>
            </a:r>
            <a:endParaRPr lang="it-IT" sz="2400" b="1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926676" cy="584775"/>
          </a:xfrm>
        </p:spPr>
        <p:txBody>
          <a:bodyPr/>
          <a:lstStyle/>
          <a:p>
            <a:r>
              <a:rPr lang="it-IT" sz="3200" smtClean="0"/>
              <a:t>Operatore di auto-decremento prefisso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256002" y="1295400"/>
            <a:ext cx="1996380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  <a:endParaRPr lang="it-IT" sz="2800" b="1">
              <a:solidFill>
                <a:srgbClr val="FF0000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90235" y="3292618"/>
            <a:ext cx="1725152" cy="707886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4000" b="1">
                <a:solidFill>
                  <a:srgbClr val="3333FF"/>
                </a:solidFill>
              </a:rPr>
              <a:t>B</a:t>
            </a:r>
            <a:r>
              <a:rPr lang="it-IT" sz="4000" b="1" smtClean="0">
                <a:solidFill>
                  <a:srgbClr val="3333FF"/>
                </a:solidFill>
              </a:rPr>
              <a:t>=--A</a:t>
            </a:r>
            <a:r>
              <a:rPr lang="it-IT" sz="4000" b="1">
                <a:solidFill>
                  <a:srgbClr val="3333FF"/>
                </a:solidFill>
              </a:rPr>
              <a:t>;</a:t>
            </a:r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3733800" y="2132013"/>
            <a:ext cx="2992438" cy="3735388"/>
            <a:chOff x="2352" y="1343"/>
            <a:chExt cx="1885" cy="2353"/>
          </a:xfrm>
        </p:grpSpPr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352" y="136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354" y="155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2354" y="175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2836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2358" y="194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2837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2358" y="213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2838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2354" y="233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2839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2358" y="251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2840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2358" y="271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2841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2358" y="290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2842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2356" y="309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2843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2356" y="329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2358" y="348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2855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8" name="Group 18"/>
            <p:cNvGrpSpPr>
              <a:grpSpLocks/>
            </p:cNvGrpSpPr>
            <p:nvPr/>
          </p:nvGrpSpPr>
          <p:grpSpPr bwMode="auto">
            <a:xfrm>
              <a:off x="2790" y="1374"/>
              <a:ext cx="768" cy="2304"/>
              <a:chOff x="1248" y="960"/>
              <a:chExt cx="768" cy="2304"/>
            </a:xfrm>
          </p:grpSpPr>
          <p:sp>
            <p:nvSpPr>
              <p:cNvPr id="47" name="Rectangle 19"/>
              <p:cNvSpPr>
                <a:spLocks noChangeArrowheads="1"/>
              </p:cNvSpPr>
              <p:nvPr/>
            </p:nvSpPr>
            <p:spPr bwMode="auto">
              <a:xfrm>
                <a:off x="1248" y="960"/>
                <a:ext cx="768" cy="230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8" name="Line 20"/>
              <p:cNvSpPr>
                <a:spLocks noChangeShapeType="1"/>
              </p:cNvSpPr>
              <p:nvPr/>
            </p:nvSpPr>
            <p:spPr bwMode="auto">
              <a:xfrm>
                <a:off x="1248" y="307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9" name="Line 21"/>
              <p:cNvSpPr>
                <a:spLocks noChangeShapeType="1"/>
              </p:cNvSpPr>
              <p:nvPr/>
            </p:nvSpPr>
            <p:spPr bwMode="auto">
              <a:xfrm>
                <a:off x="1248" y="288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0" name="Line 22"/>
              <p:cNvSpPr>
                <a:spLocks noChangeShapeType="1"/>
              </p:cNvSpPr>
              <p:nvPr/>
            </p:nvSpPr>
            <p:spPr bwMode="auto">
              <a:xfrm>
                <a:off x="1248" y="268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1" name="Line 23"/>
              <p:cNvSpPr>
                <a:spLocks noChangeShapeType="1"/>
              </p:cNvSpPr>
              <p:nvPr/>
            </p:nvSpPr>
            <p:spPr bwMode="auto">
              <a:xfrm>
                <a:off x="1248" y="249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2" name="Line 24"/>
              <p:cNvSpPr>
                <a:spLocks noChangeShapeType="1"/>
              </p:cNvSpPr>
              <p:nvPr/>
            </p:nvSpPr>
            <p:spPr bwMode="auto">
              <a:xfrm>
                <a:off x="1248" y="230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3" name="Line 25"/>
              <p:cNvSpPr>
                <a:spLocks noChangeShapeType="1"/>
              </p:cNvSpPr>
              <p:nvPr/>
            </p:nvSpPr>
            <p:spPr bwMode="auto">
              <a:xfrm>
                <a:off x="1248" y="211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4" name="Line 26"/>
              <p:cNvSpPr>
                <a:spLocks noChangeShapeType="1"/>
              </p:cNvSpPr>
              <p:nvPr/>
            </p:nvSpPr>
            <p:spPr bwMode="auto">
              <a:xfrm>
                <a:off x="1248" y="192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5" name="Line 27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6" name="Line 28"/>
              <p:cNvSpPr>
                <a:spLocks noChangeShapeType="1"/>
              </p:cNvSpPr>
              <p:nvPr/>
            </p:nvSpPr>
            <p:spPr bwMode="auto">
              <a:xfrm>
                <a:off x="1248" y="153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7" name="Line 29"/>
              <p:cNvSpPr>
                <a:spLocks noChangeShapeType="1"/>
              </p:cNvSpPr>
              <p:nvPr/>
            </p:nvSpPr>
            <p:spPr bwMode="auto">
              <a:xfrm>
                <a:off x="1248" y="134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8" name="Line 30"/>
              <p:cNvSpPr>
                <a:spLocks noChangeShapeType="1"/>
              </p:cNvSpPr>
              <p:nvPr/>
            </p:nvSpPr>
            <p:spPr bwMode="auto">
              <a:xfrm>
                <a:off x="1248" y="115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9" name="Line 31"/>
              <p:cNvSpPr>
                <a:spLocks noChangeShapeType="1"/>
              </p:cNvSpPr>
              <p:nvPr/>
            </p:nvSpPr>
            <p:spPr bwMode="auto">
              <a:xfrm>
                <a:off x="1248" y="96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22" name="Rectangle 32"/>
            <p:cNvSpPr>
              <a:spLocks noChangeArrowheads="1"/>
            </p:cNvSpPr>
            <p:nvPr/>
          </p:nvSpPr>
          <p:spPr bwMode="auto">
            <a:xfrm>
              <a:off x="3558" y="1374"/>
              <a:ext cx="192" cy="2304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3" name="Text Box 33"/>
            <p:cNvSpPr txBox="1">
              <a:spLocks noChangeArrowheads="1"/>
            </p:cNvSpPr>
            <p:nvPr/>
          </p:nvSpPr>
          <p:spPr bwMode="auto">
            <a:xfrm>
              <a:off x="3554" y="1343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4" name="Line 34"/>
            <p:cNvSpPr>
              <a:spLocks noChangeShapeType="1"/>
            </p:cNvSpPr>
            <p:nvPr/>
          </p:nvSpPr>
          <p:spPr bwMode="auto">
            <a:xfrm>
              <a:off x="3552" y="156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5" name="Line 35"/>
            <p:cNvSpPr>
              <a:spLocks noChangeShapeType="1"/>
            </p:cNvSpPr>
            <p:nvPr/>
          </p:nvSpPr>
          <p:spPr bwMode="auto">
            <a:xfrm>
              <a:off x="3552" y="175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Line 36"/>
            <p:cNvSpPr>
              <a:spLocks noChangeShapeType="1"/>
            </p:cNvSpPr>
            <p:nvPr/>
          </p:nvSpPr>
          <p:spPr bwMode="auto">
            <a:xfrm>
              <a:off x="3558" y="195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Line 37"/>
            <p:cNvSpPr>
              <a:spLocks noChangeShapeType="1"/>
            </p:cNvSpPr>
            <p:nvPr/>
          </p:nvSpPr>
          <p:spPr bwMode="auto">
            <a:xfrm>
              <a:off x="3558" y="2145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38"/>
            <p:cNvSpPr>
              <a:spLocks noChangeShapeType="1"/>
            </p:cNvSpPr>
            <p:nvPr/>
          </p:nvSpPr>
          <p:spPr bwMode="auto">
            <a:xfrm>
              <a:off x="3558" y="233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39"/>
            <p:cNvSpPr>
              <a:spLocks noChangeShapeType="1"/>
            </p:cNvSpPr>
            <p:nvPr/>
          </p:nvSpPr>
          <p:spPr bwMode="auto">
            <a:xfrm>
              <a:off x="3558" y="252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40"/>
            <p:cNvSpPr>
              <a:spLocks noChangeShapeType="1"/>
            </p:cNvSpPr>
            <p:nvPr/>
          </p:nvSpPr>
          <p:spPr bwMode="auto">
            <a:xfrm>
              <a:off x="3558" y="271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41"/>
            <p:cNvSpPr>
              <a:spLocks noChangeShapeType="1"/>
            </p:cNvSpPr>
            <p:nvPr/>
          </p:nvSpPr>
          <p:spPr bwMode="auto">
            <a:xfrm>
              <a:off x="3564" y="291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42"/>
            <p:cNvSpPr>
              <a:spLocks noChangeShapeType="1"/>
            </p:cNvSpPr>
            <p:nvPr/>
          </p:nvSpPr>
          <p:spPr bwMode="auto">
            <a:xfrm>
              <a:off x="3564" y="310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Line 43"/>
            <p:cNvSpPr>
              <a:spLocks noChangeShapeType="1"/>
            </p:cNvSpPr>
            <p:nvPr/>
          </p:nvSpPr>
          <p:spPr bwMode="auto">
            <a:xfrm>
              <a:off x="3558" y="329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4" name="Line 44"/>
            <p:cNvSpPr>
              <a:spLocks noChangeShapeType="1"/>
            </p:cNvSpPr>
            <p:nvPr/>
          </p:nvSpPr>
          <p:spPr bwMode="auto">
            <a:xfrm>
              <a:off x="3558" y="348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5" name="Text Box 45"/>
            <p:cNvSpPr txBox="1">
              <a:spLocks noChangeArrowheads="1"/>
            </p:cNvSpPr>
            <p:nvPr/>
          </p:nvSpPr>
          <p:spPr bwMode="auto">
            <a:xfrm>
              <a:off x="3838" y="2455"/>
              <a:ext cx="375" cy="523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A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6" name="Text Box 46"/>
            <p:cNvSpPr txBox="1">
              <a:spLocks noChangeArrowheads="1"/>
            </p:cNvSpPr>
            <p:nvPr/>
          </p:nvSpPr>
          <p:spPr bwMode="auto">
            <a:xfrm>
              <a:off x="3605" y="2316"/>
              <a:ext cx="158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rgbClr val="6600CC"/>
                </a:buClr>
                <a:buFont typeface="Monotype Sorts" pitchFamily="2" charset="2"/>
                <a:buNone/>
              </a:pPr>
              <a:r>
                <a:rPr lang="it-IT"/>
                <a:t> </a:t>
              </a:r>
              <a:endParaRPr lang="it-IT" sz="3200"/>
            </a:p>
          </p:txBody>
        </p:sp>
        <p:sp>
          <p:nvSpPr>
            <p:cNvPr id="37" name="Text Box 47"/>
            <p:cNvSpPr txBox="1">
              <a:spLocks noChangeArrowheads="1"/>
            </p:cNvSpPr>
            <p:nvPr/>
          </p:nvSpPr>
          <p:spPr bwMode="auto">
            <a:xfrm>
              <a:off x="3015" y="2446"/>
              <a:ext cx="310" cy="5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3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8" name="Text Box 48"/>
            <p:cNvSpPr txBox="1">
              <a:spLocks noChangeArrowheads="1"/>
            </p:cNvSpPr>
            <p:nvPr/>
          </p:nvSpPr>
          <p:spPr bwMode="auto">
            <a:xfrm>
              <a:off x="3551" y="1737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39" name="Text Box 49"/>
            <p:cNvSpPr txBox="1">
              <a:spLocks noChangeArrowheads="1"/>
            </p:cNvSpPr>
            <p:nvPr/>
          </p:nvSpPr>
          <p:spPr bwMode="auto">
            <a:xfrm>
              <a:off x="3551" y="2313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0" name="Text Box 50"/>
            <p:cNvSpPr txBox="1">
              <a:spLocks noChangeArrowheads="1"/>
            </p:cNvSpPr>
            <p:nvPr/>
          </p:nvSpPr>
          <p:spPr bwMode="auto">
            <a:xfrm>
              <a:off x="3551" y="2505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1" name="Text Box 51"/>
            <p:cNvSpPr txBox="1">
              <a:spLocks noChangeArrowheads="1"/>
            </p:cNvSpPr>
            <p:nvPr/>
          </p:nvSpPr>
          <p:spPr bwMode="auto">
            <a:xfrm>
              <a:off x="3551" y="2697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2" name="Text Box 52"/>
            <p:cNvSpPr txBox="1">
              <a:spLocks noChangeArrowheads="1"/>
            </p:cNvSpPr>
            <p:nvPr/>
          </p:nvSpPr>
          <p:spPr bwMode="auto">
            <a:xfrm>
              <a:off x="3551" y="2889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3" name="Text Box 53"/>
            <p:cNvSpPr txBox="1">
              <a:spLocks noChangeArrowheads="1"/>
            </p:cNvSpPr>
            <p:nvPr/>
          </p:nvSpPr>
          <p:spPr bwMode="auto">
            <a:xfrm>
              <a:off x="3840" y="1495"/>
              <a:ext cx="397" cy="537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B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44" name="Text Box 54"/>
            <p:cNvSpPr txBox="1">
              <a:spLocks noChangeArrowheads="1"/>
            </p:cNvSpPr>
            <p:nvPr/>
          </p:nvSpPr>
          <p:spPr bwMode="auto">
            <a:xfrm>
              <a:off x="3551" y="1536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5" name="Text Box 55"/>
            <p:cNvSpPr txBox="1">
              <a:spLocks noChangeArrowheads="1"/>
            </p:cNvSpPr>
            <p:nvPr/>
          </p:nvSpPr>
          <p:spPr bwMode="auto">
            <a:xfrm>
              <a:off x="3551" y="1920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6" name="Text Box 56"/>
            <p:cNvSpPr txBox="1">
              <a:spLocks noChangeArrowheads="1"/>
            </p:cNvSpPr>
            <p:nvPr/>
          </p:nvSpPr>
          <p:spPr bwMode="auto">
            <a:xfrm>
              <a:off x="3015" y="1495"/>
              <a:ext cx="310" cy="5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1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60" name="Text Box 57"/>
          <p:cNvSpPr txBox="1">
            <a:spLocks noChangeArrowheads="1"/>
          </p:cNvSpPr>
          <p:nvPr/>
        </p:nvSpPr>
        <p:spPr bwMode="auto">
          <a:xfrm>
            <a:off x="4792351" y="2372587"/>
            <a:ext cx="492443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4800" smtClean="0">
                <a:solidFill>
                  <a:srgbClr val="3333FF"/>
                </a:solidFill>
              </a:rPr>
              <a:t>2</a:t>
            </a:r>
            <a:endParaRPr lang="it-IT" sz="360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" name="Text Box 58"/>
          <p:cNvSpPr txBox="1">
            <a:spLocks noChangeArrowheads="1"/>
          </p:cNvSpPr>
          <p:nvPr/>
        </p:nvSpPr>
        <p:spPr bwMode="auto">
          <a:xfrm>
            <a:off x="4793937" y="3883887"/>
            <a:ext cx="492443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4800" smtClean="0">
                <a:solidFill>
                  <a:srgbClr val="3333FF"/>
                </a:solidFill>
              </a:rPr>
              <a:t>2</a:t>
            </a:r>
            <a:endParaRPr lang="it-IT" sz="360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nimBg="1" autoUpdateAnimBg="0"/>
      <p:bldP spid="60" grpId="0" animBg="1" autoUpdateAnimBg="0"/>
      <p:bldP spid="61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926676" cy="584775"/>
          </a:xfrm>
        </p:spPr>
        <p:txBody>
          <a:bodyPr/>
          <a:lstStyle/>
          <a:p>
            <a:r>
              <a:rPr lang="it-IT" sz="3200" smtClean="0"/>
              <a:t>Operatore di auto-decremento postfisso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500166" y="1303999"/>
            <a:ext cx="7429552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Sintassi: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>
                <a:solidFill>
                  <a:srgbClr val="3333FF"/>
                </a:solidFill>
              </a:rPr>
              <a:t>nome_variabile--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Valore: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il valore di </a:t>
            </a:r>
            <a:r>
              <a:rPr lang="it-IT" sz="2800" b="1" smtClean="0">
                <a:solidFill>
                  <a:srgbClr val="3333FF"/>
                </a:solidFill>
              </a:rPr>
              <a:t>nome_variabile</a:t>
            </a:r>
            <a:endParaRPr lang="it-IT" sz="2800" b="1" smtClean="0"/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decrementa di </a:t>
            </a:r>
            <a:r>
              <a:rPr lang="it-IT" sz="2800" b="1" smtClean="0">
                <a:solidFill>
                  <a:srgbClr val="3333FF"/>
                </a:solidFill>
              </a:rPr>
              <a:t>1</a:t>
            </a:r>
            <a:r>
              <a:rPr lang="it-IT" sz="2800" b="1" smtClean="0"/>
              <a:t> il valore di </a:t>
            </a:r>
            <a:r>
              <a:rPr lang="it-IT" sz="2800" b="1" smtClean="0">
                <a:solidFill>
                  <a:srgbClr val="3333FF"/>
                </a:solidFill>
              </a:rPr>
              <a:t>nome_variabile</a:t>
            </a:r>
            <a:r>
              <a:rPr lang="it-IT" smtClean="0">
                <a:solidFill>
                  <a:schemeClr val="hlink"/>
                </a:solidFill>
              </a:rPr>
              <a:t>	</a:t>
            </a:r>
            <a:endParaRPr lang="it-IT" sz="2400" b="1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8"/>
            <a:ext cx="7926676" cy="584775"/>
          </a:xfrm>
        </p:spPr>
        <p:txBody>
          <a:bodyPr/>
          <a:lstStyle/>
          <a:p>
            <a:r>
              <a:rPr lang="it-IT" sz="3200" smtClean="0"/>
              <a:t>Operatore di auto-decremento postfisso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84564" y="1214422"/>
            <a:ext cx="1996380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  <a:endParaRPr lang="it-IT" sz="2800" b="1">
              <a:solidFill>
                <a:srgbClr val="FF0000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643042" y="3048000"/>
            <a:ext cx="1569660" cy="64633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600" b="1" smtClean="0">
                <a:solidFill>
                  <a:srgbClr val="3333FF"/>
                </a:solidFill>
              </a:rPr>
              <a:t>B=A--;</a:t>
            </a:r>
            <a:endParaRPr lang="it-IT" sz="3600" b="1">
              <a:solidFill>
                <a:srgbClr val="3333FF"/>
              </a:solidFill>
            </a:endParaRPr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3733800" y="2132013"/>
            <a:ext cx="2992438" cy="3735388"/>
            <a:chOff x="2352" y="1343"/>
            <a:chExt cx="1885" cy="2353"/>
          </a:xfrm>
        </p:grpSpPr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352" y="136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354" y="155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2354" y="175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2836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2358" y="194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2837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2358" y="213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2838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2354" y="233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2839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2358" y="251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2840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2358" y="271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2841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2358" y="290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2842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2356" y="309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2843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2356" y="329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2358" y="348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2855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8" name="Group 18"/>
            <p:cNvGrpSpPr>
              <a:grpSpLocks/>
            </p:cNvGrpSpPr>
            <p:nvPr/>
          </p:nvGrpSpPr>
          <p:grpSpPr bwMode="auto">
            <a:xfrm>
              <a:off x="2790" y="1374"/>
              <a:ext cx="768" cy="2304"/>
              <a:chOff x="1248" y="960"/>
              <a:chExt cx="768" cy="2304"/>
            </a:xfrm>
          </p:grpSpPr>
          <p:sp>
            <p:nvSpPr>
              <p:cNvPr id="46" name="Rectangle 19"/>
              <p:cNvSpPr>
                <a:spLocks noChangeArrowheads="1"/>
              </p:cNvSpPr>
              <p:nvPr/>
            </p:nvSpPr>
            <p:spPr bwMode="auto">
              <a:xfrm>
                <a:off x="1248" y="960"/>
                <a:ext cx="768" cy="230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7" name="Line 20"/>
              <p:cNvSpPr>
                <a:spLocks noChangeShapeType="1"/>
              </p:cNvSpPr>
              <p:nvPr/>
            </p:nvSpPr>
            <p:spPr bwMode="auto">
              <a:xfrm>
                <a:off x="1248" y="307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8" name="Line 21"/>
              <p:cNvSpPr>
                <a:spLocks noChangeShapeType="1"/>
              </p:cNvSpPr>
              <p:nvPr/>
            </p:nvSpPr>
            <p:spPr bwMode="auto">
              <a:xfrm>
                <a:off x="1248" y="288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9" name="Line 22"/>
              <p:cNvSpPr>
                <a:spLocks noChangeShapeType="1"/>
              </p:cNvSpPr>
              <p:nvPr/>
            </p:nvSpPr>
            <p:spPr bwMode="auto">
              <a:xfrm>
                <a:off x="1248" y="268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0" name="Line 23"/>
              <p:cNvSpPr>
                <a:spLocks noChangeShapeType="1"/>
              </p:cNvSpPr>
              <p:nvPr/>
            </p:nvSpPr>
            <p:spPr bwMode="auto">
              <a:xfrm>
                <a:off x="1248" y="249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1" name="Line 24"/>
              <p:cNvSpPr>
                <a:spLocks noChangeShapeType="1"/>
              </p:cNvSpPr>
              <p:nvPr/>
            </p:nvSpPr>
            <p:spPr bwMode="auto">
              <a:xfrm>
                <a:off x="1248" y="230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2" name="Line 25"/>
              <p:cNvSpPr>
                <a:spLocks noChangeShapeType="1"/>
              </p:cNvSpPr>
              <p:nvPr/>
            </p:nvSpPr>
            <p:spPr bwMode="auto">
              <a:xfrm>
                <a:off x="1248" y="211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3" name="Line 26"/>
              <p:cNvSpPr>
                <a:spLocks noChangeShapeType="1"/>
              </p:cNvSpPr>
              <p:nvPr/>
            </p:nvSpPr>
            <p:spPr bwMode="auto">
              <a:xfrm>
                <a:off x="1248" y="192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4" name="Line 27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5" name="Line 28"/>
              <p:cNvSpPr>
                <a:spLocks noChangeShapeType="1"/>
              </p:cNvSpPr>
              <p:nvPr/>
            </p:nvSpPr>
            <p:spPr bwMode="auto">
              <a:xfrm>
                <a:off x="1248" y="153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6" name="Line 29"/>
              <p:cNvSpPr>
                <a:spLocks noChangeShapeType="1"/>
              </p:cNvSpPr>
              <p:nvPr/>
            </p:nvSpPr>
            <p:spPr bwMode="auto">
              <a:xfrm>
                <a:off x="1248" y="134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7" name="Line 30"/>
              <p:cNvSpPr>
                <a:spLocks noChangeShapeType="1"/>
              </p:cNvSpPr>
              <p:nvPr/>
            </p:nvSpPr>
            <p:spPr bwMode="auto">
              <a:xfrm>
                <a:off x="1248" y="115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8" name="Line 31"/>
              <p:cNvSpPr>
                <a:spLocks noChangeShapeType="1"/>
              </p:cNvSpPr>
              <p:nvPr/>
            </p:nvSpPr>
            <p:spPr bwMode="auto">
              <a:xfrm>
                <a:off x="1248" y="96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22" name="Rectangle 32"/>
            <p:cNvSpPr>
              <a:spLocks noChangeArrowheads="1"/>
            </p:cNvSpPr>
            <p:nvPr/>
          </p:nvSpPr>
          <p:spPr bwMode="auto">
            <a:xfrm>
              <a:off x="3558" y="1374"/>
              <a:ext cx="192" cy="2304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3" name="Text Box 33"/>
            <p:cNvSpPr txBox="1">
              <a:spLocks noChangeArrowheads="1"/>
            </p:cNvSpPr>
            <p:nvPr/>
          </p:nvSpPr>
          <p:spPr bwMode="auto">
            <a:xfrm>
              <a:off x="3555" y="1343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4" name="Line 34"/>
            <p:cNvSpPr>
              <a:spLocks noChangeShapeType="1"/>
            </p:cNvSpPr>
            <p:nvPr/>
          </p:nvSpPr>
          <p:spPr bwMode="auto">
            <a:xfrm>
              <a:off x="3552" y="156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5" name="Line 35"/>
            <p:cNvSpPr>
              <a:spLocks noChangeShapeType="1"/>
            </p:cNvSpPr>
            <p:nvPr/>
          </p:nvSpPr>
          <p:spPr bwMode="auto">
            <a:xfrm>
              <a:off x="3552" y="175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Line 36"/>
            <p:cNvSpPr>
              <a:spLocks noChangeShapeType="1"/>
            </p:cNvSpPr>
            <p:nvPr/>
          </p:nvSpPr>
          <p:spPr bwMode="auto">
            <a:xfrm>
              <a:off x="3558" y="195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Line 37"/>
            <p:cNvSpPr>
              <a:spLocks noChangeShapeType="1"/>
            </p:cNvSpPr>
            <p:nvPr/>
          </p:nvSpPr>
          <p:spPr bwMode="auto">
            <a:xfrm>
              <a:off x="3558" y="213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38"/>
            <p:cNvSpPr>
              <a:spLocks noChangeShapeType="1"/>
            </p:cNvSpPr>
            <p:nvPr/>
          </p:nvSpPr>
          <p:spPr bwMode="auto">
            <a:xfrm>
              <a:off x="3558" y="2334"/>
              <a:ext cx="192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39"/>
            <p:cNvSpPr>
              <a:spLocks noChangeShapeType="1"/>
            </p:cNvSpPr>
            <p:nvPr/>
          </p:nvSpPr>
          <p:spPr bwMode="auto">
            <a:xfrm>
              <a:off x="3558" y="252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40"/>
            <p:cNvSpPr>
              <a:spLocks noChangeShapeType="1"/>
            </p:cNvSpPr>
            <p:nvPr/>
          </p:nvSpPr>
          <p:spPr bwMode="auto">
            <a:xfrm>
              <a:off x="3558" y="271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41"/>
            <p:cNvSpPr>
              <a:spLocks noChangeShapeType="1"/>
            </p:cNvSpPr>
            <p:nvPr/>
          </p:nvSpPr>
          <p:spPr bwMode="auto">
            <a:xfrm>
              <a:off x="3564" y="291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42"/>
            <p:cNvSpPr>
              <a:spLocks noChangeShapeType="1"/>
            </p:cNvSpPr>
            <p:nvPr/>
          </p:nvSpPr>
          <p:spPr bwMode="auto">
            <a:xfrm>
              <a:off x="3564" y="310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Line 43"/>
            <p:cNvSpPr>
              <a:spLocks noChangeShapeType="1"/>
            </p:cNvSpPr>
            <p:nvPr/>
          </p:nvSpPr>
          <p:spPr bwMode="auto">
            <a:xfrm>
              <a:off x="3558" y="329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4" name="Line 44"/>
            <p:cNvSpPr>
              <a:spLocks noChangeShapeType="1"/>
            </p:cNvSpPr>
            <p:nvPr/>
          </p:nvSpPr>
          <p:spPr bwMode="auto">
            <a:xfrm>
              <a:off x="3558" y="348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5" name="Text Box 45"/>
            <p:cNvSpPr txBox="1">
              <a:spLocks noChangeArrowheads="1"/>
            </p:cNvSpPr>
            <p:nvPr/>
          </p:nvSpPr>
          <p:spPr bwMode="auto">
            <a:xfrm>
              <a:off x="3838" y="2455"/>
              <a:ext cx="375" cy="523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A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6" name="Text Box 47"/>
            <p:cNvSpPr txBox="1">
              <a:spLocks noChangeArrowheads="1"/>
            </p:cNvSpPr>
            <p:nvPr/>
          </p:nvSpPr>
          <p:spPr bwMode="auto">
            <a:xfrm>
              <a:off x="3015" y="2446"/>
              <a:ext cx="310" cy="5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3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7" name="Text Box 48"/>
            <p:cNvSpPr txBox="1">
              <a:spLocks noChangeArrowheads="1"/>
            </p:cNvSpPr>
            <p:nvPr/>
          </p:nvSpPr>
          <p:spPr bwMode="auto">
            <a:xfrm>
              <a:off x="3555" y="1736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38" name="Text Box 49"/>
            <p:cNvSpPr txBox="1">
              <a:spLocks noChangeArrowheads="1"/>
            </p:cNvSpPr>
            <p:nvPr/>
          </p:nvSpPr>
          <p:spPr bwMode="auto">
            <a:xfrm>
              <a:off x="3555" y="2312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39" name="Text Box 50"/>
            <p:cNvSpPr txBox="1">
              <a:spLocks noChangeArrowheads="1"/>
            </p:cNvSpPr>
            <p:nvPr/>
          </p:nvSpPr>
          <p:spPr bwMode="auto">
            <a:xfrm>
              <a:off x="3555" y="2504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0" name="Text Box 51"/>
            <p:cNvSpPr txBox="1">
              <a:spLocks noChangeArrowheads="1"/>
            </p:cNvSpPr>
            <p:nvPr/>
          </p:nvSpPr>
          <p:spPr bwMode="auto">
            <a:xfrm>
              <a:off x="3555" y="2696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1" name="Text Box 52"/>
            <p:cNvSpPr txBox="1">
              <a:spLocks noChangeArrowheads="1"/>
            </p:cNvSpPr>
            <p:nvPr/>
          </p:nvSpPr>
          <p:spPr bwMode="auto">
            <a:xfrm>
              <a:off x="3555" y="2888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2" name="Text Box 53"/>
            <p:cNvSpPr txBox="1">
              <a:spLocks noChangeArrowheads="1"/>
            </p:cNvSpPr>
            <p:nvPr/>
          </p:nvSpPr>
          <p:spPr bwMode="auto">
            <a:xfrm>
              <a:off x="3840" y="1495"/>
              <a:ext cx="397" cy="537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B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43" name="Text Box 54"/>
            <p:cNvSpPr txBox="1">
              <a:spLocks noChangeArrowheads="1"/>
            </p:cNvSpPr>
            <p:nvPr/>
          </p:nvSpPr>
          <p:spPr bwMode="auto">
            <a:xfrm>
              <a:off x="3555" y="1535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4" name="Text Box 55"/>
            <p:cNvSpPr txBox="1">
              <a:spLocks noChangeArrowheads="1"/>
            </p:cNvSpPr>
            <p:nvPr/>
          </p:nvSpPr>
          <p:spPr bwMode="auto">
            <a:xfrm>
              <a:off x="3555" y="1919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5" name="Text Box 56"/>
            <p:cNvSpPr txBox="1">
              <a:spLocks noChangeArrowheads="1"/>
            </p:cNvSpPr>
            <p:nvPr/>
          </p:nvSpPr>
          <p:spPr bwMode="auto">
            <a:xfrm>
              <a:off x="3015" y="1495"/>
              <a:ext cx="310" cy="5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1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59" name="Text Box 57"/>
          <p:cNvSpPr txBox="1">
            <a:spLocks noChangeArrowheads="1"/>
          </p:cNvSpPr>
          <p:nvPr/>
        </p:nvSpPr>
        <p:spPr bwMode="auto">
          <a:xfrm>
            <a:off x="4786314" y="2371358"/>
            <a:ext cx="492443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4800">
                <a:solidFill>
                  <a:srgbClr val="3333FF"/>
                </a:solidFill>
              </a:rPr>
              <a:t>3</a:t>
            </a:r>
            <a:endParaRPr lang="it-IT" sz="360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0" name="Text Box 58"/>
          <p:cNvSpPr txBox="1">
            <a:spLocks noChangeArrowheads="1"/>
          </p:cNvSpPr>
          <p:nvPr/>
        </p:nvSpPr>
        <p:spPr bwMode="auto">
          <a:xfrm>
            <a:off x="4786314" y="3882658"/>
            <a:ext cx="492443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4800" smtClean="0">
                <a:solidFill>
                  <a:srgbClr val="3333FF"/>
                </a:solidFill>
              </a:rPr>
              <a:t>2</a:t>
            </a:r>
            <a:endParaRPr lang="it-IT" sz="360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utoUpdateAnimBg="0"/>
      <p:bldP spid="59" grpId="0" animBg="1" autoUpdateAnimBg="0"/>
      <p:bldP spid="60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9706" y="1685090"/>
            <a:ext cx="779145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7324" y="25983"/>
            <a:ext cx="7640956" cy="954107"/>
          </a:xfrm>
        </p:spPr>
        <p:txBody>
          <a:bodyPr/>
          <a:lstStyle/>
          <a:p>
            <a:pPr eaLnBrk="1" hangingPunct="1"/>
            <a:r>
              <a:rPr lang="it-IT" sz="2800" smtClean="0"/>
              <a:t>Operatori di auto-incremento e decremento</a:t>
            </a:r>
          </a:p>
        </p:txBody>
      </p:sp>
      <p:sp>
        <p:nvSpPr>
          <p:cNvPr id="1007620" name="Text Box 4"/>
          <p:cNvSpPr txBox="1">
            <a:spLocks noChangeArrowheads="1"/>
          </p:cNvSpPr>
          <p:nvPr/>
        </p:nvSpPr>
        <p:spPr bwMode="auto">
          <a:xfrm>
            <a:off x="1071538" y="976954"/>
            <a:ext cx="1898597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</a:t>
            </a:r>
            <a:endParaRPr lang="it-IT" sz="2800" b="1">
              <a:solidFill>
                <a:srgbClr val="FF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19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775753" y="1857364"/>
            <a:ext cx="325730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1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775753" y="2279642"/>
            <a:ext cx="325730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3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7775753" y="2701920"/>
            <a:ext cx="325730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2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775753" y="3124198"/>
            <a:ext cx="325730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2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7775753" y="3546476"/>
            <a:ext cx="325730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1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12" name="Freccia in giù 11"/>
          <p:cNvSpPr/>
          <p:nvPr/>
        </p:nvSpPr>
        <p:spPr>
          <a:xfrm rot="16200000">
            <a:off x="1978015" y="4147893"/>
            <a:ext cx="101483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in giù 12"/>
          <p:cNvSpPr/>
          <p:nvPr/>
        </p:nvSpPr>
        <p:spPr>
          <a:xfrm rot="16200000">
            <a:off x="1978015" y="4383079"/>
            <a:ext cx="101483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in giù 13"/>
          <p:cNvSpPr/>
          <p:nvPr/>
        </p:nvSpPr>
        <p:spPr>
          <a:xfrm rot="16200000">
            <a:off x="1974312" y="4599099"/>
            <a:ext cx="101483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in giù 14"/>
          <p:cNvSpPr/>
          <p:nvPr/>
        </p:nvSpPr>
        <p:spPr>
          <a:xfrm rot="16200000">
            <a:off x="1974312" y="4834285"/>
            <a:ext cx="101483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in giù 15"/>
          <p:cNvSpPr/>
          <p:nvPr/>
        </p:nvSpPr>
        <p:spPr>
          <a:xfrm rot="16200000">
            <a:off x="1974253" y="5057831"/>
            <a:ext cx="101483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7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7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7620" grpId="0" autoUpdateAnimBg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Operatore &amp;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428728" y="1281904"/>
            <a:ext cx="721523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Sintassi :</a:t>
            </a:r>
          </a:p>
          <a:p>
            <a:pPr marL="442913" lvl="1" indent="14288">
              <a:spcBef>
                <a:spcPts val="1200"/>
              </a:spcBef>
              <a:spcAft>
                <a:spcPts val="1200"/>
              </a:spcAft>
              <a:buSzPct val="100000"/>
              <a:defRPr/>
            </a:pPr>
            <a:r>
              <a:rPr lang="it-IT" sz="2800" b="1" smtClean="0">
                <a:solidFill>
                  <a:srgbClr val="3333FF"/>
                </a:solidFill>
              </a:rPr>
              <a:t>&amp;nome_variabile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Valore:</a:t>
            </a:r>
          </a:p>
          <a:p>
            <a:pPr marL="442913" lvl="1" indent="14288">
              <a:spcBef>
                <a:spcPts val="1200"/>
              </a:spcBef>
              <a:spcAft>
                <a:spcPts val="1200"/>
              </a:spcAft>
              <a:buSzPct val="100000"/>
              <a:defRPr/>
            </a:pPr>
            <a:r>
              <a:rPr lang="it-IT" sz="2800" b="1" smtClean="0"/>
              <a:t>indirizzo della variabile </a:t>
            </a:r>
            <a:r>
              <a:rPr lang="it-IT" sz="2800" b="1" smtClean="0">
                <a:solidFill>
                  <a:srgbClr val="3333FF"/>
                </a:solidFill>
              </a:rPr>
              <a:t>nome_variabile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</a:p>
          <a:p>
            <a:pPr>
              <a:tabLst>
                <a:tab pos="3051175" algn="l"/>
              </a:tabLst>
            </a:pPr>
            <a:r>
              <a:rPr lang="it-IT" smtClean="0">
                <a:solidFill>
                  <a:schemeClr val="hlink"/>
                </a:solidFill>
              </a:rPr>
              <a:t>	</a:t>
            </a:r>
            <a:r>
              <a:rPr lang="it-IT" sz="2800" b="1" smtClean="0">
                <a:solidFill>
                  <a:srgbClr val="3333FF"/>
                </a:solidFill>
              </a:rPr>
              <a:t>int *x;</a:t>
            </a:r>
          </a:p>
          <a:p>
            <a:pPr>
              <a:tabLst>
                <a:tab pos="3051175" algn="l"/>
              </a:tabLst>
            </a:pPr>
            <a:r>
              <a:rPr lang="it-IT" smtClean="0">
                <a:solidFill>
                  <a:schemeClr val="hlink"/>
                </a:solidFill>
              </a:rPr>
              <a:t>	</a:t>
            </a:r>
            <a:r>
              <a:rPr lang="it-IT" sz="2800" b="1" smtClean="0">
                <a:solidFill>
                  <a:srgbClr val="3333FF"/>
                </a:solidFill>
              </a:rPr>
              <a:t>int y;</a:t>
            </a:r>
          </a:p>
          <a:p>
            <a:endParaRPr lang="it-IT" sz="1000" smtClean="0">
              <a:solidFill>
                <a:schemeClr val="hlink"/>
              </a:solidFill>
            </a:endParaRPr>
          </a:p>
          <a:p>
            <a:pPr>
              <a:tabLst>
                <a:tab pos="3051175" algn="l"/>
              </a:tabLst>
            </a:pPr>
            <a:r>
              <a:rPr lang="it-IT" sz="2400" b="1" smtClean="0">
                <a:solidFill>
                  <a:srgbClr val="3333FF"/>
                </a:solidFill>
              </a:rPr>
              <a:t>	</a:t>
            </a:r>
            <a:r>
              <a:rPr lang="it-IT" sz="2800" b="1" smtClean="0">
                <a:solidFill>
                  <a:srgbClr val="3333FF"/>
                </a:solidFill>
              </a:rPr>
              <a:t>x = &amp;y;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7324" y="25983"/>
            <a:ext cx="7640956" cy="954107"/>
          </a:xfrm>
        </p:spPr>
        <p:txBody>
          <a:bodyPr/>
          <a:lstStyle/>
          <a:p>
            <a:pPr eaLnBrk="1" hangingPunct="1"/>
            <a:r>
              <a:rPr lang="it-IT" sz="2800" smtClean="0"/>
              <a:t>Operatori di auto-incremento e decremento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20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138234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Compilazione:</a:t>
            </a: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1285852" y="2495556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Esecuzione: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3604" y="1876426"/>
            <a:ext cx="6781800" cy="295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33604" y="3305186"/>
            <a:ext cx="4381500" cy="1695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7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Operatori di relazione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21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142976" y="1206772"/>
            <a:ext cx="8001024" cy="4865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Sintassi: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SzPct val="100000"/>
              <a:defRPr/>
            </a:pPr>
            <a:r>
              <a:rPr lang="it-IT" sz="2400" b="1" dirty="0" smtClean="0"/>
              <a:t>a)	</a:t>
            </a:r>
            <a:r>
              <a:rPr lang="it-IT" sz="2400" b="1" dirty="0" smtClean="0">
                <a:solidFill>
                  <a:srgbClr val="3333FF"/>
                </a:solidFill>
              </a:rPr>
              <a:t>espr_1 == espr_2</a:t>
            </a:r>
            <a:r>
              <a:rPr lang="it-IT" sz="2400" b="1" dirty="0" smtClean="0"/>
              <a:t>	</a:t>
            </a:r>
            <a:r>
              <a:rPr lang="it-IT" sz="2400" b="1" dirty="0" smtClean="0">
                <a:solidFill>
                  <a:srgbClr val="FF0000"/>
                </a:solidFill>
              </a:rPr>
              <a:t>uguale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SzPct val="100000"/>
              <a:defRPr/>
            </a:pPr>
            <a:r>
              <a:rPr lang="it-IT" sz="2400" b="1" dirty="0" smtClean="0"/>
              <a:t>b)	</a:t>
            </a:r>
            <a:r>
              <a:rPr lang="it-IT" sz="2400" b="1" dirty="0" smtClean="0">
                <a:solidFill>
                  <a:srgbClr val="3333FF"/>
                </a:solidFill>
              </a:rPr>
              <a:t>espr_1 != espr_2</a:t>
            </a:r>
            <a:r>
              <a:rPr lang="it-IT" sz="2400" b="1" dirty="0" smtClean="0"/>
              <a:t>	</a:t>
            </a:r>
            <a:r>
              <a:rPr lang="it-IT" sz="2400" b="1" dirty="0" smtClean="0">
                <a:solidFill>
                  <a:srgbClr val="FF0000"/>
                </a:solidFill>
              </a:rPr>
              <a:t>diverso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SzPct val="100000"/>
              <a:defRPr/>
            </a:pPr>
            <a:r>
              <a:rPr lang="it-IT" sz="2400" b="1" dirty="0" smtClean="0"/>
              <a:t>c)	</a:t>
            </a:r>
            <a:r>
              <a:rPr lang="it-IT" sz="2400" b="1" dirty="0" smtClean="0">
                <a:solidFill>
                  <a:srgbClr val="3333FF"/>
                </a:solidFill>
              </a:rPr>
              <a:t>espr_1 &gt; espr_2</a:t>
            </a:r>
            <a:r>
              <a:rPr lang="it-IT" sz="2400" b="1" dirty="0" smtClean="0"/>
              <a:t>	</a:t>
            </a:r>
            <a:r>
              <a:rPr lang="it-IT" sz="2400" b="1" dirty="0" smtClean="0">
                <a:solidFill>
                  <a:srgbClr val="FF0000"/>
                </a:solidFill>
              </a:rPr>
              <a:t>maggiore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SzPct val="100000"/>
              <a:defRPr/>
            </a:pPr>
            <a:r>
              <a:rPr lang="it-IT" sz="2400" b="1" dirty="0" smtClean="0"/>
              <a:t>d)	</a:t>
            </a:r>
            <a:r>
              <a:rPr lang="it-IT" sz="2400" b="1" dirty="0" smtClean="0">
                <a:solidFill>
                  <a:srgbClr val="3333FF"/>
                </a:solidFill>
              </a:rPr>
              <a:t>espr_1 &gt;= espr_2</a:t>
            </a:r>
            <a:r>
              <a:rPr lang="it-IT" sz="2400" b="1" dirty="0" smtClean="0"/>
              <a:t>	</a:t>
            </a:r>
            <a:r>
              <a:rPr lang="it-IT" sz="2400" b="1" dirty="0" smtClean="0">
                <a:solidFill>
                  <a:srgbClr val="FF0000"/>
                </a:solidFill>
              </a:rPr>
              <a:t>maggiore o uguale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Clr>
                <a:schemeClr val="folHlink"/>
              </a:buClr>
              <a:buSzPct val="100000"/>
              <a:defRPr/>
            </a:pPr>
            <a:r>
              <a:rPr lang="it-IT" sz="2400" b="1" dirty="0" smtClean="0"/>
              <a:t>e)	</a:t>
            </a:r>
            <a:r>
              <a:rPr lang="it-IT" sz="2400" b="1" dirty="0" smtClean="0">
                <a:solidFill>
                  <a:srgbClr val="3333FF"/>
                </a:solidFill>
              </a:rPr>
              <a:t>espr_1 &lt; espr_2</a:t>
            </a:r>
            <a:r>
              <a:rPr lang="it-IT" sz="2400" b="1" dirty="0" smtClean="0"/>
              <a:t>	</a:t>
            </a:r>
            <a:r>
              <a:rPr lang="it-IT" sz="2400" b="1" dirty="0" smtClean="0">
                <a:solidFill>
                  <a:srgbClr val="FF0000"/>
                </a:solidFill>
              </a:rPr>
              <a:t>minore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Clr>
                <a:schemeClr val="folHlink"/>
              </a:buClr>
              <a:buSzPct val="100000"/>
              <a:defRPr/>
            </a:pPr>
            <a:r>
              <a:rPr lang="it-IT" sz="2400" b="1" dirty="0" smtClean="0"/>
              <a:t>f)	</a:t>
            </a:r>
            <a:r>
              <a:rPr lang="it-IT" sz="2400" b="1" dirty="0" smtClean="0">
                <a:solidFill>
                  <a:srgbClr val="3333FF"/>
                </a:solidFill>
              </a:rPr>
              <a:t>espr_1 &lt;= espr_2</a:t>
            </a:r>
            <a:r>
              <a:rPr lang="it-IT" sz="2400" b="1" dirty="0" smtClean="0"/>
              <a:t>	</a:t>
            </a:r>
            <a:r>
              <a:rPr lang="it-IT" sz="2400" b="1" dirty="0" smtClean="0">
                <a:solidFill>
                  <a:srgbClr val="FF0000"/>
                </a:solidFill>
              </a:rPr>
              <a:t>minore o uguale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Valore: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Clr>
                <a:schemeClr val="folHlink"/>
              </a:buClr>
              <a:buSzPct val="100000"/>
              <a:defRPr/>
            </a:pPr>
            <a:r>
              <a:rPr lang="it-IT" sz="2400" b="1" dirty="0" smtClean="0">
                <a:solidFill>
                  <a:srgbClr val="3333FF"/>
                </a:solidFill>
              </a:rPr>
              <a:t>1</a:t>
            </a:r>
            <a:r>
              <a:rPr lang="it-IT" sz="2400" b="1" dirty="0" smtClean="0"/>
              <a:t>	se i valori di </a:t>
            </a:r>
            <a:r>
              <a:rPr lang="it-IT" sz="2400" b="1" dirty="0">
                <a:solidFill>
                  <a:srgbClr val="3333FF"/>
                </a:solidFill>
              </a:rPr>
              <a:t>espr_1 </a:t>
            </a:r>
            <a:r>
              <a:rPr lang="it-IT" sz="2400" b="1" dirty="0" smtClean="0"/>
              <a:t>e</a:t>
            </a:r>
            <a:r>
              <a:rPr lang="it-IT" sz="2400" b="1" dirty="0" smtClean="0">
                <a:solidFill>
                  <a:srgbClr val="3333FF"/>
                </a:solidFill>
              </a:rPr>
              <a:t> espr_2 </a:t>
            </a:r>
            <a:r>
              <a:rPr lang="it-IT" sz="2400" b="1" dirty="0" smtClean="0"/>
              <a:t>si trovano nella relazione specificata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Clr>
                <a:schemeClr val="folHlink"/>
              </a:buClr>
              <a:buSzPct val="100000"/>
              <a:defRPr/>
            </a:pPr>
            <a:r>
              <a:rPr lang="it-IT" sz="2400" b="1" dirty="0" smtClean="0">
                <a:solidFill>
                  <a:srgbClr val="3333FF"/>
                </a:solidFill>
              </a:rPr>
              <a:t>0</a:t>
            </a:r>
            <a:r>
              <a:rPr lang="it-IT" sz="2400" b="1" dirty="0" smtClean="0"/>
              <a:t>	altrimenti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3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638142"/>
            <a:ext cx="7286676" cy="450550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7324" y="241426"/>
            <a:ext cx="7640956" cy="523220"/>
          </a:xfrm>
        </p:spPr>
        <p:txBody>
          <a:bodyPr/>
          <a:lstStyle/>
          <a:p>
            <a:pPr eaLnBrk="1" hangingPunct="1"/>
            <a:r>
              <a:rPr lang="it-IT" sz="2800" smtClean="0"/>
              <a:t>Operatori di relazione</a:t>
            </a:r>
          </a:p>
        </p:txBody>
      </p:sp>
      <p:sp>
        <p:nvSpPr>
          <p:cNvPr id="1007620" name="Text Box 4"/>
          <p:cNvSpPr txBox="1">
            <a:spLocks noChangeArrowheads="1"/>
          </p:cNvSpPr>
          <p:nvPr/>
        </p:nvSpPr>
        <p:spPr bwMode="auto">
          <a:xfrm>
            <a:off x="1071538" y="857232"/>
            <a:ext cx="1898597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</a:t>
            </a:r>
            <a:endParaRPr lang="it-IT" sz="2800" b="1">
              <a:solidFill>
                <a:srgbClr val="FF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22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8175360" y="1867534"/>
            <a:ext cx="325730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1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8175360" y="2289812"/>
            <a:ext cx="325730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0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175360" y="2712090"/>
            <a:ext cx="325730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0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8175360" y="3134368"/>
            <a:ext cx="325730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1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8175360" y="3556646"/>
            <a:ext cx="325730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1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12" name="Freccia in giù 11"/>
          <p:cNvSpPr/>
          <p:nvPr/>
        </p:nvSpPr>
        <p:spPr>
          <a:xfrm rot="16200000">
            <a:off x="1503958" y="3567023"/>
            <a:ext cx="101483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3" name="Freccia in giù 12"/>
          <p:cNvSpPr/>
          <p:nvPr/>
        </p:nvSpPr>
        <p:spPr>
          <a:xfrm rot="16200000">
            <a:off x="1503958" y="3779886"/>
            <a:ext cx="101483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4" name="Freccia in giù 13"/>
          <p:cNvSpPr/>
          <p:nvPr/>
        </p:nvSpPr>
        <p:spPr>
          <a:xfrm rot="16200000">
            <a:off x="1500255" y="3992749"/>
            <a:ext cx="101483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5" name="Freccia in giù 14"/>
          <p:cNvSpPr/>
          <p:nvPr/>
        </p:nvSpPr>
        <p:spPr>
          <a:xfrm rot="16200000">
            <a:off x="1500255" y="4205612"/>
            <a:ext cx="101483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6" name="Freccia in giù 15"/>
          <p:cNvSpPr/>
          <p:nvPr/>
        </p:nvSpPr>
        <p:spPr>
          <a:xfrm rot="16200000">
            <a:off x="1500196" y="4418474"/>
            <a:ext cx="101483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7" name="Freccia in giù 16"/>
          <p:cNvSpPr/>
          <p:nvPr/>
        </p:nvSpPr>
        <p:spPr>
          <a:xfrm rot="16200000">
            <a:off x="1485144" y="4864065"/>
            <a:ext cx="101483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8175360" y="3967754"/>
            <a:ext cx="325730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3</a:t>
            </a:r>
            <a:endParaRPr lang="it-IT" sz="20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7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7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7620" grpId="0" autoUpdateAnimBg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7324" y="241426"/>
            <a:ext cx="7640956" cy="523220"/>
          </a:xfrm>
        </p:spPr>
        <p:txBody>
          <a:bodyPr/>
          <a:lstStyle/>
          <a:p>
            <a:pPr eaLnBrk="1" hangingPunct="1"/>
            <a:r>
              <a:rPr lang="it-IT" sz="2800" smtClean="0"/>
              <a:t>Operatori di relazione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138234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Compilazione:</a:t>
            </a: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1285852" y="2495556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Esecuzione: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890715"/>
            <a:ext cx="66675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3286124"/>
            <a:ext cx="4991100" cy="1838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7" grpId="0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Operatori “logici”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24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142976" y="1071546"/>
            <a:ext cx="800102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Sintassi:</a:t>
            </a:r>
          </a:p>
          <a:p>
            <a:pPr marL="723900" lvl="1">
              <a:spcBef>
                <a:spcPts val="1200"/>
              </a:spcBef>
              <a:buSzPct val="100000"/>
              <a:defRPr/>
            </a:pPr>
            <a:r>
              <a:rPr lang="it-IT" sz="2400" b="1" smtClean="0">
                <a:solidFill>
                  <a:srgbClr val="3333FF"/>
                </a:solidFill>
              </a:rPr>
              <a:t>espr</a:t>
            </a:r>
            <a:r>
              <a:rPr lang="it-IT" sz="2400" b="1" baseline="-25000" smtClean="0">
                <a:solidFill>
                  <a:srgbClr val="3333FF"/>
                </a:solidFill>
              </a:rPr>
              <a:t>1</a:t>
            </a:r>
            <a:r>
              <a:rPr lang="it-IT" sz="2400" b="1" smtClean="0">
                <a:solidFill>
                  <a:srgbClr val="3333FF"/>
                </a:solidFill>
              </a:rPr>
              <a:t> || espr</a:t>
            </a:r>
            <a:r>
              <a:rPr lang="it-IT" sz="2400" b="1" baseline="-25000" smtClean="0">
                <a:solidFill>
                  <a:srgbClr val="3333FF"/>
                </a:solidFill>
              </a:rPr>
              <a:t>2</a:t>
            </a:r>
            <a:r>
              <a:rPr lang="it-IT" sz="2400" smtClean="0">
                <a:solidFill>
                  <a:schemeClr val="hlink"/>
                </a:solidFill>
              </a:rPr>
              <a:t>		</a:t>
            </a:r>
            <a:r>
              <a:rPr lang="it-IT" sz="2400" b="1" smtClean="0">
                <a:solidFill>
                  <a:srgbClr val="FF0000"/>
                </a:solidFill>
              </a:rPr>
              <a:t>“or”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Valore: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Clr>
                <a:schemeClr val="folHlink"/>
              </a:buClr>
              <a:buSzPct val="100000"/>
              <a:defRPr/>
            </a:pPr>
            <a:r>
              <a:rPr lang="it-IT" sz="2400" b="1" smtClean="0">
                <a:solidFill>
                  <a:srgbClr val="3333FF"/>
                </a:solidFill>
              </a:rPr>
              <a:t>0</a:t>
            </a:r>
            <a:r>
              <a:rPr lang="it-IT" sz="2400" b="1" smtClean="0"/>
              <a:t>	se </a:t>
            </a:r>
            <a:r>
              <a:rPr lang="it-IT" sz="2400" b="1" smtClean="0">
                <a:solidFill>
                  <a:srgbClr val="3333FF"/>
                </a:solidFill>
              </a:rPr>
              <a:t>espr</a:t>
            </a:r>
            <a:r>
              <a:rPr lang="it-IT" sz="2400" b="1" baseline="-25000" smtClean="0">
                <a:solidFill>
                  <a:srgbClr val="3333FF"/>
                </a:solidFill>
              </a:rPr>
              <a:t>1</a:t>
            </a:r>
            <a:r>
              <a:rPr lang="it-IT" sz="2400" smtClean="0">
                <a:solidFill>
                  <a:schemeClr val="hlink"/>
                </a:solidFill>
              </a:rPr>
              <a:t> </a:t>
            </a:r>
            <a:r>
              <a:rPr lang="it-IT" sz="2400" b="1" smtClean="0"/>
              <a:t>e</a:t>
            </a:r>
            <a:r>
              <a:rPr lang="it-IT" sz="2400" smtClean="0">
                <a:solidFill>
                  <a:schemeClr val="hlink"/>
                </a:solidFill>
              </a:rPr>
              <a:t> </a:t>
            </a:r>
            <a:r>
              <a:rPr lang="it-IT" sz="2400" b="1" smtClean="0">
                <a:solidFill>
                  <a:srgbClr val="3333FF"/>
                </a:solidFill>
              </a:rPr>
              <a:t>espr</a:t>
            </a:r>
            <a:r>
              <a:rPr lang="it-IT" sz="2400" b="1" baseline="-25000" smtClean="0">
                <a:solidFill>
                  <a:srgbClr val="3333FF"/>
                </a:solidFill>
              </a:rPr>
              <a:t>2</a:t>
            </a:r>
            <a:r>
              <a:rPr lang="it-IT" sz="2400" smtClean="0">
                <a:solidFill>
                  <a:schemeClr val="hlink"/>
                </a:solidFill>
              </a:rPr>
              <a:t> </a:t>
            </a:r>
            <a:r>
              <a:rPr lang="it-IT" sz="2400" b="1" smtClean="0"/>
              <a:t>valgono</a:t>
            </a:r>
            <a:r>
              <a:rPr lang="it-IT" sz="2400" smtClean="0">
                <a:solidFill>
                  <a:schemeClr val="hlink"/>
                </a:solidFill>
              </a:rPr>
              <a:t> </a:t>
            </a:r>
            <a:r>
              <a:rPr lang="it-IT" sz="2400" b="1" smtClean="0"/>
              <a:t>entrambe </a:t>
            </a:r>
            <a:r>
              <a:rPr lang="it-IT" sz="2400" b="1" smtClean="0">
                <a:solidFill>
                  <a:srgbClr val="3333FF"/>
                </a:solidFill>
              </a:rPr>
              <a:t>0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Clr>
                <a:schemeClr val="folHlink"/>
              </a:buClr>
              <a:buSzPct val="100000"/>
              <a:defRPr/>
            </a:pPr>
            <a:r>
              <a:rPr lang="it-IT" sz="2400" b="1" smtClean="0">
                <a:solidFill>
                  <a:srgbClr val="3333FF"/>
                </a:solidFill>
              </a:rPr>
              <a:t>1</a:t>
            </a:r>
            <a:r>
              <a:rPr lang="it-IT" sz="2400" b="1" smtClean="0"/>
              <a:t>	altrimenti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Sintassi:</a:t>
            </a:r>
          </a:p>
          <a:p>
            <a:pPr marL="722313" lvl="1" indent="1588">
              <a:spcBef>
                <a:spcPts val="1200"/>
              </a:spcBef>
              <a:buSzPct val="100000"/>
              <a:defRPr/>
            </a:pPr>
            <a:r>
              <a:rPr lang="it-IT" sz="2400" b="1" smtClean="0">
                <a:solidFill>
                  <a:srgbClr val="3333FF"/>
                </a:solidFill>
              </a:rPr>
              <a:t>espr</a:t>
            </a:r>
            <a:r>
              <a:rPr lang="it-IT" sz="2400" b="1" baseline="-25000" smtClean="0">
                <a:solidFill>
                  <a:srgbClr val="3333FF"/>
                </a:solidFill>
              </a:rPr>
              <a:t>1</a:t>
            </a:r>
            <a:r>
              <a:rPr lang="it-IT" sz="2400" smtClean="0">
                <a:solidFill>
                  <a:schemeClr val="hlink"/>
                </a:solidFill>
              </a:rPr>
              <a:t> </a:t>
            </a:r>
            <a:r>
              <a:rPr lang="it-IT" sz="2400" b="1" smtClean="0">
                <a:solidFill>
                  <a:srgbClr val="3333FF"/>
                </a:solidFill>
              </a:rPr>
              <a:t>&amp;&amp;</a:t>
            </a:r>
            <a:r>
              <a:rPr lang="it-IT" sz="2400" smtClean="0">
                <a:solidFill>
                  <a:schemeClr val="hlink"/>
                </a:solidFill>
              </a:rPr>
              <a:t> </a:t>
            </a:r>
            <a:r>
              <a:rPr lang="it-IT" sz="2400" b="1" smtClean="0">
                <a:solidFill>
                  <a:srgbClr val="3333FF"/>
                </a:solidFill>
              </a:rPr>
              <a:t>espr</a:t>
            </a:r>
            <a:r>
              <a:rPr lang="it-IT" sz="2400" b="1" baseline="-25000" smtClean="0">
                <a:solidFill>
                  <a:srgbClr val="3333FF"/>
                </a:solidFill>
              </a:rPr>
              <a:t>2 </a:t>
            </a:r>
            <a:r>
              <a:rPr lang="it-IT" sz="2400" smtClean="0">
                <a:solidFill>
                  <a:schemeClr val="hlink"/>
                </a:solidFill>
              </a:rPr>
              <a:t>	</a:t>
            </a:r>
            <a:r>
              <a:rPr lang="it-IT" sz="2400" b="1" smtClean="0">
                <a:solidFill>
                  <a:srgbClr val="FF0000"/>
                </a:solidFill>
              </a:rPr>
              <a:t>“and”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Valore: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Clr>
                <a:schemeClr val="folHlink"/>
              </a:buClr>
              <a:buSzPct val="100000"/>
              <a:defRPr/>
            </a:pPr>
            <a:r>
              <a:rPr lang="it-IT" sz="2400" b="1" smtClean="0">
                <a:solidFill>
                  <a:srgbClr val="3333FF"/>
                </a:solidFill>
              </a:rPr>
              <a:t>1</a:t>
            </a:r>
            <a:r>
              <a:rPr lang="it-IT" sz="2400" b="1" smtClean="0"/>
              <a:t>	 se </a:t>
            </a:r>
            <a:r>
              <a:rPr lang="it-IT" sz="2400" b="1" smtClean="0">
                <a:solidFill>
                  <a:srgbClr val="3333FF"/>
                </a:solidFill>
              </a:rPr>
              <a:t>espr</a:t>
            </a:r>
            <a:r>
              <a:rPr lang="it-IT" sz="2400" b="1" baseline="-25000" smtClean="0">
                <a:solidFill>
                  <a:srgbClr val="3333FF"/>
                </a:solidFill>
              </a:rPr>
              <a:t>1</a:t>
            </a:r>
            <a:r>
              <a:rPr lang="it-IT" sz="2400" smtClean="0">
                <a:solidFill>
                  <a:schemeClr val="hlink"/>
                </a:solidFill>
              </a:rPr>
              <a:t> </a:t>
            </a:r>
            <a:r>
              <a:rPr lang="it-IT" sz="2400" b="1" smtClean="0"/>
              <a:t>e</a:t>
            </a:r>
            <a:r>
              <a:rPr lang="it-IT" sz="2400" smtClean="0">
                <a:solidFill>
                  <a:schemeClr val="hlink"/>
                </a:solidFill>
              </a:rPr>
              <a:t> </a:t>
            </a:r>
            <a:r>
              <a:rPr lang="it-IT" sz="2400" b="1" smtClean="0">
                <a:solidFill>
                  <a:srgbClr val="3333FF"/>
                </a:solidFill>
              </a:rPr>
              <a:t>espr</a:t>
            </a:r>
            <a:r>
              <a:rPr lang="it-IT" sz="2400" b="1" baseline="-25000" smtClean="0">
                <a:solidFill>
                  <a:srgbClr val="3333FF"/>
                </a:solidFill>
              </a:rPr>
              <a:t>2</a:t>
            </a:r>
            <a:r>
              <a:rPr lang="it-IT" sz="2400" smtClean="0">
                <a:solidFill>
                  <a:schemeClr val="hlink"/>
                </a:solidFill>
              </a:rPr>
              <a:t> </a:t>
            </a:r>
            <a:r>
              <a:rPr lang="it-IT" sz="2400" b="1" smtClean="0"/>
              <a:t>sono entrambe</a:t>
            </a:r>
            <a:r>
              <a:rPr lang="it-IT" sz="2400" smtClean="0">
                <a:solidFill>
                  <a:schemeClr val="hlink"/>
                </a:solidFill>
              </a:rPr>
              <a:t> </a:t>
            </a:r>
            <a:r>
              <a:rPr lang="it-IT" sz="2400" b="1" smtClean="0"/>
              <a:t>≠ </a:t>
            </a:r>
            <a:r>
              <a:rPr lang="it-IT" sz="2400" b="1" smtClean="0">
                <a:solidFill>
                  <a:srgbClr val="3333FF"/>
                </a:solidFill>
              </a:rPr>
              <a:t>0</a:t>
            </a:r>
            <a:endParaRPr lang="it-IT" sz="2400" b="1" smtClean="0">
              <a:solidFill>
                <a:schemeClr val="hlink"/>
              </a:solidFill>
            </a:endParaRP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Clr>
                <a:schemeClr val="folHlink"/>
              </a:buClr>
              <a:buSzPct val="100000"/>
              <a:defRPr/>
            </a:pPr>
            <a:r>
              <a:rPr lang="it-IT" sz="2400" b="1" smtClean="0">
                <a:solidFill>
                  <a:srgbClr val="3333FF"/>
                </a:solidFill>
              </a:rPr>
              <a:t>0</a:t>
            </a:r>
            <a:r>
              <a:rPr lang="it-IT" sz="2400" b="1" smtClean="0"/>
              <a:t>	altrimenti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3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Operatori “logici”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25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142976" y="1206772"/>
            <a:ext cx="8001024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Sintassi:</a:t>
            </a:r>
          </a:p>
          <a:p>
            <a:pPr marL="722313" lvl="1" indent="1588">
              <a:spcBef>
                <a:spcPts val="1200"/>
              </a:spcBef>
              <a:buSzPct val="100000"/>
              <a:defRPr/>
            </a:pPr>
            <a:r>
              <a:rPr lang="it-IT" sz="2400" b="1" smtClean="0">
                <a:solidFill>
                  <a:srgbClr val="3333FF"/>
                </a:solidFill>
              </a:rPr>
              <a:t>!espr</a:t>
            </a:r>
            <a:r>
              <a:rPr lang="it-IT" sz="2400" smtClean="0">
                <a:solidFill>
                  <a:schemeClr val="hlink"/>
                </a:solidFill>
              </a:rPr>
              <a:t>		</a:t>
            </a:r>
            <a:r>
              <a:rPr lang="it-IT" sz="2400" b="1" smtClean="0">
                <a:solidFill>
                  <a:schemeClr val="hlink"/>
                </a:solidFill>
              </a:rPr>
              <a:t>“not”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Valore: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Clr>
                <a:schemeClr val="folHlink"/>
              </a:buClr>
              <a:buSzPct val="100000"/>
              <a:defRPr/>
            </a:pPr>
            <a:r>
              <a:rPr lang="it-IT" sz="2400" b="1" smtClean="0">
                <a:solidFill>
                  <a:srgbClr val="3333FF"/>
                </a:solidFill>
              </a:rPr>
              <a:t>1</a:t>
            </a:r>
            <a:r>
              <a:rPr lang="it-IT" sz="2400" b="1" smtClean="0"/>
              <a:t>	se </a:t>
            </a:r>
            <a:r>
              <a:rPr lang="it-IT" sz="2400" b="1" smtClean="0">
                <a:solidFill>
                  <a:srgbClr val="3333FF"/>
                </a:solidFill>
              </a:rPr>
              <a:t>espr</a:t>
            </a:r>
            <a:r>
              <a:rPr lang="it-IT" sz="2400" smtClean="0">
                <a:solidFill>
                  <a:schemeClr val="hlink"/>
                </a:solidFill>
              </a:rPr>
              <a:t> </a:t>
            </a:r>
            <a:r>
              <a:rPr lang="it-IT" sz="2400" b="1" smtClean="0"/>
              <a:t>vale</a:t>
            </a:r>
            <a:r>
              <a:rPr lang="it-IT" sz="2400" smtClean="0">
                <a:solidFill>
                  <a:schemeClr val="hlink"/>
                </a:solidFill>
              </a:rPr>
              <a:t> </a:t>
            </a:r>
            <a:r>
              <a:rPr lang="it-IT" sz="2400" b="1" smtClean="0">
                <a:solidFill>
                  <a:srgbClr val="3333FF"/>
                </a:solidFill>
              </a:rPr>
              <a:t>0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Clr>
                <a:schemeClr val="folHlink"/>
              </a:buClr>
              <a:buSzPct val="100000"/>
              <a:defRPr/>
            </a:pPr>
            <a:r>
              <a:rPr lang="it-IT" sz="2400" b="1" smtClean="0">
                <a:solidFill>
                  <a:srgbClr val="3333FF"/>
                </a:solidFill>
              </a:rPr>
              <a:t>0</a:t>
            </a:r>
            <a:r>
              <a:rPr lang="it-IT" sz="2400" b="1" smtClean="0"/>
              <a:t>	altrimenti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3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816146"/>
            <a:ext cx="7400925" cy="440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7324" y="179871"/>
            <a:ext cx="7640956" cy="646331"/>
          </a:xfrm>
        </p:spPr>
        <p:txBody>
          <a:bodyPr/>
          <a:lstStyle/>
          <a:p>
            <a:pPr eaLnBrk="1" hangingPunct="1"/>
            <a:r>
              <a:rPr lang="it-IT" smtClean="0"/>
              <a:t>Operatori “logici”</a:t>
            </a:r>
          </a:p>
        </p:txBody>
      </p:sp>
      <p:sp>
        <p:nvSpPr>
          <p:cNvPr id="1007620" name="Text Box 4"/>
          <p:cNvSpPr txBox="1">
            <a:spLocks noChangeArrowheads="1"/>
          </p:cNvSpPr>
          <p:nvPr/>
        </p:nvSpPr>
        <p:spPr bwMode="auto">
          <a:xfrm>
            <a:off x="1071538" y="857232"/>
            <a:ext cx="1898597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</a:t>
            </a:r>
            <a:endParaRPr lang="it-IT" sz="2800" b="1">
              <a:solidFill>
                <a:srgbClr val="FF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26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858148" y="813949"/>
            <a:ext cx="325730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1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858148" y="1236227"/>
            <a:ext cx="325730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1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7858148" y="1671568"/>
            <a:ext cx="325730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0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10" name="Freccia in giù 9"/>
          <p:cNvSpPr/>
          <p:nvPr/>
        </p:nvSpPr>
        <p:spPr>
          <a:xfrm rot="16200000">
            <a:off x="1304320" y="3774369"/>
            <a:ext cx="193293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1" name="Freccia in giù 10"/>
          <p:cNvSpPr/>
          <p:nvPr/>
        </p:nvSpPr>
        <p:spPr>
          <a:xfrm rot="16200000">
            <a:off x="1306549" y="4224341"/>
            <a:ext cx="172921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2" name="Freccia in giù 11"/>
          <p:cNvSpPr/>
          <p:nvPr/>
        </p:nvSpPr>
        <p:spPr>
          <a:xfrm rot="16200000">
            <a:off x="1306549" y="4938721"/>
            <a:ext cx="172921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7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7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7620" grpId="0" autoUpdateAnimBg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7324" y="179871"/>
            <a:ext cx="7640956" cy="646331"/>
          </a:xfrm>
        </p:spPr>
        <p:txBody>
          <a:bodyPr/>
          <a:lstStyle/>
          <a:p>
            <a:r>
              <a:rPr lang="it-IT" smtClean="0"/>
              <a:t>Operatori “logici”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138234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Compilazione:</a:t>
            </a: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1285852" y="2495556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Esecuzione: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3590" y="1985961"/>
            <a:ext cx="66675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3590" y="3271845"/>
            <a:ext cx="4810125" cy="1228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7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Operatore *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357290" y="1000108"/>
            <a:ext cx="7286676" cy="352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Sintassi :</a:t>
            </a:r>
          </a:p>
          <a:p>
            <a:pPr marL="442913" lvl="1" indent="14288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>
                <a:solidFill>
                  <a:srgbClr val="3333FF"/>
                </a:solidFill>
              </a:rPr>
              <a:t>*nome_puntatore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“Valore”:</a:t>
            </a:r>
          </a:p>
          <a:p>
            <a:pPr marL="442913" lvl="1" indent="14288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il nome della variabile il cui indirizzo è memorizzato in </a:t>
            </a:r>
            <a:r>
              <a:rPr lang="it-IT" sz="2800" b="1" smtClean="0">
                <a:solidFill>
                  <a:srgbClr val="3333FF"/>
                </a:solidFill>
              </a:rPr>
              <a:t>nome_puntatore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tabLst>
                <a:tab pos="3048000" algn="l"/>
              </a:tabLst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	</a:t>
            </a:r>
            <a:endParaRPr lang="it-IT" sz="2800" b="1" smtClean="0">
              <a:solidFill>
                <a:srgbClr val="3333FF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000760" y="10001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grpSp>
        <p:nvGrpSpPr>
          <p:cNvPr id="17" name="Gruppo 16"/>
          <p:cNvGrpSpPr/>
          <p:nvPr/>
        </p:nvGrpSpPr>
        <p:grpSpPr>
          <a:xfrm>
            <a:off x="3968814" y="5193508"/>
            <a:ext cx="1246128" cy="983474"/>
            <a:chOff x="4000496" y="5253351"/>
            <a:chExt cx="1246128" cy="983474"/>
          </a:xfrm>
        </p:grpSpPr>
        <p:sp>
          <p:nvSpPr>
            <p:cNvPr id="7" name="Ovale 6"/>
            <p:cNvSpPr/>
            <p:nvPr/>
          </p:nvSpPr>
          <p:spPr>
            <a:xfrm>
              <a:off x="4817996" y="5808197"/>
              <a:ext cx="428628" cy="42862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0" name="Connettore 2 9"/>
            <p:cNvCxnSpPr>
              <a:stCxn id="7" idx="2"/>
            </p:cNvCxnSpPr>
            <p:nvPr/>
          </p:nvCxnSpPr>
          <p:spPr>
            <a:xfrm rot="10800000">
              <a:off x="4286248" y="5572141"/>
              <a:ext cx="531748" cy="450371"/>
            </a:xfrm>
            <a:prstGeom prst="straightConnector1">
              <a:avLst/>
            </a:prstGeom>
            <a:ln w="25400">
              <a:solidFill>
                <a:srgbClr val="808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CasellaDiTesto 11"/>
            <p:cNvSpPr txBox="1"/>
            <p:nvPr/>
          </p:nvSpPr>
          <p:spPr>
            <a:xfrm>
              <a:off x="4000496" y="5253351"/>
              <a:ext cx="3417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400" b="1" smtClean="0">
                  <a:solidFill>
                    <a:srgbClr val="3333FF"/>
                  </a:solidFill>
                </a:rPr>
                <a:t>y</a:t>
              </a:r>
            </a:p>
          </p:txBody>
        </p:sp>
      </p:grpSp>
      <p:grpSp>
        <p:nvGrpSpPr>
          <p:cNvPr id="18" name="Gruppo 17"/>
          <p:cNvGrpSpPr/>
          <p:nvPr/>
        </p:nvGrpSpPr>
        <p:grpSpPr>
          <a:xfrm>
            <a:off x="5522542" y="5155107"/>
            <a:ext cx="1087822" cy="1021875"/>
            <a:chOff x="5469012" y="5214950"/>
            <a:chExt cx="1087822" cy="1021875"/>
          </a:xfrm>
        </p:grpSpPr>
        <p:sp>
          <p:nvSpPr>
            <p:cNvPr id="8" name="Ovale 7"/>
            <p:cNvSpPr/>
            <p:nvPr/>
          </p:nvSpPr>
          <p:spPr>
            <a:xfrm>
              <a:off x="5469012" y="5808197"/>
              <a:ext cx="428628" cy="42862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3" name="Connettore 2 12"/>
            <p:cNvCxnSpPr>
              <a:stCxn id="8" idx="6"/>
            </p:cNvCxnSpPr>
            <p:nvPr/>
          </p:nvCxnSpPr>
          <p:spPr>
            <a:xfrm flipV="1">
              <a:off x="5897640" y="5641713"/>
              <a:ext cx="388872" cy="380798"/>
            </a:xfrm>
            <a:prstGeom prst="straightConnector1">
              <a:avLst/>
            </a:prstGeom>
            <a:ln w="25400">
              <a:solidFill>
                <a:srgbClr val="808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CasellaDiTesto 13"/>
            <p:cNvSpPr txBox="1"/>
            <p:nvPr/>
          </p:nvSpPr>
          <p:spPr>
            <a:xfrm>
              <a:off x="6215074" y="5214950"/>
              <a:ext cx="3417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b="1" smtClean="0">
                  <a:solidFill>
                    <a:srgbClr val="3333FF"/>
                  </a:solidFill>
                </a:rPr>
                <a:t>y</a:t>
              </a:r>
            </a:p>
          </p:txBody>
        </p:sp>
      </p:grp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4714876" y="4245312"/>
            <a:ext cx="2286016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tabLst>
                <a:tab pos="3048000" algn="l"/>
              </a:tabLst>
              <a:defRPr/>
            </a:pPr>
            <a:r>
              <a:rPr lang="it-IT" sz="2800" b="1" smtClean="0">
                <a:solidFill>
                  <a:srgbClr val="3333FF"/>
                </a:solidFill>
              </a:rPr>
              <a:t>int *x, y;</a:t>
            </a:r>
            <a:endParaRPr lang="it-IT" sz="2800" smtClean="0">
              <a:solidFill>
                <a:schemeClr val="hlink"/>
              </a:solidFill>
            </a:endParaRPr>
          </a:p>
          <a:p>
            <a:pPr>
              <a:spcBef>
                <a:spcPts val="600"/>
              </a:spcBef>
              <a:tabLst>
                <a:tab pos="3051175" algn="l"/>
              </a:tabLst>
            </a:pPr>
            <a:r>
              <a:rPr lang="it-IT" sz="2800" b="1" smtClean="0">
                <a:solidFill>
                  <a:srgbClr val="3333FF"/>
                </a:solidFill>
              </a:rPr>
              <a:t>y = 1;</a:t>
            </a:r>
          </a:p>
          <a:p>
            <a:pPr>
              <a:tabLst>
                <a:tab pos="3051175" algn="l"/>
              </a:tabLst>
            </a:pPr>
            <a:r>
              <a:rPr lang="it-IT" sz="2800" b="1" smtClean="0">
                <a:solidFill>
                  <a:srgbClr val="3333FF"/>
                </a:solidFill>
              </a:rPr>
              <a:t>x = &amp;y;</a:t>
            </a:r>
            <a:endParaRPr lang="it-IT" sz="2800" smtClean="0">
              <a:solidFill>
                <a:schemeClr val="hlink"/>
              </a:solidFill>
            </a:endParaRPr>
          </a:p>
          <a:p>
            <a:pPr>
              <a:spcBef>
                <a:spcPts val="600"/>
              </a:spcBef>
              <a:tabLst>
                <a:tab pos="3051175" algn="l"/>
              </a:tabLst>
            </a:pPr>
            <a:r>
              <a:rPr lang="it-IT" sz="2800" b="1" smtClean="0">
                <a:solidFill>
                  <a:srgbClr val="3333FF"/>
                </a:solidFill>
              </a:rPr>
              <a:t>*x = *x+1;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Operatore di assegnamento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500166" y="967563"/>
            <a:ext cx="6858048" cy="4747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Sintassi:</a:t>
            </a:r>
          </a:p>
          <a:p>
            <a:pPr marL="442913" lvl="1" indent="14288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>
                <a:solidFill>
                  <a:srgbClr val="3333FF"/>
                </a:solidFill>
              </a:rPr>
              <a:t>nome_variabile = espressione</a:t>
            </a:r>
          </a:p>
          <a:p>
            <a:pPr marL="442913" lvl="1" indent="14288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endParaRPr lang="it-IT" sz="2400" b="1" smtClean="0">
              <a:solidFill>
                <a:srgbClr val="3333FF"/>
              </a:solidFill>
            </a:endParaRPr>
          </a:p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Valore:</a:t>
            </a:r>
          </a:p>
          <a:p>
            <a:pPr marL="442913" lvl="1" indent="14288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è il valore di </a:t>
            </a:r>
            <a:r>
              <a:rPr lang="it-IT" sz="2800" b="1" smtClean="0">
                <a:solidFill>
                  <a:srgbClr val="3333FF"/>
                </a:solidFill>
              </a:rPr>
              <a:t>espressione</a:t>
            </a:r>
            <a:endParaRPr lang="it-IT" sz="2800" b="1" smtClean="0"/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442913" lvl="1" indent="14288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assegna alla variabile </a:t>
            </a:r>
            <a:r>
              <a:rPr lang="it-IT" sz="2800" b="1" smtClean="0">
                <a:solidFill>
                  <a:srgbClr val="3333FF"/>
                </a:solidFill>
              </a:rPr>
              <a:t>nome_variabile</a:t>
            </a:r>
            <a:r>
              <a:rPr lang="it-IT" sz="2800" smtClean="0">
                <a:solidFill>
                  <a:schemeClr val="hlink"/>
                </a:solidFill>
              </a:rPr>
              <a:t> </a:t>
            </a:r>
            <a:r>
              <a:rPr lang="it-IT" sz="2800" b="1" smtClean="0"/>
              <a:t>il valore di </a:t>
            </a:r>
            <a:r>
              <a:rPr lang="it-IT" sz="2800" b="1" smtClean="0">
                <a:solidFill>
                  <a:srgbClr val="3333FF"/>
                </a:solidFill>
              </a:rPr>
              <a:t>espressione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6000760" y="10001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grpSp>
        <p:nvGrpSpPr>
          <p:cNvPr id="18" name="Gruppo 17"/>
          <p:cNvGrpSpPr/>
          <p:nvPr/>
        </p:nvGrpSpPr>
        <p:grpSpPr>
          <a:xfrm>
            <a:off x="2000232" y="2000240"/>
            <a:ext cx="5000660" cy="820720"/>
            <a:chOff x="2193138" y="2000240"/>
            <a:chExt cx="4214842" cy="820720"/>
          </a:xfrm>
        </p:grpSpPr>
        <p:sp>
          <p:nvSpPr>
            <p:cNvPr id="19" name="Parentesi graffa aperta 18"/>
            <p:cNvSpPr/>
            <p:nvPr/>
          </p:nvSpPr>
          <p:spPr>
            <a:xfrm rot="16200000">
              <a:off x="4121964" y="71414"/>
              <a:ext cx="357190" cy="4214842"/>
            </a:xfrm>
            <a:prstGeom prst="leftBrace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CasellaDiTesto 19"/>
            <p:cNvSpPr txBox="1"/>
            <p:nvPr/>
          </p:nvSpPr>
          <p:spPr>
            <a:xfrm>
              <a:off x="3256299" y="2359295"/>
              <a:ext cx="21431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400" b="1" smtClean="0"/>
                <a:t>espressione</a:t>
              </a:r>
              <a:endParaRPr lang="it-IT" sz="24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Operatore di assegnamento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571604" y="1357298"/>
            <a:ext cx="628654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Attenzione:</a:t>
            </a:r>
          </a:p>
          <a:p>
            <a:pPr marL="442913" lvl="1" indent="14288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400" b="1" smtClean="0"/>
              <a:t>il tipo di </a:t>
            </a:r>
            <a:r>
              <a:rPr lang="it-IT" sz="2400" b="1" smtClean="0">
                <a:solidFill>
                  <a:srgbClr val="3333FF"/>
                </a:solidFill>
              </a:rPr>
              <a:t>nome_variabile</a:t>
            </a:r>
            <a:r>
              <a:rPr lang="it-IT" sz="2400" b="1" smtClean="0">
                <a:solidFill>
                  <a:srgbClr val="FF0000"/>
                </a:solidFill>
              </a:rPr>
              <a:t> </a:t>
            </a:r>
            <a:r>
              <a:rPr lang="it-IT" sz="2400" b="1" smtClean="0"/>
              <a:t>e quello di </a:t>
            </a:r>
            <a:r>
              <a:rPr lang="it-IT" sz="2400" b="1" smtClean="0">
                <a:solidFill>
                  <a:srgbClr val="3333FF"/>
                </a:solidFill>
              </a:rPr>
              <a:t>espressione</a:t>
            </a:r>
            <a:r>
              <a:rPr lang="it-IT" sz="2400" b="1" smtClean="0">
                <a:solidFill>
                  <a:schemeClr val="folHlink"/>
                </a:solidFill>
              </a:rPr>
              <a:t> </a:t>
            </a:r>
            <a:r>
              <a:rPr lang="it-IT" sz="2400" b="1" smtClean="0"/>
              <a:t>“devono” coincidere</a:t>
            </a:r>
            <a:r>
              <a:rPr lang="it-IT" smtClean="0">
                <a:solidFill>
                  <a:schemeClr val="hlink"/>
                </a:solidFill>
              </a:rPr>
              <a:t>	</a:t>
            </a:r>
            <a:endParaRPr lang="it-IT" sz="2400" b="1" smtClean="0">
              <a:solidFill>
                <a:srgbClr val="3333FF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000760" y="10001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Operatore di assegnamento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142976" y="1000108"/>
            <a:ext cx="628654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Esempio:</a:t>
            </a:r>
          </a:p>
          <a:p>
            <a:pPr>
              <a:tabLst>
                <a:tab pos="3051175" algn="l"/>
              </a:tabLst>
            </a:pPr>
            <a:r>
              <a:rPr lang="it-IT" smtClean="0">
                <a:solidFill>
                  <a:schemeClr val="hlink"/>
                </a:solidFill>
              </a:rPr>
              <a:t>	</a:t>
            </a:r>
            <a:endParaRPr lang="it-IT" sz="2400" b="1" smtClean="0">
              <a:solidFill>
                <a:srgbClr val="3333FF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000760" y="10001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1285852" y="1571612"/>
            <a:ext cx="7500990" cy="49654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it-IT" sz="2000" b="1" smtClean="0">
                <a:cs typeface="Times New Roman" charset="0"/>
              </a:rPr>
              <a:t>// sorgente: Lezione_XI\OpAss_1.c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sz="2000" b="1" smtClean="0">
                <a:cs typeface="Times New Roman" charset="0"/>
              </a:rPr>
              <a:t>// programma che mostra il comportamento</a:t>
            </a:r>
          </a:p>
          <a:p>
            <a:pPr>
              <a:lnSpc>
                <a:spcPts val="2000"/>
              </a:lnSpc>
            </a:pPr>
            <a:r>
              <a:rPr lang="it-IT" sz="2000" b="1" smtClean="0">
                <a:cs typeface="Times New Roman" charset="0"/>
              </a:rPr>
              <a:t>// dell'operatore di assegnamento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#include &lt;stdio.h&gt;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sz="2000" b="1" u="sng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sz="2000" b="1" u="sng" smtClean="0">
                <a:solidFill>
                  <a:srgbClr val="3333FF"/>
                </a:solidFill>
                <a:cs typeface="Times New Roman" charset="0"/>
              </a:rPr>
              <a:t>main</a:t>
            </a: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 () </a:t>
            </a:r>
          </a:p>
          <a:p>
            <a:pPr>
              <a:lnSpc>
                <a:spcPts val="2000"/>
              </a:lnSpc>
            </a:pP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	{</a:t>
            </a:r>
          </a:p>
          <a:p>
            <a:pPr>
              <a:lnSpc>
                <a:spcPts val="2000"/>
              </a:lnSpc>
            </a:pPr>
            <a:r>
              <a:rPr lang="it-IT" sz="2000" b="1" smtClean="0">
                <a:cs typeface="Times New Roman" charset="0"/>
              </a:rPr>
              <a:t>	// definizione e inizializzazione delle variabili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000" b="1" u="sng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 x, y;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  	y=2;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sz="2000" b="1" smtClean="0">
                <a:cs typeface="Times New Roman" charset="0"/>
              </a:rPr>
              <a:t>  	// visualizza il valore di y assegnandolo</a:t>
            </a:r>
          </a:p>
          <a:p>
            <a:pPr>
              <a:lnSpc>
                <a:spcPts val="2000"/>
              </a:lnSpc>
            </a:pPr>
            <a:r>
              <a:rPr lang="it-IT" sz="2000" b="1" smtClean="0">
                <a:cs typeface="Times New Roman" charset="0"/>
              </a:rPr>
              <a:t>  	// al tempo stesso a x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000" b="1" u="sng" smtClean="0">
                <a:solidFill>
                  <a:srgbClr val="FF0000"/>
                </a:solidFill>
                <a:cs typeface="Times New Roman" charset="0"/>
              </a:rPr>
              <a:t>printf</a:t>
            </a:r>
            <a:r>
              <a:rPr lang="it-IT" sz="2000" b="1" smtClean="0">
                <a:solidFill>
                  <a:srgbClr val="FF0000"/>
                </a:solidFill>
                <a:cs typeface="Times New Roman" charset="0"/>
              </a:rPr>
              <a:t>(“\nY: %d”, x=y);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sz="2000" b="1" smtClean="0">
                <a:cs typeface="Times New Roman" charset="0"/>
              </a:rPr>
              <a:t> 	// visualizza il valore di x</a:t>
            </a:r>
            <a:endParaRPr lang="it-IT" sz="2000" b="1" smtClean="0">
              <a:solidFill>
                <a:srgbClr val="FF0000"/>
              </a:solidFill>
              <a:cs typeface="Times New Roman" charset="0"/>
            </a:endParaRP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000" b="1" u="sng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(“\nX: %d”, x);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000" b="1" u="sng" smtClean="0">
                <a:solidFill>
                  <a:srgbClr val="3333FF"/>
                </a:solidFill>
                <a:cs typeface="Times New Roman" charset="0"/>
              </a:rPr>
              <a:t>return</a:t>
            </a: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(1);</a:t>
            </a:r>
          </a:p>
          <a:p>
            <a:pPr>
              <a:lnSpc>
                <a:spcPts val="2000"/>
              </a:lnSpc>
            </a:pP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	};</a:t>
            </a:r>
            <a:r>
              <a:rPr lang="it-IT" sz="2400" b="1" smtClean="0">
                <a:cs typeface="Times New Roman" charset="0"/>
              </a:rPr>
              <a:t>	</a:t>
            </a:r>
            <a:endParaRPr lang="it-IT" sz="2400" b="1">
              <a:solidFill>
                <a:srgbClr val="3333FF"/>
              </a:solidFill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1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Operatore di assegnamento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138234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Compilazione: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285852" y="2495556"/>
            <a:ext cx="3071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Esecuzione: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928802"/>
            <a:ext cx="6943725" cy="361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3214686"/>
            <a:ext cx="4410075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8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Operatore di assegnamento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000108"/>
            <a:ext cx="7072362" cy="5239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Sintassi:</a:t>
            </a:r>
          </a:p>
          <a:p>
            <a:pPr marL="442913" lvl="1" indent="14288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>
                <a:solidFill>
                  <a:srgbClr val="3333FF"/>
                </a:solidFill>
              </a:rPr>
              <a:t>*nome_puntatore = espressione</a:t>
            </a:r>
          </a:p>
          <a:p>
            <a:pPr marL="442913" lvl="1" indent="14288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endParaRPr lang="it-IT" sz="2800" b="1" smtClean="0">
              <a:solidFill>
                <a:srgbClr val="3333FF"/>
              </a:solidFill>
            </a:endParaRPr>
          </a:p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Valore:</a:t>
            </a:r>
          </a:p>
          <a:p>
            <a:pPr marL="442913" lvl="1" indent="14288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è il valore di </a:t>
            </a:r>
            <a:r>
              <a:rPr lang="it-IT" sz="2800" b="1" smtClean="0">
                <a:solidFill>
                  <a:srgbClr val="3333FF"/>
                </a:solidFill>
              </a:rPr>
              <a:t>espressione</a:t>
            </a:r>
            <a:endParaRPr lang="it-IT" sz="2800" b="1" smtClean="0"/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442913" lvl="1" indent="14288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assegna alla variabile il cui indirizzo è memorizzato in </a:t>
            </a:r>
            <a:r>
              <a:rPr lang="it-IT" sz="2800" b="1" smtClean="0">
                <a:solidFill>
                  <a:srgbClr val="3333FF"/>
                </a:solidFill>
              </a:rPr>
              <a:t>nome_puntatore</a:t>
            </a:r>
            <a:r>
              <a:rPr lang="it-IT" sz="2800" smtClean="0">
                <a:solidFill>
                  <a:schemeClr val="hlink"/>
                </a:solidFill>
              </a:rPr>
              <a:t> </a:t>
            </a:r>
            <a:r>
              <a:rPr lang="it-IT" sz="2800" b="1" smtClean="0"/>
              <a:t>il valore di </a:t>
            </a:r>
            <a:r>
              <a:rPr lang="it-IT" sz="2800" b="1" smtClean="0">
                <a:solidFill>
                  <a:srgbClr val="3333FF"/>
                </a:solidFill>
              </a:rPr>
              <a:t>espressione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6000760" y="10001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grpSp>
        <p:nvGrpSpPr>
          <p:cNvPr id="3" name="Gruppo 17"/>
          <p:cNvGrpSpPr/>
          <p:nvPr/>
        </p:nvGrpSpPr>
        <p:grpSpPr>
          <a:xfrm>
            <a:off x="1785918" y="2071678"/>
            <a:ext cx="5429288" cy="882275"/>
            <a:chOff x="2214546" y="2000240"/>
            <a:chExt cx="4500594" cy="882275"/>
          </a:xfrm>
        </p:grpSpPr>
        <p:sp>
          <p:nvSpPr>
            <p:cNvPr id="19" name="Parentesi graffa aperta 18"/>
            <p:cNvSpPr/>
            <p:nvPr/>
          </p:nvSpPr>
          <p:spPr>
            <a:xfrm rot="16200000">
              <a:off x="4286248" y="-71462"/>
              <a:ext cx="357190" cy="4500594"/>
            </a:xfrm>
            <a:prstGeom prst="leftBrace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CasellaDiTesto 19"/>
            <p:cNvSpPr txBox="1"/>
            <p:nvPr/>
          </p:nvSpPr>
          <p:spPr>
            <a:xfrm>
              <a:off x="3385506" y="2359295"/>
              <a:ext cx="21431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800" b="1" smtClean="0"/>
                <a:t>espressione</a:t>
              </a:r>
              <a:endParaRPr lang="it-IT" sz="28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Operatore di assegnamento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000760" y="10001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1285852" y="1144491"/>
            <a:ext cx="7500990" cy="52988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it-IT" sz="2000" b="1" smtClean="0">
                <a:cs typeface="Times New Roman" charset="0"/>
              </a:rPr>
              <a:t>// sorgente: Lezione_XI\OpAss_2.c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sz="2000" b="1" smtClean="0">
                <a:cs typeface="Times New Roman" charset="0"/>
              </a:rPr>
              <a:t>// programma che mostra il comportamento</a:t>
            </a:r>
          </a:p>
          <a:p>
            <a:pPr>
              <a:lnSpc>
                <a:spcPts val="2000"/>
              </a:lnSpc>
            </a:pPr>
            <a:r>
              <a:rPr lang="it-IT" sz="2000" b="1" smtClean="0">
                <a:cs typeface="Times New Roman" charset="0"/>
              </a:rPr>
              <a:t>// dell'operatore di assegnamento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#include &lt;stdio.h&gt;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sz="2000" b="1" u="sng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sz="2000" b="1" u="sng" smtClean="0">
                <a:solidFill>
                  <a:srgbClr val="3333FF"/>
                </a:solidFill>
                <a:cs typeface="Times New Roman" charset="0"/>
              </a:rPr>
              <a:t>main</a:t>
            </a: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 () </a:t>
            </a:r>
          </a:p>
          <a:p>
            <a:pPr>
              <a:lnSpc>
                <a:spcPts val="2000"/>
              </a:lnSpc>
            </a:pP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	{</a:t>
            </a:r>
          </a:p>
          <a:p>
            <a:pPr>
              <a:lnSpc>
                <a:spcPts val="2000"/>
              </a:lnSpc>
            </a:pPr>
            <a:r>
              <a:rPr lang="it-IT" sz="2000" b="1" smtClean="0">
                <a:cs typeface="Times New Roman" charset="0"/>
              </a:rPr>
              <a:t>	// definizione e inizializzazione delle variabili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000" b="1" u="sng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 x, y, *punx, *puny;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	punx=&amp;x; puny=&amp;y;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	*puny=2;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sz="2000" b="1" smtClean="0">
                <a:cs typeface="Times New Roman" charset="0"/>
              </a:rPr>
              <a:t>  	// visualizza il valore di y assegnandolo</a:t>
            </a:r>
          </a:p>
          <a:p>
            <a:pPr>
              <a:lnSpc>
                <a:spcPts val="2000"/>
              </a:lnSpc>
            </a:pPr>
            <a:r>
              <a:rPr lang="it-IT" sz="2000" b="1" smtClean="0">
                <a:cs typeface="Times New Roman" charset="0"/>
              </a:rPr>
              <a:t>  	// al tempo stesso a x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000" b="1" u="sng" smtClean="0">
                <a:solidFill>
                  <a:srgbClr val="FF0000"/>
                </a:solidFill>
                <a:cs typeface="Times New Roman" charset="0"/>
              </a:rPr>
              <a:t>printf</a:t>
            </a:r>
            <a:r>
              <a:rPr lang="it-IT" sz="2000" b="1" smtClean="0">
                <a:solidFill>
                  <a:srgbClr val="FF0000"/>
                </a:solidFill>
                <a:cs typeface="Times New Roman" charset="0"/>
              </a:rPr>
              <a:t>(“\nY: %d”, *punx=*puny);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sz="2000" b="1" smtClean="0">
                <a:cs typeface="Times New Roman" charset="0"/>
              </a:rPr>
              <a:t> 	// visualizza il valore di x</a:t>
            </a:r>
            <a:endParaRPr lang="it-IT" sz="2000" b="1" smtClean="0">
              <a:solidFill>
                <a:srgbClr val="FF0000"/>
              </a:solidFill>
              <a:cs typeface="Times New Roman" charset="0"/>
            </a:endParaRP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000" b="1" u="sng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(“\nX: %d”, *punx);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000" b="1" u="sng" smtClean="0">
                <a:solidFill>
                  <a:srgbClr val="3333FF"/>
                </a:solidFill>
                <a:cs typeface="Times New Roman" charset="0"/>
              </a:rPr>
              <a:t>return</a:t>
            </a: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(1);</a:t>
            </a:r>
          </a:p>
          <a:p>
            <a:pPr>
              <a:lnSpc>
                <a:spcPts val="2000"/>
              </a:lnSpc>
            </a:pPr>
            <a:r>
              <a:rPr lang="it-IT" sz="2000" b="1" smtClean="0">
                <a:solidFill>
                  <a:srgbClr val="3333FF"/>
                </a:solidFill>
                <a:cs typeface="Times New Roman" charset="0"/>
              </a:rPr>
              <a:t>	};</a:t>
            </a:r>
            <a:r>
              <a:rPr lang="it-IT" sz="2400" b="1" smtClean="0">
                <a:cs typeface="Times New Roman" charset="0"/>
              </a:rPr>
              <a:t>	</a:t>
            </a:r>
            <a:endParaRPr lang="it-IT" sz="2400" b="1">
              <a:solidFill>
                <a:srgbClr val="3333FF"/>
              </a:solidFill>
              <a:cs typeface="Times New Roman" charset="0"/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6643702" y="928670"/>
            <a:ext cx="2000264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Esempio:</a:t>
            </a:r>
            <a:endParaRPr lang="it-IT" sz="2400" b="1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animBg="1"/>
      <p:bldP spid="6" grpId="0" uiExpand="1" build="p" bldLvl="2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10630</TotalTime>
  <Words>794</Words>
  <Application>Microsoft Office PowerPoint</Application>
  <PresentationFormat>Presentazione su schermo (4:3)</PresentationFormat>
  <Paragraphs>347</Paragraphs>
  <Slides>27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36" baseType="lpstr">
      <vt:lpstr>Arial</vt:lpstr>
      <vt:lpstr>Calibri</vt:lpstr>
      <vt:lpstr>Gill Sans MT</vt:lpstr>
      <vt:lpstr>Monotype Sorts</vt:lpstr>
      <vt:lpstr>Tahoma</vt:lpstr>
      <vt:lpstr>Times New Roman</vt:lpstr>
      <vt:lpstr>Wingdings</vt:lpstr>
      <vt:lpstr>Wingdings 2</vt:lpstr>
      <vt:lpstr>Solstizio</vt:lpstr>
      <vt:lpstr>Programmazione e Laboratorio di Programmazione</vt:lpstr>
      <vt:lpstr>Operatore &amp;</vt:lpstr>
      <vt:lpstr>Operatore *</vt:lpstr>
      <vt:lpstr>Operatore di assegnamento</vt:lpstr>
      <vt:lpstr>Operatore di assegnamento</vt:lpstr>
      <vt:lpstr>Operatore di assegnamento</vt:lpstr>
      <vt:lpstr>Operatore di assegnamento</vt:lpstr>
      <vt:lpstr>Operatore di assegnamento</vt:lpstr>
      <vt:lpstr>Operatore di assegnamento</vt:lpstr>
      <vt:lpstr>Operatore di assegnamento</vt:lpstr>
      <vt:lpstr>Operatore di auto-incremento prefisso</vt:lpstr>
      <vt:lpstr>Operatore di auto-incremento prefisso</vt:lpstr>
      <vt:lpstr>Operatore di auto-incremento postfisso</vt:lpstr>
      <vt:lpstr>Operatore di auto-incremento postfisso</vt:lpstr>
      <vt:lpstr>Operatore di auto-decremento prefisso</vt:lpstr>
      <vt:lpstr>Operatore di auto-decremento prefisso</vt:lpstr>
      <vt:lpstr>Operatore di auto-decremento postfisso</vt:lpstr>
      <vt:lpstr>Operatore di auto-decremento postfisso</vt:lpstr>
      <vt:lpstr>Operatori di auto-incremento e decremento</vt:lpstr>
      <vt:lpstr>Operatori di auto-incremento e decremento</vt:lpstr>
      <vt:lpstr>Operatori di relazione</vt:lpstr>
      <vt:lpstr>Operatori di relazione</vt:lpstr>
      <vt:lpstr>Operatori di relazione</vt:lpstr>
      <vt:lpstr>Operatori “logici”</vt:lpstr>
      <vt:lpstr>Operatori “logici”</vt:lpstr>
      <vt:lpstr>Operatori “logici”</vt:lpstr>
      <vt:lpstr>Operatori “logici”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973</cp:revision>
  <dcterms:created xsi:type="dcterms:W3CDTF">2007-12-10T14:15:35Z</dcterms:created>
  <dcterms:modified xsi:type="dcterms:W3CDTF">2016-10-17T09:56:52Z</dcterms:modified>
</cp:coreProperties>
</file>