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56" r:id="rId3"/>
    <p:sldId id="365" r:id="rId4"/>
    <p:sldId id="366" r:id="rId5"/>
    <p:sldId id="367" r:id="rId6"/>
    <p:sldId id="400" r:id="rId7"/>
    <p:sldId id="401" r:id="rId8"/>
    <p:sldId id="368" r:id="rId9"/>
    <p:sldId id="402" r:id="rId10"/>
    <p:sldId id="403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377" r:id="rId20"/>
    <p:sldId id="378" r:id="rId21"/>
    <p:sldId id="380" r:id="rId22"/>
    <p:sldId id="381" r:id="rId23"/>
    <p:sldId id="404" r:id="rId24"/>
    <p:sldId id="386" r:id="rId25"/>
    <p:sldId id="385" r:id="rId26"/>
    <p:sldId id="387" r:id="rId27"/>
    <p:sldId id="388" r:id="rId28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6" autoAdjust="0"/>
    <p:restoredTop sz="97017" autoAdjust="0"/>
  </p:normalViewPr>
  <p:slideViewPr>
    <p:cSldViewPr>
      <p:cViewPr varScale="1">
        <p:scale>
          <a:sx n="79" d="100"/>
          <a:sy n="79" d="100"/>
        </p:scale>
        <p:origin x="48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17/10/2016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17/10/2016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Manualistica 2</a:t>
            </a:r>
          </a:p>
          <a:p>
            <a:r>
              <a:rPr lang="it-IT" dirty="0" smtClean="0"/>
              <a:t>Gli operatori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/>
              <a:t>G</a:t>
            </a:r>
            <a:r>
              <a:rPr lang="it-IT" dirty="0" smtClean="0"/>
              <a:t>li operatori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300418"/>
            <a:ext cx="44100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928802"/>
            <a:ext cx="6924675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573"/>
            <a:ext cx="7926676" cy="1077218"/>
          </a:xfrm>
        </p:spPr>
        <p:txBody>
          <a:bodyPr/>
          <a:lstStyle/>
          <a:p>
            <a:r>
              <a:rPr lang="it-IT" sz="3200" smtClean="0"/>
              <a:t>Operatore di auto-incremento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85918" y="1071546"/>
            <a:ext cx="6643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++nome_variabile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b="1" smtClean="0"/>
              <a:t> incrementato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incrementa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auto-incremento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gli operatori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6002" y="1295400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235" y="3292618"/>
            <a:ext cx="1981633" cy="70788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 b="1">
                <a:solidFill>
                  <a:srgbClr val="3333FF"/>
                </a:solidFill>
              </a:rPr>
              <a:t>B=++A;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4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4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3605" y="2316"/>
              <a:ext cx="15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3551" y="17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3551" y="2313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3551" y="250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3551" y="269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/>
          </p:nvSpPr>
          <p:spPr bwMode="auto">
            <a:xfrm>
              <a:off x="3551" y="288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3551" y="153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3551" y="1920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792351" y="23725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4793937" y="38838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60" grpId="0" animBg="1" autoUpdateAnimBg="0"/>
      <p:bldP spid="6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auto-incremento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303999"/>
            <a:ext cx="742955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nome_variabile++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incrementa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573"/>
            <a:ext cx="7926676" cy="1077218"/>
          </a:xfrm>
        </p:spPr>
        <p:txBody>
          <a:bodyPr/>
          <a:lstStyle/>
          <a:p>
            <a:r>
              <a:rPr lang="it-IT" sz="3200" smtClean="0"/>
              <a:t>Operatore di auto-incremento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4564" y="1214422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43042" y="3048000"/>
            <a:ext cx="180049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>
                <a:solidFill>
                  <a:srgbClr val="3333FF"/>
                </a:solidFill>
              </a:rPr>
              <a:t>B=A++;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5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3555" y="173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" name="Text Box 49"/>
            <p:cNvSpPr txBox="1">
              <a:spLocks noChangeArrowheads="1"/>
            </p:cNvSpPr>
            <p:nvPr/>
          </p:nvSpPr>
          <p:spPr bwMode="auto">
            <a:xfrm>
              <a:off x="3555" y="2312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9" name="Text Box 50"/>
            <p:cNvSpPr txBox="1">
              <a:spLocks noChangeArrowheads="1"/>
            </p:cNvSpPr>
            <p:nvPr/>
          </p:nvSpPr>
          <p:spPr bwMode="auto">
            <a:xfrm>
              <a:off x="3555" y="2504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51"/>
            <p:cNvSpPr txBox="1">
              <a:spLocks noChangeArrowheads="1"/>
            </p:cNvSpPr>
            <p:nvPr/>
          </p:nvSpPr>
          <p:spPr bwMode="auto">
            <a:xfrm>
              <a:off x="3555" y="269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3555" y="2888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3" name="Text Box 54"/>
            <p:cNvSpPr txBox="1">
              <a:spLocks noChangeArrowheads="1"/>
            </p:cNvSpPr>
            <p:nvPr/>
          </p:nvSpPr>
          <p:spPr bwMode="auto">
            <a:xfrm>
              <a:off x="3555" y="1535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3555" y="1919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786314" y="23713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3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786314" y="38826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4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59" grpId="0" animBg="1" autoUpdateAnimBg="0"/>
      <p:bldP spid="6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8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85918" y="1071546"/>
            <a:ext cx="6643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--nome_variabile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b="1" smtClean="0"/>
              <a:t> decrementato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decrementa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prefisso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6002" y="1295400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0235" y="3292618"/>
            <a:ext cx="1725152" cy="70788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 b="1">
                <a:solidFill>
                  <a:srgbClr val="3333FF"/>
                </a:solidFill>
              </a:rPr>
              <a:t>B</a:t>
            </a:r>
            <a:r>
              <a:rPr lang="it-IT" sz="4000" b="1" smtClean="0">
                <a:solidFill>
                  <a:srgbClr val="3333FF"/>
                </a:solidFill>
              </a:rPr>
              <a:t>=--A</a:t>
            </a:r>
            <a:r>
              <a:rPr lang="it-IT" sz="4000" b="1">
                <a:solidFill>
                  <a:srgbClr val="3333FF"/>
                </a:solidFill>
              </a:rPr>
              <a:t>;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4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4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3605" y="2316"/>
              <a:ext cx="15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3551" y="17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/>
          </p:nvSpPr>
          <p:spPr bwMode="auto">
            <a:xfrm>
              <a:off x="3551" y="2313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/>
          </p:nvSpPr>
          <p:spPr bwMode="auto">
            <a:xfrm>
              <a:off x="3551" y="250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/>
          </p:nvSpPr>
          <p:spPr bwMode="auto">
            <a:xfrm>
              <a:off x="3551" y="269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/>
          </p:nvSpPr>
          <p:spPr bwMode="auto">
            <a:xfrm>
              <a:off x="3551" y="288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Text Box 54"/>
            <p:cNvSpPr txBox="1">
              <a:spLocks noChangeArrowheads="1"/>
            </p:cNvSpPr>
            <p:nvPr/>
          </p:nvSpPr>
          <p:spPr bwMode="auto">
            <a:xfrm>
              <a:off x="3551" y="153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/>
          </p:nvSpPr>
          <p:spPr bwMode="auto">
            <a:xfrm>
              <a:off x="3551" y="1920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792351" y="23725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4793937" y="3883887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60" grpId="0" animBg="1" autoUpdateAnimBg="0"/>
      <p:bldP spid="6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303999"/>
            <a:ext cx="742955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nome_variabile--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1200" lvl="1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decrementa di </a:t>
            </a:r>
            <a:r>
              <a:rPr lang="it-IT" sz="2800" b="1" smtClean="0">
                <a:solidFill>
                  <a:srgbClr val="3333FF"/>
                </a:solidFill>
              </a:rPr>
              <a:t>1</a:t>
            </a:r>
            <a:r>
              <a:rPr lang="it-IT" sz="2800" b="1" smtClean="0"/>
              <a:t> il valore di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8"/>
            <a:ext cx="7926676" cy="584775"/>
          </a:xfrm>
        </p:spPr>
        <p:txBody>
          <a:bodyPr/>
          <a:lstStyle/>
          <a:p>
            <a:r>
              <a:rPr lang="it-IT" sz="3200" smtClean="0"/>
              <a:t>Operatore di auto-decremento postfisso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4564" y="1214422"/>
            <a:ext cx="1996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43042" y="3048000"/>
            <a:ext cx="156966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 smtClean="0">
                <a:solidFill>
                  <a:srgbClr val="3333FF"/>
                </a:solidFill>
              </a:rPr>
              <a:t>B=A--;</a:t>
            </a:r>
            <a:endParaRPr lang="it-IT" sz="3600" b="1">
              <a:solidFill>
                <a:srgbClr val="3333FF"/>
              </a:solidFill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733800" y="2132013"/>
            <a:ext cx="2992438" cy="3735388"/>
            <a:chOff x="2352" y="1343"/>
            <a:chExt cx="1885" cy="2353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52" y="1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54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354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358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58" y="2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35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358" y="251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58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358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356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56" y="329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358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790" y="1374"/>
              <a:ext cx="768" cy="2304"/>
              <a:chOff x="1248" y="960"/>
              <a:chExt cx="768" cy="2304"/>
            </a:xfrm>
          </p:grpSpPr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23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26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6" name="Line 29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3558" y="1374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3555" y="1343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3552" y="1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3552" y="1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>
              <a:off x="3558" y="1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7"/>
            <p:cNvSpPr>
              <a:spLocks noChangeShapeType="1"/>
            </p:cNvSpPr>
            <p:nvPr/>
          </p:nvSpPr>
          <p:spPr bwMode="auto">
            <a:xfrm>
              <a:off x="3558" y="21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3558" y="2334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3558" y="252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3558" y="271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64" y="29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3564" y="310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558" y="329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558" y="348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3838" y="2455"/>
              <a:ext cx="375" cy="523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A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47"/>
            <p:cNvSpPr txBox="1">
              <a:spLocks noChangeArrowheads="1"/>
            </p:cNvSpPr>
            <p:nvPr/>
          </p:nvSpPr>
          <p:spPr bwMode="auto">
            <a:xfrm>
              <a:off x="3015" y="2446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3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3555" y="173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8" name="Text Box 49"/>
            <p:cNvSpPr txBox="1">
              <a:spLocks noChangeArrowheads="1"/>
            </p:cNvSpPr>
            <p:nvPr/>
          </p:nvSpPr>
          <p:spPr bwMode="auto">
            <a:xfrm>
              <a:off x="3555" y="2312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9" name="Text Box 50"/>
            <p:cNvSpPr txBox="1">
              <a:spLocks noChangeArrowheads="1"/>
            </p:cNvSpPr>
            <p:nvPr/>
          </p:nvSpPr>
          <p:spPr bwMode="auto">
            <a:xfrm>
              <a:off x="3555" y="2504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51"/>
            <p:cNvSpPr txBox="1">
              <a:spLocks noChangeArrowheads="1"/>
            </p:cNvSpPr>
            <p:nvPr/>
          </p:nvSpPr>
          <p:spPr bwMode="auto">
            <a:xfrm>
              <a:off x="3555" y="2696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3555" y="2888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" name="Text Box 53"/>
            <p:cNvSpPr txBox="1">
              <a:spLocks noChangeArrowheads="1"/>
            </p:cNvSpPr>
            <p:nvPr/>
          </p:nvSpPr>
          <p:spPr bwMode="auto">
            <a:xfrm>
              <a:off x="3840" y="1495"/>
              <a:ext cx="397" cy="53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B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3" name="Text Box 54"/>
            <p:cNvSpPr txBox="1">
              <a:spLocks noChangeArrowheads="1"/>
            </p:cNvSpPr>
            <p:nvPr/>
          </p:nvSpPr>
          <p:spPr bwMode="auto">
            <a:xfrm>
              <a:off x="3555" y="1535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3555" y="1919"/>
              <a:ext cx="19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3015" y="1495"/>
              <a:ext cx="310" cy="5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3333FF"/>
                  </a:solidFill>
                </a:rPr>
                <a:t>1</a:t>
              </a:r>
              <a:endParaRPr lang="it-IT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786314" y="23713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3333FF"/>
                </a:solidFill>
              </a:rPr>
              <a:t>3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786314" y="3882658"/>
            <a:ext cx="492443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 smtClean="0">
                <a:solidFill>
                  <a:srgbClr val="3333FF"/>
                </a:solidFill>
              </a:rPr>
              <a:t>2</a:t>
            </a:r>
            <a:endParaRPr lang="it-IT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59" grpId="0" animBg="1" autoUpdateAnimBg="0"/>
      <p:bldP spid="6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706" y="1685090"/>
            <a:ext cx="77914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5983"/>
            <a:ext cx="7640956" cy="954107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auto-incremento e decremento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976954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775753" y="1857364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75753" y="2279642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3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775753" y="2701920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2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75753" y="3124198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2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775753" y="3546476"/>
            <a:ext cx="325730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978015" y="4147893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 rot="16200000">
            <a:off x="1978015" y="4383079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16200000">
            <a:off x="1974312" y="4599099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 rot="16200000">
            <a:off x="1974312" y="4834285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 rot="16200000">
            <a:off x="1974253" y="5057831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&amp;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28728" y="1281904"/>
            <a:ext cx="721523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 :</a:t>
            </a:r>
          </a:p>
          <a:p>
            <a:pPr marL="442913" lvl="1" indent="14288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&amp;nome_variabile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1200"/>
              </a:spcAft>
              <a:buSzPct val="100000"/>
              <a:defRPr/>
            </a:pPr>
            <a:r>
              <a:rPr lang="it-IT" sz="2800" b="1" smtClean="0"/>
              <a:t>indirizzo della variabile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  <a:p>
            <a:pPr>
              <a:tabLst>
                <a:tab pos="3051175" algn="l"/>
              </a:tabLst>
            </a:pPr>
            <a:r>
              <a:rPr lang="it-IT" smtClean="0">
                <a:solidFill>
                  <a:schemeClr val="hlink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int *x;</a:t>
            </a:r>
          </a:p>
          <a:p>
            <a:pPr>
              <a:tabLst>
                <a:tab pos="3051175" algn="l"/>
              </a:tabLst>
            </a:pPr>
            <a:r>
              <a:rPr lang="it-IT" smtClean="0">
                <a:solidFill>
                  <a:schemeClr val="hlink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int y;</a:t>
            </a:r>
          </a:p>
          <a:p>
            <a:endParaRPr lang="it-IT" sz="1000" smtClean="0">
              <a:solidFill>
                <a:schemeClr val="hlink"/>
              </a:solidFill>
            </a:endParaRPr>
          </a:p>
          <a:p>
            <a:pPr>
              <a:tabLst>
                <a:tab pos="3051175" algn="l"/>
              </a:tabLst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800" b="1" smtClean="0">
                <a:solidFill>
                  <a:srgbClr val="3333FF"/>
                </a:solidFill>
              </a:rPr>
              <a:t>x = &amp;y;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5983"/>
            <a:ext cx="7640956" cy="954107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auto-incremento e decremento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604" y="1876426"/>
            <a:ext cx="6781800" cy="29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3604" y="3305186"/>
            <a:ext cx="4381500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di relazione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206772"/>
            <a:ext cx="8001024" cy="4865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a)	</a:t>
            </a:r>
            <a:r>
              <a:rPr lang="it-IT" sz="2400" b="1" dirty="0" smtClean="0">
                <a:solidFill>
                  <a:srgbClr val="3333FF"/>
                </a:solidFill>
              </a:rPr>
              <a:t>espr_1 ==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uguale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b)	</a:t>
            </a:r>
            <a:r>
              <a:rPr lang="it-IT" sz="2400" b="1" dirty="0" smtClean="0">
                <a:solidFill>
                  <a:srgbClr val="3333FF"/>
                </a:solidFill>
              </a:rPr>
              <a:t>espr_1 !=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diverso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c)	</a:t>
            </a:r>
            <a:r>
              <a:rPr lang="it-IT" sz="2400" b="1" dirty="0" smtClean="0">
                <a:solidFill>
                  <a:srgbClr val="3333FF"/>
                </a:solidFill>
              </a:rPr>
              <a:t>espr_1 &gt;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maggiore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SzPct val="100000"/>
              <a:defRPr/>
            </a:pPr>
            <a:r>
              <a:rPr lang="it-IT" sz="2400" b="1" dirty="0" smtClean="0"/>
              <a:t>d)	</a:t>
            </a:r>
            <a:r>
              <a:rPr lang="it-IT" sz="2400" b="1" dirty="0" smtClean="0">
                <a:solidFill>
                  <a:srgbClr val="3333FF"/>
                </a:solidFill>
              </a:rPr>
              <a:t>espr_1 &gt;=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maggiore o uguale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/>
              <a:t>e)	</a:t>
            </a:r>
            <a:r>
              <a:rPr lang="it-IT" sz="2400" b="1" dirty="0" smtClean="0">
                <a:solidFill>
                  <a:srgbClr val="3333FF"/>
                </a:solidFill>
              </a:rPr>
              <a:t>espr_1 &lt;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minore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/>
              <a:t>f)	</a:t>
            </a:r>
            <a:r>
              <a:rPr lang="it-IT" sz="2400" b="1" dirty="0" smtClean="0">
                <a:solidFill>
                  <a:srgbClr val="3333FF"/>
                </a:solidFill>
              </a:rPr>
              <a:t>espr_1 &lt;= espr_2</a:t>
            </a: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rgbClr val="FF0000"/>
                </a:solidFill>
              </a:rPr>
              <a:t>minore o uguale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1</a:t>
            </a:r>
            <a:r>
              <a:rPr lang="it-IT" sz="2400" b="1" dirty="0" smtClean="0"/>
              <a:t>	se i valori di </a:t>
            </a:r>
            <a:r>
              <a:rPr lang="it-IT" sz="2400" b="1" dirty="0">
                <a:solidFill>
                  <a:srgbClr val="3333FF"/>
                </a:solidFill>
              </a:rPr>
              <a:t>espr_1 </a:t>
            </a:r>
            <a:r>
              <a:rPr lang="it-IT" sz="2400" b="1" dirty="0" smtClean="0"/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espr_2 </a:t>
            </a:r>
            <a:r>
              <a:rPr lang="it-IT" sz="2400" b="1" dirty="0" smtClean="0"/>
              <a:t>si trovano nella relazione specificata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38142"/>
            <a:ext cx="7286676" cy="45055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41426"/>
            <a:ext cx="7640956" cy="523220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relazione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5723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175360" y="1867534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175360" y="2289812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175360" y="2712090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75360" y="3134368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175360" y="3556646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503958" y="3567023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 rot="16200000">
            <a:off x="1503958" y="3779886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4" name="Freccia in giù 13"/>
          <p:cNvSpPr/>
          <p:nvPr/>
        </p:nvSpPr>
        <p:spPr>
          <a:xfrm rot="16200000">
            <a:off x="1500255" y="3992749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 rot="16200000">
            <a:off x="1500255" y="4205612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6" name="Freccia in giù 15"/>
          <p:cNvSpPr/>
          <p:nvPr/>
        </p:nvSpPr>
        <p:spPr>
          <a:xfrm rot="16200000">
            <a:off x="1500196" y="4418474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7" name="Freccia in giù 16"/>
          <p:cNvSpPr/>
          <p:nvPr/>
        </p:nvSpPr>
        <p:spPr>
          <a:xfrm rot="16200000">
            <a:off x="1485144" y="4864065"/>
            <a:ext cx="10148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8175360" y="3967754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3</a:t>
            </a:r>
            <a:endParaRPr lang="it-IT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241426"/>
            <a:ext cx="7640956" cy="523220"/>
          </a:xfrm>
        </p:spPr>
        <p:txBody>
          <a:bodyPr/>
          <a:lstStyle/>
          <a:p>
            <a:pPr eaLnBrk="1" hangingPunct="1"/>
            <a:r>
              <a:rPr lang="it-IT" sz="2800" smtClean="0"/>
              <a:t>Operatori di relazione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890715"/>
            <a:ext cx="66675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286124"/>
            <a:ext cx="4991100" cy="183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“logici”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071546"/>
            <a:ext cx="8001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3900" lvl="1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b="1" smtClean="0">
                <a:solidFill>
                  <a:srgbClr val="3333FF"/>
                </a:solidFill>
              </a:rPr>
              <a:t> || 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smtClean="0">
                <a:solidFill>
                  <a:schemeClr val="hlink"/>
                </a:solidFill>
              </a:rPr>
              <a:t>		</a:t>
            </a:r>
            <a:r>
              <a:rPr lang="it-IT" sz="2400" b="1" smtClean="0">
                <a:solidFill>
                  <a:srgbClr val="FF0000"/>
                </a:solidFill>
              </a:rPr>
              <a:t>“or”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	se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e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valgono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entrambe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1</a:t>
            </a:r>
            <a:r>
              <a:rPr lang="it-IT" sz="2400" b="1" smtClean="0"/>
              <a:t>	altrimenti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15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>
                <a:solidFill>
                  <a:srgbClr val="3333FF"/>
                </a:solidFill>
              </a:rPr>
              <a:t>&amp;&amp;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 </a:t>
            </a:r>
            <a:r>
              <a:rPr lang="it-IT" sz="2400" smtClean="0">
                <a:solidFill>
                  <a:schemeClr val="hlink"/>
                </a:solidFill>
              </a:rPr>
              <a:t>	</a:t>
            </a:r>
            <a:r>
              <a:rPr lang="it-IT" sz="2400" b="1" smtClean="0">
                <a:solidFill>
                  <a:srgbClr val="FF0000"/>
                </a:solidFill>
              </a:rPr>
              <a:t>“and”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1</a:t>
            </a:r>
            <a:r>
              <a:rPr lang="it-IT" sz="2400" b="1" smtClean="0"/>
              <a:t>	 se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e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b="1" baseline="-25000" smtClean="0">
                <a:solidFill>
                  <a:srgbClr val="3333FF"/>
                </a:solidFill>
              </a:rPr>
              <a:t>2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sono entrambe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≠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  <a:endParaRPr lang="it-IT" sz="2400" b="1" smtClean="0">
              <a:solidFill>
                <a:schemeClr val="hlink"/>
              </a:solidFill>
            </a:endParaRP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Operatori “logici”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206772"/>
            <a:ext cx="8001024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1588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!espr</a:t>
            </a:r>
            <a:r>
              <a:rPr lang="it-IT" sz="2400" smtClean="0">
                <a:solidFill>
                  <a:schemeClr val="hlink"/>
                </a:solidFill>
              </a:rPr>
              <a:t>		</a:t>
            </a:r>
            <a:r>
              <a:rPr lang="it-IT" sz="2400" b="1" smtClean="0">
                <a:solidFill>
                  <a:schemeClr val="hlink"/>
                </a:solidFill>
              </a:rPr>
              <a:t>“not”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1</a:t>
            </a:r>
            <a:r>
              <a:rPr lang="it-IT" sz="2400" b="1" smtClean="0"/>
              <a:t>	se </a:t>
            </a:r>
            <a:r>
              <a:rPr lang="it-IT" sz="2400" b="1" smtClean="0">
                <a:solidFill>
                  <a:srgbClr val="3333FF"/>
                </a:solidFill>
              </a:rPr>
              <a:t>espr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/>
              <a:t>vale</a:t>
            </a:r>
            <a:r>
              <a:rPr lang="it-IT" sz="2400" smtClean="0">
                <a:solidFill>
                  <a:schemeClr val="hlink"/>
                </a:solidFill>
              </a:rPr>
              <a:t>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</a:p>
          <a:p>
            <a:pPr marL="1168400" lvl="2" indent="-457200">
              <a:lnSpc>
                <a:spcPts val="2880"/>
              </a:lnSpc>
              <a:spcBef>
                <a:spcPts val="400"/>
              </a:spcBef>
              <a:buClr>
                <a:schemeClr val="folHlink"/>
              </a:buClr>
              <a:buSzPct val="100000"/>
              <a:defRPr/>
            </a:pP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	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16146"/>
            <a:ext cx="7400925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179871"/>
            <a:ext cx="7640956" cy="646331"/>
          </a:xfrm>
        </p:spPr>
        <p:txBody>
          <a:bodyPr/>
          <a:lstStyle/>
          <a:p>
            <a:pPr eaLnBrk="1" hangingPunct="1"/>
            <a:r>
              <a:rPr lang="it-IT" smtClean="0"/>
              <a:t>Operatori “logici”</a:t>
            </a:r>
          </a:p>
        </p:txBody>
      </p:sp>
      <p:sp>
        <p:nvSpPr>
          <p:cNvPr id="1007620" name="Text Box 4"/>
          <p:cNvSpPr txBox="1">
            <a:spLocks noChangeArrowheads="1"/>
          </p:cNvSpPr>
          <p:nvPr/>
        </p:nvSpPr>
        <p:spPr bwMode="auto">
          <a:xfrm>
            <a:off x="1071538" y="857232"/>
            <a:ext cx="1898597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858148" y="813949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858148" y="1236227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1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58148" y="1671568"/>
            <a:ext cx="32573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smtClean="0">
                <a:solidFill>
                  <a:schemeClr val="bg1"/>
                </a:solidFill>
              </a:rPr>
              <a:t>0</a:t>
            </a: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0" name="Freccia in giù 9"/>
          <p:cNvSpPr/>
          <p:nvPr/>
        </p:nvSpPr>
        <p:spPr>
          <a:xfrm rot="16200000">
            <a:off x="1304320" y="3774369"/>
            <a:ext cx="193293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1" name="Freccia in giù 10"/>
          <p:cNvSpPr/>
          <p:nvPr/>
        </p:nvSpPr>
        <p:spPr>
          <a:xfrm rot="16200000">
            <a:off x="1306549" y="4224341"/>
            <a:ext cx="172921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 rot="16200000">
            <a:off x="1306549" y="4938721"/>
            <a:ext cx="172921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20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324" y="179871"/>
            <a:ext cx="7640956" cy="646331"/>
          </a:xfrm>
        </p:spPr>
        <p:txBody>
          <a:bodyPr/>
          <a:lstStyle/>
          <a:p>
            <a:r>
              <a:rPr lang="it-IT" smtClean="0"/>
              <a:t>Operatori “logici”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3590" y="1985961"/>
            <a:ext cx="66675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3590" y="3271845"/>
            <a:ext cx="4810125" cy="122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*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357290" y="1000108"/>
            <a:ext cx="7286676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 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*nome_puntatore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“Valore”: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il nome della variabile il cui indirizzo è memorizzato in </a:t>
            </a:r>
            <a:r>
              <a:rPr lang="it-IT" sz="2800" b="1" smtClean="0">
                <a:solidFill>
                  <a:srgbClr val="3333FF"/>
                </a:solidFill>
              </a:rPr>
              <a:t>nome_puntatore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tabLst>
                <a:tab pos="3048000" algn="l"/>
              </a:tabLst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	</a:t>
            </a:r>
            <a:endParaRPr lang="it-IT" sz="2800" b="1" smtClean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17" name="Gruppo 16"/>
          <p:cNvGrpSpPr/>
          <p:nvPr/>
        </p:nvGrpSpPr>
        <p:grpSpPr>
          <a:xfrm>
            <a:off x="3968814" y="5193508"/>
            <a:ext cx="1246128" cy="983474"/>
            <a:chOff x="4000496" y="5253351"/>
            <a:chExt cx="1246128" cy="983474"/>
          </a:xfrm>
        </p:grpSpPr>
        <p:sp>
          <p:nvSpPr>
            <p:cNvPr id="7" name="Ovale 6"/>
            <p:cNvSpPr/>
            <p:nvPr/>
          </p:nvSpPr>
          <p:spPr>
            <a:xfrm>
              <a:off x="4817996" y="5808197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Connettore 2 9"/>
            <p:cNvCxnSpPr>
              <a:stCxn id="7" idx="2"/>
            </p:cNvCxnSpPr>
            <p:nvPr/>
          </p:nvCxnSpPr>
          <p:spPr>
            <a:xfrm rot="10800000">
              <a:off x="4286248" y="5572141"/>
              <a:ext cx="531748" cy="450371"/>
            </a:xfrm>
            <a:prstGeom prst="straightConnector1">
              <a:avLst/>
            </a:prstGeom>
            <a:ln w="25400">
              <a:solidFill>
                <a:srgbClr val="808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/>
            <p:cNvSpPr txBox="1"/>
            <p:nvPr/>
          </p:nvSpPr>
          <p:spPr>
            <a:xfrm>
              <a:off x="4000496" y="5253351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smtClean="0">
                  <a:solidFill>
                    <a:srgbClr val="3333FF"/>
                  </a:solidFill>
                </a:rPr>
                <a:t>y</a:t>
              </a:r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5522542" y="5155107"/>
            <a:ext cx="1087822" cy="1021875"/>
            <a:chOff x="5469012" y="5214950"/>
            <a:chExt cx="1087822" cy="1021875"/>
          </a:xfrm>
        </p:grpSpPr>
        <p:sp>
          <p:nvSpPr>
            <p:cNvPr id="8" name="Ovale 7"/>
            <p:cNvSpPr/>
            <p:nvPr/>
          </p:nvSpPr>
          <p:spPr>
            <a:xfrm>
              <a:off x="5469012" y="5808197"/>
              <a:ext cx="428628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" name="Connettore 2 12"/>
            <p:cNvCxnSpPr>
              <a:stCxn id="8" idx="6"/>
            </p:cNvCxnSpPr>
            <p:nvPr/>
          </p:nvCxnSpPr>
          <p:spPr>
            <a:xfrm flipV="1">
              <a:off x="5897640" y="5641713"/>
              <a:ext cx="388872" cy="380798"/>
            </a:xfrm>
            <a:prstGeom prst="straightConnector1">
              <a:avLst/>
            </a:prstGeom>
            <a:ln w="25400">
              <a:solidFill>
                <a:srgbClr val="808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sellaDiTesto 13"/>
            <p:cNvSpPr txBox="1"/>
            <p:nvPr/>
          </p:nvSpPr>
          <p:spPr>
            <a:xfrm>
              <a:off x="6215074" y="5214950"/>
              <a:ext cx="341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smtClean="0">
                  <a:solidFill>
                    <a:srgbClr val="3333FF"/>
                  </a:solidFill>
                </a:rPr>
                <a:t>y</a:t>
              </a:r>
            </a:p>
          </p:txBody>
        </p:sp>
      </p:grp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4714876" y="4245312"/>
            <a:ext cx="2286016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tabLst>
                <a:tab pos="3048000" algn="l"/>
              </a:tabLst>
              <a:defRPr/>
            </a:pPr>
            <a:r>
              <a:rPr lang="it-IT" sz="2800" b="1" smtClean="0">
                <a:solidFill>
                  <a:srgbClr val="3333FF"/>
                </a:solidFill>
              </a:rPr>
              <a:t>int *x, y;</a:t>
            </a:r>
            <a:endParaRPr lang="it-IT" sz="2800" smtClean="0">
              <a:solidFill>
                <a:schemeClr val="hlink"/>
              </a:solidFill>
            </a:endParaRPr>
          </a:p>
          <a:p>
            <a:pPr>
              <a:spcBef>
                <a:spcPts val="600"/>
              </a:spcBef>
              <a:tabLst>
                <a:tab pos="3051175" algn="l"/>
              </a:tabLst>
            </a:pPr>
            <a:r>
              <a:rPr lang="it-IT" sz="2800" b="1" smtClean="0">
                <a:solidFill>
                  <a:srgbClr val="3333FF"/>
                </a:solidFill>
              </a:rPr>
              <a:t>y = 1;</a:t>
            </a:r>
          </a:p>
          <a:p>
            <a:pPr>
              <a:tabLst>
                <a:tab pos="3051175" algn="l"/>
              </a:tabLst>
            </a:pPr>
            <a:r>
              <a:rPr lang="it-IT" sz="2800" b="1" smtClean="0">
                <a:solidFill>
                  <a:srgbClr val="3333FF"/>
                </a:solidFill>
              </a:rPr>
              <a:t>x = &amp;y;</a:t>
            </a:r>
            <a:endParaRPr lang="it-IT" sz="2800" smtClean="0">
              <a:solidFill>
                <a:schemeClr val="hlink"/>
              </a:solidFill>
            </a:endParaRPr>
          </a:p>
          <a:p>
            <a:pPr>
              <a:spcBef>
                <a:spcPts val="600"/>
              </a:spcBef>
              <a:tabLst>
                <a:tab pos="3051175" algn="l"/>
              </a:tabLst>
            </a:pPr>
            <a:r>
              <a:rPr lang="it-IT" sz="2800" b="1" smtClean="0">
                <a:solidFill>
                  <a:srgbClr val="3333FF"/>
                </a:solidFill>
              </a:rPr>
              <a:t>*x = *x+1;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967563"/>
            <a:ext cx="6858048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nome_variabile = espressione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endParaRPr lang="it-IT" sz="2400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è 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assegna alla variabile </a:t>
            </a:r>
            <a:r>
              <a:rPr lang="it-IT" sz="2800" b="1" smtClean="0">
                <a:solidFill>
                  <a:srgbClr val="3333FF"/>
                </a:solidFill>
              </a:rPr>
              <a:t>nome_variabile</a:t>
            </a:r>
            <a:r>
              <a:rPr lang="it-IT" sz="2800" smtClean="0">
                <a:solidFill>
                  <a:schemeClr val="hlink"/>
                </a:solidFill>
              </a:rPr>
              <a:t> </a:t>
            </a: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18" name="Gruppo 17"/>
          <p:cNvGrpSpPr/>
          <p:nvPr/>
        </p:nvGrpSpPr>
        <p:grpSpPr>
          <a:xfrm>
            <a:off x="2000232" y="2000240"/>
            <a:ext cx="5000660" cy="820720"/>
            <a:chOff x="2193138" y="2000240"/>
            <a:chExt cx="4214842" cy="820720"/>
          </a:xfrm>
        </p:grpSpPr>
        <p:sp>
          <p:nvSpPr>
            <p:cNvPr id="19" name="Parentesi graffa aperta 18"/>
            <p:cNvSpPr/>
            <p:nvPr/>
          </p:nvSpPr>
          <p:spPr>
            <a:xfrm rot="16200000">
              <a:off x="4121964" y="71414"/>
              <a:ext cx="357190" cy="4214842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256299" y="2359295"/>
              <a:ext cx="21431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smtClean="0"/>
                <a:t>espressione</a:t>
              </a:r>
              <a:endParaRPr lang="it-IT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71604" y="1357298"/>
            <a:ext cx="62865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Attenzione: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400" b="1" smtClean="0"/>
              <a:t>il tipo di </a:t>
            </a:r>
            <a:r>
              <a:rPr lang="it-IT" sz="2400" b="1" smtClean="0">
                <a:solidFill>
                  <a:srgbClr val="3333FF"/>
                </a:solidFill>
              </a:rPr>
              <a:t>nome_variabile</a:t>
            </a:r>
            <a:r>
              <a:rPr lang="it-IT" sz="2400" b="1" smtClean="0">
                <a:solidFill>
                  <a:srgbClr val="FF0000"/>
                </a:solidFill>
              </a:rPr>
              <a:t> </a:t>
            </a:r>
            <a:r>
              <a:rPr lang="it-IT" sz="2400" b="1" smtClean="0"/>
              <a:t>e quello di 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  <a:r>
              <a:rPr lang="it-IT" sz="2400" b="1" smtClean="0">
                <a:solidFill>
                  <a:schemeClr val="folHlink"/>
                </a:solidFill>
              </a:rPr>
              <a:t> </a:t>
            </a:r>
            <a:r>
              <a:rPr lang="it-IT" sz="2400" b="1" smtClean="0"/>
              <a:t>“devono” coincidere</a:t>
            </a: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42976" y="1000108"/>
            <a:ext cx="62865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  <a:p>
            <a:pPr>
              <a:tabLst>
                <a:tab pos="3051175" algn="l"/>
              </a:tabLst>
            </a:pPr>
            <a:r>
              <a:rPr lang="it-IT" smtClean="0">
                <a:solidFill>
                  <a:schemeClr val="hlink"/>
                </a:solidFill>
              </a:rPr>
              <a:t>	</a:t>
            </a:r>
            <a:endParaRPr lang="it-IT" sz="2400" b="1" smtClean="0">
              <a:solidFill>
                <a:srgbClr val="3333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285852" y="1571612"/>
            <a:ext cx="7500990" cy="49654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// sorgente: Lezione_XI\OpAss_1.c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cs typeface="Times New Roman" charset="0"/>
              </a:rPr>
              <a:t>// programma che mostra il comportamento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// dell'operatore di assegnamento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#include &lt;stdio.h&gt;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() 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	// definizione e inizializzazione delle variabili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x, y;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 	y=2;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cs typeface="Times New Roman" charset="0"/>
              </a:rPr>
              <a:t>  	// visualizza il valore di y assegnandolo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  	// al tempo stesso a x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sz="2000" b="1" smtClean="0">
                <a:solidFill>
                  <a:srgbClr val="FF0000"/>
                </a:solidFill>
                <a:cs typeface="Times New Roman" charset="0"/>
              </a:rPr>
              <a:t>(“\nY: %d”, x=y);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cs typeface="Times New Roman" charset="0"/>
              </a:rPr>
              <a:t> 	// visualizza il valore di x</a:t>
            </a:r>
            <a:endParaRPr lang="it-IT" sz="2000" b="1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(“\nX: %d”, x);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};</a:t>
            </a:r>
            <a:r>
              <a:rPr lang="it-IT" sz="2400" b="1" smtClean="0">
                <a:cs typeface="Times New Roman" charset="0"/>
              </a:rPr>
              <a:t>	</a:t>
            </a:r>
            <a:endParaRPr lang="it-IT" sz="2400" b="1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1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928802"/>
            <a:ext cx="6943725" cy="36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214686"/>
            <a:ext cx="44100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072362" cy="523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>
                <a:solidFill>
                  <a:srgbClr val="3333FF"/>
                </a:solidFill>
              </a:rPr>
              <a:t>*nome_puntatore = espressione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endParaRPr lang="it-IT" sz="2800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è 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  <a:endParaRPr lang="it-IT" sz="2800" b="1" smtClean="0"/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442913" lvl="1" indent="14288">
              <a:spcBef>
                <a:spcPts val="1200"/>
              </a:spcBef>
              <a:spcAft>
                <a:spcPts val="900"/>
              </a:spcAft>
              <a:buSzPct val="100000"/>
              <a:defRPr/>
            </a:pPr>
            <a:r>
              <a:rPr lang="it-IT" sz="2800" b="1" smtClean="0"/>
              <a:t>assegna alla variabile il cui indirizzo è memorizzato in </a:t>
            </a:r>
            <a:r>
              <a:rPr lang="it-IT" sz="2800" b="1" smtClean="0">
                <a:solidFill>
                  <a:srgbClr val="3333FF"/>
                </a:solidFill>
              </a:rPr>
              <a:t>nome_puntatore</a:t>
            </a:r>
            <a:r>
              <a:rPr lang="it-IT" sz="2800" smtClean="0">
                <a:solidFill>
                  <a:schemeClr val="hlink"/>
                </a:solidFill>
              </a:rPr>
              <a:t> </a:t>
            </a:r>
            <a:r>
              <a:rPr lang="it-IT" sz="2800" b="1" smtClean="0"/>
              <a:t>il valore di </a:t>
            </a:r>
            <a:r>
              <a:rPr lang="it-IT" sz="2800" b="1" smtClean="0">
                <a:solidFill>
                  <a:srgbClr val="3333FF"/>
                </a:solidFill>
              </a:rPr>
              <a:t>espressione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grpSp>
        <p:nvGrpSpPr>
          <p:cNvPr id="3" name="Gruppo 17"/>
          <p:cNvGrpSpPr/>
          <p:nvPr/>
        </p:nvGrpSpPr>
        <p:grpSpPr>
          <a:xfrm>
            <a:off x="1785918" y="2071678"/>
            <a:ext cx="5429288" cy="882275"/>
            <a:chOff x="2214546" y="2000240"/>
            <a:chExt cx="4500594" cy="882275"/>
          </a:xfrm>
        </p:grpSpPr>
        <p:sp>
          <p:nvSpPr>
            <p:cNvPr id="19" name="Parentesi graffa aperta 18"/>
            <p:cNvSpPr/>
            <p:nvPr/>
          </p:nvSpPr>
          <p:spPr>
            <a:xfrm rot="16200000">
              <a:off x="4286248" y="-71462"/>
              <a:ext cx="357190" cy="4500594"/>
            </a:xfrm>
            <a:prstGeom prst="leftBrace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385506" y="2359295"/>
              <a:ext cx="2143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smtClean="0"/>
                <a:t>espressione</a:t>
              </a:r>
              <a:endParaRPr lang="it-IT" sz="2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assegnamento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Gli operatori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285852" y="1144491"/>
            <a:ext cx="7500990" cy="5298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// sorgente: Lezione_XI\OpAss_2.c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cs typeface="Times New Roman" charset="0"/>
              </a:rPr>
              <a:t>// programma che mostra il comportamento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// dell'operatore di assegnamento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#include &lt;stdio.h&gt;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() 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	// definizione e inizializzazione delle variabili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x, y, *punx, *puny;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punx=&amp;x; puny=&amp;y;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*puny=2;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cs typeface="Times New Roman" charset="0"/>
              </a:rPr>
              <a:t>  	// visualizza il valore di y assegnandolo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cs typeface="Times New Roman" charset="0"/>
              </a:rPr>
              <a:t>  	// al tempo stesso a x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sz="2000" b="1" smtClean="0">
                <a:solidFill>
                  <a:srgbClr val="FF0000"/>
                </a:solidFill>
                <a:cs typeface="Times New Roman" charset="0"/>
              </a:rPr>
              <a:t>(“\nY: %d”, *punx=*puny);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cs typeface="Times New Roman" charset="0"/>
              </a:rPr>
              <a:t> 	// visualizza il valore di x</a:t>
            </a:r>
            <a:endParaRPr lang="it-IT" sz="2000" b="1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(“\nX: %d”, *punx);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};</a:t>
            </a:r>
            <a:r>
              <a:rPr lang="it-IT" sz="2400" b="1" smtClean="0">
                <a:cs typeface="Times New Roman" charset="0"/>
              </a:rPr>
              <a:t>	</a:t>
            </a:r>
            <a:endParaRPr lang="it-IT" sz="2400" b="1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43702" y="928670"/>
            <a:ext cx="20002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10630</TotalTime>
  <Words>794</Words>
  <Application>Microsoft Office PowerPoint</Application>
  <PresentationFormat>Presentazione su schermo (4:3)</PresentationFormat>
  <Paragraphs>347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6" baseType="lpstr">
      <vt:lpstr>Arial</vt:lpstr>
      <vt:lpstr>Calibri</vt:lpstr>
      <vt:lpstr>Gill Sans MT</vt:lpstr>
      <vt:lpstr>Monotype Sorts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Operatore &amp;</vt:lpstr>
      <vt:lpstr>Operatore *</vt:lpstr>
      <vt:lpstr>Operatore di assegnamento</vt:lpstr>
      <vt:lpstr>Operatore di assegnamento</vt:lpstr>
      <vt:lpstr>Operatore di assegnamento</vt:lpstr>
      <vt:lpstr>Operatore di assegnamento</vt:lpstr>
      <vt:lpstr>Operatore di assegnamento</vt:lpstr>
      <vt:lpstr>Operatore di assegnamento</vt:lpstr>
      <vt:lpstr>Operatore di assegnamento</vt:lpstr>
      <vt:lpstr>Operatore di auto-incremento prefisso</vt:lpstr>
      <vt:lpstr>Operatore di auto-incremento prefisso</vt:lpstr>
      <vt:lpstr>Operatore di auto-incremento postfisso</vt:lpstr>
      <vt:lpstr>Operatore di auto-incremento postfisso</vt:lpstr>
      <vt:lpstr>Operatore di auto-decremento prefisso</vt:lpstr>
      <vt:lpstr>Operatore di auto-decremento prefisso</vt:lpstr>
      <vt:lpstr>Operatore di auto-decremento postfisso</vt:lpstr>
      <vt:lpstr>Operatore di auto-decremento postfisso</vt:lpstr>
      <vt:lpstr>Operatori di auto-incremento e decremento</vt:lpstr>
      <vt:lpstr>Operatori di auto-incremento e decremento</vt:lpstr>
      <vt:lpstr>Operatori di relazione</vt:lpstr>
      <vt:lpstr>Operatori di relazione</vt:lpstr>
      <vt:lpstr>Operatori di relazione</vt:lpstr>
      <vt:lpstr>Operatori “logici”</vt:lpstr>
      <vt:lpstr>Operatori “logici”</vt:lpstr>
      <vt:lpstr>Operatori “logici”</vt:lpstr>
      <vt:lpstr>Operatori “logici”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973</cp:revision>
  <dcterms:created xsi:type="dcterms:W3CDTF">2007-12-10T14:15:35Z</dcterms:created>
  <dcterms:modified xsi:type="dcterms:W3CDTF">2016-10-17T09:56:52Z</dcterms:modified>
</cp:coreProperties>
</file>