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2"/>
  </p:notesMasterIdLst>
  <p:handoutMasterIdLst>
    <p:handoutMasterId r:id="rId33"/>
  </p:handoutMasterIdLst>
  <p:sldIdLst>
    <p:sldId id="256" r:id="rId2"/>
    <p:sldId id="358" r:id="rId3"/>
    <p:sldId id="374" r:id="rId4"/>
    <p:sldId id="411" r:id="rId5"/>
    <p:sldId id="412" r:id="rId6"/>
    <p:sldId id="414" r:id="rId7"/>
    <p:sldId id="377" r:id="rId8"/>
    <p:sldId id="415" r:id="rId9"/>
    <p:sldId id="384" r:id="rId10"/>
    <p:sldId id="385" r:id="rId11"/>
    <p:sldId id="386" r:id="rId12"/>
    <p:sldId id="416" r:id="rId13"/>
    <p:sldId id="398" r:id="rId14"/>
    <p:sldId id="418" r:id="rId15"/>
    <p:sldId id="401" r:id="rId16"/>
    <p:sldId id="402" r:id="rId17"/>
    <p:sldId id="403" r:id="rId18"/>
    <p:sldId id="404" r:id="rId19"/>
    <p:sldId id="419" r:id="rId20"/>
    <p:sldId id="406" r:id="rId21"/>
    <p:sldId id="420" r:id="rId22"/>
    <p:sldId id="409" r:id="rId23"/>
    <p:sldId id="421" r:id="rId24"/>
    <p:sldId id="422" r:id="rId25"/>
    <p:sldId id="423" r:id="rId26"/>
    <p:sldId id="427" r:id="rId27"/>
    <p:sldId id="410" r:id="rId28"/>
    <p:sldId id="425" r:id="rId29"/>
    <p:sldId id="426" r:id="rId30"/>
    <p:sldId id="428" r:id="rId3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6964" autoAdjust="0"/>
  </p:normalViewPr>
  <p:slideViewPr>
    <p:cSldViewPr>
      <p:cViewPr varScale="1">
        <p:scale>
          <a:sx n="67" d="100"/>
          <a:sy n="67" d="100"/>
        </p:scale>
        <p:origin x="134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19/10/2016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19/10/2016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le strutture di controllo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le strutture di controllo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le strutture di controllo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le strutture di controllo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le strutture di controllo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smtClean="0"/>
              <a:t>Manualistica 3</a:t>
            </a:r>
            <a:endParaRPr lang="it-IT" dirty="0" smtClean="0"/>
          </a:p>
          <a:p>
            <a:r>
              <a:rPr lang="it-IT" dirty="0" smtClean="0"/>
              <a:t>Le strutture di controllo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41762" cy="476250"/>
          </a:xfrm>
        </p:spPr>
        <p:txBody>
          <a:bodyPr/>
          <a:lstStyle/>
          <a:p>
            <a:r>
              <a:rPr lang="it-IT" dirty="0" smtClean="0"/>
              <a:t>Programmazione e Laboratorio di Programmazione: Le strutture di controllo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while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285852" y="846673"/>
            <a:ext cx="7572396" cy="5311711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it-IT" b="1" dirty="0" smtClean="0">
                <a:cs typeface="Times New Roman" charset="0"/>
              </a:rPr>
              <a:t>// sorgente: Lezione_XIII\while.c</a:t>
            </a:r>
          </a:p>
          <a:p>
            <a:pPr>
              <a:lnSpc>
                <a:spcPts val="1800"/>
              </a:lnSpc>
              <a:spcBef>
                <a:spcPts val="500"/>
              </a:spcBef>
            </a:pP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#include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1800"/>
              </a:lnSpc>
              <a:spcBef>
                <a:spcPts val="500"/>
              </a:spcBef>
              <a:tabLst>
                <a:tab pos="285750" algn="l"/>
                <a:tab pos="571500" algn="l"/>
              </a:tabLst>
            </a:pPr>
            <a:r>
              <a:rPr lang="it-IT" b="1" dirty="0" smtClean="0">
                <a:cs typeface="Times New Roman" charset="0"/>
              </a:rPr>
              <a:t>// funzione che acquisisce una sequenza di valori interi non negativi </a:t>
            </a:r>
          </a:p>
          <a:p>
            <a:pPr>
              <a:lnSpc>
                <a:spcPts val="1800"/>
              </a:lnSpc>
              <a:tabLst>
                <a:tab pos="285750" algn="l"/>
                <a:tab pos="571500" algn="l"/>
              </a:tabLst>
            </a:pPr>
            <a:r>
              <a:rPr lang="it-IT" b="1" dirty="0" smtClean="0">
                <a:cs typeface="Times New Roman" charset="0"/>
              </a:rPr>
              <a:t>// terminata da un valore negativo e calcola la loro somma</a:t>
            </a:r>
            <a:endParaRPr lang="it-IT" b="1" dirty="0">
              <a:cs typeface="Times New Roman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somma_pos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// definizione e inizializzazione delle variabili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somma, numero;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somma = numero = 0;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//continua ad acquisire valori e ad aggiornare la somma parziale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// fino all’acquisizione del primo valore negativo 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while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(numero &gt;= 0)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{	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(“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\nDammi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il prossimo numero intero: “);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scanf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(“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%d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”,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&amp;numero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);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somma = somma + numero;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};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// restituisce la somma di tutti i valori acquisiti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(somma);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};</a:t>
            </a:r>
            <a:endParaRPr lang="it-IT" b="1" dirty="0">
              <a:solidFill>
                <a:srgbClr val="3333FF"/>
              </a:solidFill>
              <a:cs typeface="Times New Roman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6786578" y="599322"/>
            <a:ext cx="178595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 autoUpdateAnimBg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while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928794" y="1071546"/>
            <a:ext cx="6072230" cy="2400657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tabLst>
                <a:tab pos="285750" algn="l"/>
                <a:tab pos="571500" algn="l"/>
              </a:tabLst>
            </a:pPr>
            <a:r>
              <a:rPr lang="it-IT" sz="2000" b="1" smtClean="0">
                <a:cs typeface="Times New Roman" charset="0"/>
              </a:rPr>
              <a:t>// chiamante</a:t>
            </a:r>
            <a:endParaRPr lang="it-IT" sz="2000" b="1">
              <a:cs typeface="Times New Roman" charset="0"/>
            </a:endParaRPr>
          </a:p>
          <a:p>
            <a:pPr>
              <a:lnSpc>
                <a:spcPts val="24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85750" algn="l"/>
                <a:tab pos="571500" algn="l"/>
              </a:tabLst>
            </a:pPr>
            <a:r>
              <a:rPr lang="it-IT" sz="2000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 main ()</a:t>
            </a:r>
          </a:p>
          <a:p>
            <a:pPr>
              <a:lnSpc>
                <a:spcPts val="2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85750" algn="l"/>
                <a:tab pos="571500" algn="l"/>
              </a:tabLst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{ </a:t>
            </a:r>
          </a:p>
          <a:p>
            <a:pPr>
              <a:lnSpc>
                <a:spcPts val="2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85750" algn="l"/>
                <a:tab pos="571500" algn="l"/>
              </a:tabLst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smtClean="0">
                <a:cs typeface="Times New Roman" charset="0"/>
              </a:rPr>
              <a:t>// visualizza la somma di tutti i numeri acquisiti</a:t>
            </a:r>
          </a:p>
          <a:p>
            <a:pPr>
              <a:lnSpc>
                <a:spcPts val="2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85750" algn="l"/>
                <a:tab pos="571500" algn="l"/>
              </a:tabLst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u="sng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 (“\nLa somma e’: %d”, </a:t>
            </a:r>
            <a:r>
              <a:rPr lang="it-IT" sz="2000" b="1" smtClean="0">
                <a:solidFill>
                  <a:srgbClr val="FF0000"/>
                </a:solidFill>
                <a:cs typeface="Times New Roman" charset="0"/>
              </a:rPr>
              <a:t>somma_pos()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4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85750" algn="l"/>
                <a:tab pos="571500" algn="l"/>
              </a:tabLst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u="sng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(0);</a:t>
            </a:r>
          </a:p>
          <a:p>
            <a:pPr>
              <a:lnSpc>
                <a:spcPts val="2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85750" algn="l"/>
                <a:tab pos="571500" algn="l"/>
              </a:tabLst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while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305550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285852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492" y="1928802"/>
            <a:ext cx="6991350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492" y="3252801"/>
            <a:ext cx="5267325" cy="210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8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do-while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305550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0108"/>
            <a:ext cx="685804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Sintassi:</a:t>
            </a:r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u="sng" smtClean="0">
                <a:solidFill>
                  <a:srgbClr val="3333FF"/>
                </a:solidFill>
              </a:rPr>
              <a:t>do</a:t>
            </a:r>
          </a:p>
          <a:p>
            <a:pPr marL="1263650" lvl="1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smtClean="0">
                <a:solidFill>
                  <a:srgbClr val="3333FF"/>
                </a:solidFill>
              </a:rPr>
              <a:t>blocco	</a:t>
            </a:r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u="sng" smtClean="0">
                <a:solidFill>
                  <a:srgbClr val="3333FF"/>
                </a:solidFill>
              </a:rPr>
              <a:t>while</a:t>
            </a:r>
            <a:r>
              <a:rPr lang="it-IT" sz="2400" b="1" smtClean="0">
                <a:solidFill>
                  <a:srgbClr val="3333FF"/>
                </a:solidFill>
              </a:rPr>
              <a:t> (espressione);</a:t>
            </a:r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endParaRPr lang="it-IT" b="1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smtClean="0"/>
              <a:t>esegue </a:t>
            </a:r>
            <a:r>
              <a:rPr lang="it-IT" sz="2400" b="1" smtClean="0">
                <a:solidFill>
                  <a:srgbClr val="3333FF"/>
                </a:solidFill>
              </a:rPr>
              <a:t>blocco</a:t>
            </a:r>
            <a:r>
              <a:rPr lang="it-IT" sz="2400" b="1" smtClean="0"/>
              <a:t> </a:t>
            </a:r>
            <a:endParaRPr lang="it-IT" sz="2400" b="1" smtClean="0">
              <a:solidFill>
                <a:srgbClr val="3333FF"/>
              </a:solidFill>
            </a:endParaRP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smtClean="0"/>
              <a:t>valuta il valore di </a:t>
            </a:r>
            <a:r>
              <a:rPr lang="it-IT" sz="2400" b="1" smtClean="0">
                <a:solidFill>
                  <a:srgbClr val="3333FF"/>
                </a:solidFill>
              </a:rPr>
              <a:t>espressione </a:t>
            </a:r>
            <a:r>
              <a:rPr lang="it-IT" sz="2400" b="1" smtClean="0"/>
              <a:t>e se tale valore è diverso da </a:t>
            </a:r>
            <a:r>
              <a:rPr lang="it-IT" sz="2400" b="1" smtClean="0">
                <a:solidFill>
                  <a:srgbClr val="3333FF"/>
                </a:solidFill>
              </a:rPr>
              <a:t>0</a:t>
            </a:r>
            <a:r>
              <a:rPr lang="it-IT" sz="2400" b="1" smtClean="0"/>
              <a:t> torna al punto a)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smtClean="0"/>
              <a:t>altrimenti esegue l’istruzione immediatamente successiva al costrutto</a:t>
            </a:r>
            <a:endParaRPr lang="it-IT" sz="2400" b="1" smtClean="0">
              <a:solidFill>
                <a:srgbClr val="3333FF"/>
              </a:solidFill>
            </a:endParaRPr>
          </a:p>
        </p:txBody>
      </p:sp>
      <p:grpSp>
        <p:nvGrpSpPr>
          <p:cNvPr id="18" name="Group 22"/>
          <p:cNvGrpSpPr>
            <a:grpSpLocks/>
          </p:cNvGrpSpPr>
          <p:nvPr/>
        </p:nvGrpSpPr>
        <p:grpSpPr bwMode="auto">
          <a:xfrm>
            <a:off x="5573712" y="2209801"/>
            <a:ext cx="2835274" cy="1311276"/>
            <a:chOff x="3362" y="1392"/>
            <a:chExt cx="1786" cy="826"/>
          </a:xfrm>
        </p:grpSpPr>
        <p:sp>
          <p:nvSpPr>
            <p:cNvPr id="19" name="AutoShape 13"/>
            <p:cNvSpPr>
              <a:spLocks noChangeArrowheads="1"/>
            </p:cNvSpPr>
            <p:nvPr/>
          </p:nvSpPr>
          <p:spPr bwMode="auto">
            <a:xfrm>
              <a:off x="3362" y="1756"/>
              <a:ext cx="1786" cy="462"/>
            </a:xfrm>
            <a:prstGeom prst="flowChartDecision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espressione</a:t>
              </a:r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4255" y="1392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grpSp>
        <p:nvGrpSpPr>
          <p:cNvPr id="21" name="Group 25"/>
          <p:cNvGrpSpPr>
            <a:grpSpLocks/>
          </p:cNvGrpSpPr>
          <p:nvPr/>
        </p:nvGrpSpPr>
        <p:grpSpPr bwMode="auto">
          <a:xfrm>
            <a:off x="6461125" y="1200150"/>
            <a:ext cx="1058863" cy="996950"/>
            <a:chOff x="3921" y="756"/>
            <a:chExt cx="667" cy="628"/>
          </a:xfrm>
        </p:grpSpPr>
        <p:sp>
          <p:nvSpPr>
            <p:cNvPr id="22" name="AutoShape 12"/>
            <p:cNvSpPr>
              <a:spLocks noChangeArrowheads="1"/>
            </p:cNvSpPr>
            <p:nvPr/>
          </p:nvSpPr>
          <p:spPr bwMode="auto">
            <a:xfrm>
              <a:off x="3921" y="1151"/>
              <a:ext cx="667" cy="233"/>
            </a:xfrm>
            <a:prstGeom prst="flowChartProcess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b</a:t>
              </a:r>
              <a:r>
                <a:rPr lang="it-IT" b="1" smtClean="0">
                  <a:solidFill>
                    <a:srgbClr val="3333FF"/>
                  </a:solidFill>
                </a:rPr>
                <a:t>locco</a:t>
              </a:r>
              <a:endParaRPr lang="it-IT" b="1" baseline="-25000">
                <a:solidFill>
                  <a:srgbClr val="3333FF"/>
                </a:solidFill>
              </a:endParaRPr>
            </a:p>
          </p:txBody>
        </p:sp>
        <p:sp>
          <p:nvSpPr>
            <p:cNvPr id="23" name="Line 15"/>
            <p:cNvSpPr>
              <a:spLocks noChangeShapeType="1"/>
            </p:cNvSpPr>
            <p:nvPr/>
          </p:nvSpPr>
          <p:spPr bwMode="auto">
            <a:xfrm>
              <a:off x="4255" y="756"/>
              <a:ext cx="0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5248275" y="1476375"/>
            <a:ext cx="1752600" cy="1676400"/>
            <a:chOff x="3157" y="930"/>
            <a:chExt cx="1104" cy="1056"/>
          </a:xfrm>
        </p:grpSpPr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3157" y="930"/>
              <a:ext cx="1104" cy="1056"/>
            </a:xfrm>
            <a:custGeom>
              <a:avLst/>
              <a:gdLst/>
              <a:ahLst/>
              <a:cxnLst>
                <a:cxn ang="0">
                  <a:pos x="192" y="1056"/>
                </a:cxn>
                <a:cxn ang="0">
                  <a:pos x="0" y="1056"/>
                </a:cxn>
                <a:cxn ang="0">
                  <a:pos x="0" y="0"/>
                </a:cxn>
                <a:cxn ang="0">
                  <a:pos x="1104" y="0"/>
                </a:cxn>
              </a:cxnLst>
              <a:rect l="0" t="0" r="r" b="b"/>
              <a:pathLst>
                <a:path w="1104" h="1056">
                  <a:moveTo>
                    <a:pt x="192" y="1056"/>
                  </a:moveTo>
                  <a:lnTo>
                    <a:pt x="0" y="1056"/>
                  </a:lnTo>
                  <a:lnTo>
                    <a:pt x="0" y="0"/>
                  </a:lnTo>
                  <a:lnTo>
                    <a:pt x="1104" y="0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it-IT"/>
            </a:p>
          </p:txBody>
        </p:sp>
        <p:sp>
          <p:nvSpPr>
            <p:cNvPr id="27" name="Text Box 19"/>
            <p:cNvSpPr txBox="1">
              <a:spLocks noChangeArrowheads="1"/>
            </p:cNvSpPr>
            <p:nvPr/>
          </p:nvSpPr>
          <p:spPr bwMode="auto">
            <a:xfrm>
              <a:off x="3170" y="1737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mtClean="0">
                  <a:solidFill>
                    <a:srgbClr val="3333FF"/>
                  </a:solidFill>
                </a:rPr>
                <a:t>≠</a:t>
              </a:r>
              <a:r>
                <a:rPr lang="it-IT" b="1" smtClean="0">
                  <a:solidFill>
                    <a:srgbClr val="3333FF"/>
                  </a:solidFill>
                </a:rPr>
                <a:t>0</a:t>
              </a:r>
              <a:endParaRPr lang="it-IT" b="1">
                <a:solidFill>
                  <a:srgbClr val="3333FF"/>
                </a:solidFill>
              </a:endParaRPr>
            </a:p>
          </p:txBody>
        </p:sp>
      </p:grpSp>
      <p:grpSp>
        <p:nvGrpSpPr>
          <p:cNvPr id="28" name="Group 24"/>
          <p:cNvGrpSpPr>
            <a:grpSpLocks/>
          </p:cNvGrpSpPr>
          <p:nvPr/>
        </p:nvGrpSpPr>
        <p:grpSpPr bwMode="auto">
          <a:xfrm>
            <a:off x="6983421" y="3487740"/>
            <a:ext cx="446088" cy="627063"/>
            <a:chOff x="4250" y="2197"/>
            <a:chExt cx="281" cy="395"/>
          </a:xfrm>
        </p:grpSpPr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4254" y="2208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31" name="Text Box 20"/>
            <p:cNvSpPr txBox="1">
              <a:spLocks noChangeArrowheads="1"/>
            </p:cNvSpPr>
            <p:nvPr/>
          </p:nvSpPr>
          <p:spPr bwMode="auto">
            <a:xfrm>
              <a:off x="4250" y="2197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3333FF"/>
                  </a:solidFill>
                </a:rPr>
                <a:t>=0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do-while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305550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285852" y="1104583"/>
            <a:ext cx="7572396" cy="5247590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it-IT" b="1" dirty="0" smtClean="0">
                <a:cs typeface="Times New Roman" charset="0"/>
              </a:rPr>
              <a:t>// sorgente: Lezione_XIII\do_while.c</a:t>
            </a:r>
          </a:p>
          <a:p>
            <a:pPr>
              <a:lnSpc>
                <a:spcPts val="1800"/>
              </a:lnSpc>
              <a:spcBef>
                <a:spcPts val="500"/>
              </a:spcBef>
            </a:pP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#include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1800"/>
              </a:lnSpc>
              <a:spcBef>
                <a:spcPts val="500"/>
              </a:spcBef>
              <a:tabLst>
                <a:tab pos="285750" algn="l"/>
                <a:tab pos="571500" algn="l"/>
              </a:tabLst>
            </a:pPr>
            <a:r>
              <a:rPr lang="it-IT" b="1" dirty="0" smtClean="0">
                <a:cs typeface="Times New Roman" charset="0"/>
              </a:rPr>
              <a:t>// funzione che acquisisce una sequenza di valori interi non negativi </a:t>
            </a:r>
          </a:p>
          <a:p>
            <a:pPr>
              <a:lnSpc>
                <a:spcPts val="1800"/>
              </a:lnSpc>
              <a:tabLst>
                <a:tab pos="285750" algn="l"/>
                <a:tab pos="571500" algn="l"/>
              </a:tabLst>
            </a:pPr>
            <a:r>
              <a:rPr lang="it-IT" b="1" dirty="0" smtClean="0">
                <a:cs typeface="Times New Roman" charset="0"/>
              </a:rPr>
              <a:t>// terminata da un valore negativo e calcola la loro somma</a:t>
            </a:r>
            <a:endParaRPr lang="it-IT" b="1" dirty="0">
              <a:cs typeface="Times New Roman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somma_pos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// definizione e inizializzazione delle variabili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somma, numero;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somma = 0;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//continua ad acquisire valori e ad aggiornare la somma parziale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// fino all’acquisizione del primo valore negativo </a:t>
            </a:r>
            <a:endParaRPr lang="it-IT" b="1" dirty="0" smtClean="0">
              <a:solidFill>
                <a:srgbClr val="FF0000"/>
              </a:solidFill>
              <a:cs typeface="Times New Roman" charset="0"/>
            </a:endParaRP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</a:t>
            </a:r>
            <a:r>
              <a:rPr lang="it-IT" b="1" u="sng" dirty="0" smtClean="0">
                <a:solidFill>
                  <a:srgbClr val="FF0000"/>
                </a:solidFill>
                <a:cs typeface="Times New Roman" charset="0"/>
              </a:rPr>
              <a:t>do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{	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(“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\nDammi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il prossimo numero intero: “);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scanf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(“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%d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”,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&amp;numero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);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somma =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somma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+ numero;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}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while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(numero &gt;= 0);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// restituisce la somma di tutti i valori acquisiti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(somma);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};</a:t>
            </a:r>
            <a:endParaRPr lang="it-IT" b="1" dirty="0">
              <a:solidFill>
                <a:srgbClr val="3333FF"/>
              </a:solidFill>
              <a:cs typeface="Times New Roman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6786578" y="857232"/>
            <a:ext cx="178595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143240" y="3315227"/>
            <a:ext cx="2143140" cy="323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sz="1400" b="1" smtClean="0">
                <a:cs typeface="Times New Roman" charset="0"/>
              </a:rPr>
              <a:t>somma = numero = 0;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14810" y="5072074"/>
            <a:ext cx="4286280" cy="123367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sz="1400" b="1" u="sng" smtClean="0">
                <a:cs typeface="Times New Roman" charset="0"/>
              </a:rPr>
              <a:t>while</a:t>
            </a:r>
            <a:r>
              <a:rPr lang="it-IT" sz="1400" b="1" smtClean="0">
                <a:cs typeface="Times New Roman" charset="0"/>
              </a:rPr>
              <a:t> (numero &gt;= 0)</a:t>
            </a:r>
          </a:p>
          <a:p>
            <a:pPr>
              <a:lnSpc>
                <a:spcPts val="1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174625" algn="l"/>
              </a:tabLst>
            </a:pPr>
            <a:r>
              <a:rPr lang="it-IT" sz="1400" b="1" smtClean="0">
                <a:cs typeface="Times New Roman" charset="0"/>
              </a:rPr>
              <a:t>	{	</a:t>
            </a:r>
          </a:p>
          <a:p>
            <a:pPr>
              <a:lnSpc>
                <a:spcPts val="1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174625" algn="l"/>
              </a:tabLst>
            </a:pPr>
            <a:r>
              <a:rPr lang="it-IT" sz="1400" b="1" smtClean="0">
                <a:cs typeface="Times New Roman" charset="0"/>
              </a:rPr>
              <a:t>	</a:t>
            </a:r>
            <a:r>
              <a:rPr lang="it-IT" sz="1400" b="1" u="sng" smtClean="0">
                <a:cs typeface="Times New Roman" charset="0"/>
              </a:rPr>
              <a:t>printf</a:t>
            </a:r>
            <a:r>
              <a:rPr lang="it-IT" sz="1400" b="1" smtClean="0">
                <a:cs typeface="Times New Roman" charset="0"/>
              </a:rPr>
              <a:t>(“\nDammi il prossimo numero intero: “);</a:t>
            </a:r>
          </a:p>
          <a:p>
            <a:pPr>
              <a:lnSpc>
                <a:spcPts val="1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174625" algn="l"/>
              </a:tabLst>
            </a:pPr>
            <a:r>
              <a:rPr lang="it-IT" sz="1400" b="1" smtClean="0">
                <a:cs typeface="Times New Roman" charset="0"/>
              </a:rPr>
              <a:t>	</a:t>
            </a:r>
            <a:r>
              <a:rPr lang="it-IT" sz="1400" b="1" u="sng" smtClean="0">
                <a:cs typeface="Times New Roman" charset="0"/>
              </a:rPr>
              <a:t>scanf</a:t>
            </a:r>
            <a:r>
              <a:rPr lang="it-IT" sz="1400" b="1" smtClean="0">
                <a:cs typeface="Times New Roman" charset="0"/>
              </a:rPr>
              <a:t>(“%d”, &amp;numero);</a:t>
            </a:r>
          </a:p>
          <a:p>
            <a:pPr>
              <a:lnSpc>
                <a:spcPts val="14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174625" algn="l"/>
              </a:tabLst>
            </a:pPr>
            <a:r>
              <a:rPr lang="it-IT" sz="1400" b="1" smtClean="0">
                <a:cs typeface="Times New Roman" charset="0"/>
              </a:rPr>
              <a:t>	somma = somma + numero;</a:t>
            </a:r>
          </a:p>
          <a:p>
            <a:pPr>
              <a:lnSpc>
                <a:spcPts val="1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174625" algn="l"/>
              </a:tabLst>
            </a:pPr>
            <a:r>
              <a:rPr lang="it-IT" sz="1400" b="1" smtClean="0">
                <a:cs typeface="Times New Roman" charset="0"/>
              </a:rPr>
              <a:t>	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 autoUpdateAnimBg="0"/>
      <p:bldP spid="7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for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0108"/>
            <a:ext cx="7500990" cy="5319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Sintassi:</a:t>
            </a:r>
          </a:p>
          <a:p>
            <a:pPr indent="265113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Monotype Sorts" pitchFamily="2" charset="2"/>
              <a:buNone/>
            </a:pPr>
            <a:r>
              <a:rPr lang="it-IT" sz="2400" b="1" smtClean="0">
                <a:solidFill>
                  <a:srgbClr val="3333FF"/>
                </a:solidFill>
              </a:rPr>
              <a:t>for	(inizializzazione; espressione; aggiornamento)</a:t>
            </a:r>
          </a:p>
          <a:p>
            <a:pPr marL="1263650" lvl="1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smtClean="0">
                <a:solidFill>
                  <a:srgbClr val="3333FF"/>
                </a:solidFill>
              </a:rPr>
              <a:t>blocco;	</a:t>
            </a:r>
            <a:endParaRPr lang="it-IT" b="1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8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600"/>
              </a:spcBef>
              <a:buSzPct val="100000"/>
              <a:buAutoNum type="alphaLcParenR"/>
              <a:defRPr/>
            </a:pPr>
            <a:r>
              <a:rPr lang="it-IT" sz="2400" b="1" smtClean="0"/>
              <a:t>esegue </a:t>
            </a:r>
            <a:r>
              <a:rPr lang="it-IT" sz="2400" b="1" smtClean="0">
                <a:solidFill>
                  <a:srgbClr val="3333FF"/>
                </a:solidFill>
              </a:rPr>
              <a:t>inizializzazione</a:t>
            </a:r>
          </a:p>
          <a:p>
            <a:pPr marL="711200" lvl="1" indent="-439738">
              <a:spcBef>
                <a:spcPts val="600"/>
              </a:spcBef>
              <a:buSzPct val="100000"/>
              <a:buAutoNum type="alphaLcParenR"/>
              <a:defRPr/>
            </a:pPr>
            <a:r>
              <a:rPr lang="it-IT" sz="2400" b="1" smtClean="0"/>
              <a:t>valuta il valore di </a:t>
            </a:r>
            <a:r>
              <a:rPr lang="it-IT" sz="2400" b="1" smtClean="0">
                <a:solidFill>
                  <a:srgbClr val="3333FF"/>
                </a:solidFill>
              </a:rPr>
              <a:t>espressione</a:t>
            </a:r>
          </a:p>
          <a:p>
            <a:pPr marL="711200" lvl="1" indent="-439738">
              <a:spcBef>
                <a:spcPts val="600"/>
              </a:spcBef>
              <a:buSzPct val="100000"/>
              <a:buAutoNum type="alphaLcParenR"/>
              <a:defRPr/>
            </a:pPr>
            <a:r>
              <a:rPr lang="it-IT" sz="2400" b="1" smtClean="0"/>
              <a:t>se tale valore è diverso da </a:t>
            </a:r>
            <a:r>
              <a:rPr lang="it-IT" sz="2400" b="1" smtClean="0">
                <a:solidFill>
                  <a:srgbClr val="3333FF"/>
                </a:solidFill>
              </a:rPr>
              <a:t>0</a:t>
            </a:r>
          </a:p>
          <a:p>
            <a:pPr marL="1349375" lvl="2" indent="-620713">
              <a:spcBef>
                <a:spcPts val="600"/>
              </a:spcBef>
              <a:buSzPct val="100000"/>
              <a:defRPr/>
            </a:pPr>
            <a:r>
              <a:rPr lang="it-IT" sz="2400" b="1" smtClean="0"/>
              <a:t>c.1) esegue </a:t>
            </a:r>
            <a:r>
              <a:rPr lang="it-IT" sz="2400" b="1" smtClean="0">
                <a:solidFill>
                  <a:srgbClr val="3333FF"/>
                </a:solidFill>
              </a:rPr>
              <a:t>blocco</a:t>
            </a:r>
          </a:p>
          <a:p>
            <a:pPr marL="1349375" lvl="2" indent="-620713">
              <a:spcBef>
                <a:spcPts val="600"/>
              </a:spcBef>
              <a:buSzPct val="100000"/>
              <a:defRPr/>
            </a:pPr>
            <a:r>
              <a:rPr lang="it-IT" sz="2400" b="1" smtClean="0"/>
              <a:t>c.2)</a:t>
            </a: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it-IT" sz="2400" b="1" smtClean="0"/>
              <a:t>esegue </a:t>
            </a:r>
            <a:r>
              <a:rPr lang="it-IT" sz="2400" b="1" smtClean="0">
                <a:solidFill>
                  <a:srgbClr val="3333FF"/>
                </a:solidFill>
              </a:rPr>
              <a:t>aggiornamento</a:t>
            </a:r>
            <a:endParaRPr lang="it-IT" sz="2400" b="1" smtClean="0"/>
          </a:p>
          <a:p>
            <a:pPr marL="1349375" lvl="2" indent="-620713">
              <a:spcBef>
                <a:spcPts val="600"/>
              </a:spcBef>
              <a:buSzPct val="100000"/>
              <a:defRPr/>
            </a:pPr>
            <a:r>
              <a:rPr lang="it-IT" sz="2400" b="1" smtClean="0"/>
              <a:t>c.3)	torna al punto b)</a:t>
            </a:r>
          </a:p>
          <a:p>
            <a:pPr marL="711200" lvl="1" indent="-439738">
              <a:spcBef>
                <a:spcPts val="600"/>
              </a:spcBef>
              <a:buSzPct val="100000"/>
              <a:buAutoNum type="alphaLcParenR"/>
              <a:defRPr/>
            </a:pPr>
            <a:r>
              <a:rPr lang="it-IT" sz="2400" b="1" smtClean="0"/>
              <a:t>altrimenti esegue l’istruzione immediatamente successiva al costrutto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for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967071"/>
            <a:ext cx="30718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</a:p>
        </p:txBody>
      </p:sp>
      <p:grpSp>
        <p:nvGrpSpPr>
          <p:cNvPr id="18" name="Group 31"/>
          <p:cNvGrpSpPr>
            <a:grpSpLocks/>
          </p:cNvGrpSpPr>
          <p:nvPr/>
        </p:nvGrpSpPr>
        <p:grpSpPr bwMode="auto">
          <a:xfrm>
            <a:off x="4370396" y="1571638"/>
            <a:ext cx="2309813" cy="946150"/>
            <a:chOff x="3648" y="1344"/>
            <a:chExt cx="1455" cy="596"/>
          </a:xfrm>
        </p:grpSpPr>
        <p:sp>
          <p:nvSpPr>
            <p:cNvPr id="21" name="AutoShape 14"/>
            <p:cNvSpPr>
              <a:spLocks noChangeArrowheads="1"/>
            </p:cNvSpPr>
            <p:nvPr/>
          </p:nvSpPr>
          <p:spPr bwMode="auto">
            <a:xfrm>
              <a:off x="3648" y="1707"/>
              <a:ext cx="1455" cy="233"/>
            </a:xfrm>
            <a:prstGeom prst="flowChartProcess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 smtClean="0">
                  <a:solidFill>
                    <a:srgbClr val="3333FF"/>
                  </a:solidFill>
                </a:rPr>
                <a:t>Inizializzazione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4368" y="1344"/>
              <a:ext cx="0" cy="36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grpSp>
        <p:nvGrpSpPr>
          <p:cNvPr id="26" name="Group 33"/>
          <p:cNvGrpSpPr>
            <a:grpSpLocks/>
          </p:cNvGrpSpPr>
          <p:nvPr/>
        </p:nvGrpSpPr>
        <p:grpSpPr bwMode="auto">
          <a:xfrm>
            <a:off x="4105283" y="2500328"/>
            <a:ext cx="2835275" cy="1196976"/>
            <a:chOff x="3481" y="1929"/>
            <a:chExt cx="1786" cy="754"/>
          </a:xfrm>
        </p:grpSpPr>
        <p:sp>
          <p:nvSpPr>
            <p:cNvPr id="28" name="AutoShape 15"/>
            <p:cNvSpPr>
              <a:spLocks noChangeArrowheads="1"/>
            </p:cNvSpPr>
            <p:nvPr/>
          </p:nvSpPr>
          <p:spPr bwMode="auto">
            <a:xfrm>
              <a:off x="3481" y="2221"/>
              <a:ext cx="1786" cy="462"/>
            </a:xfrm>
            <a:prstGeom prst="flowChartDecision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espressione</a:t>
              </a:r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flipH="1">
              <a:off x="4366" y="1929"/>
              <a:ext cx="2" cy="285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grpSp>
        <p:nvGrpSpPr>
          <p:cNvPr id="25" name="Gruppo 24"/>
          <p:cNvGrpSpPr/>
          <p:nvPr/>
        </p:nvGrpSpPr>
        <p:grpSpPr>
          <a:xfrm>
            <a:off x="4361929" y="3630631"/>
            <a:ext cx="2309813" cy="1178463"/>
            <a:chOff x="4777847" y="3844943"/>
            <a:chExt cx="2309813" cy="1178463"/>
          </a:xfrm>
        </p:grpSpPr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5411796" y="3844943"/>
              <a:ext cx="446088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mtClean="0">
                  <a:solidFill>
                    <a:srgbClr val="3333FF"/>
                  </a:solidFill>
                </a:rPr>
                <a:t>≠</a:t>
              </a:r>
              <a:r>
                <a:rPr lang="it-IT" b="1" smtClean="0">
                  <a:solidFill>
                    <a:srgbClr val="3333FF"/>
                  </a:solidFill>
                </a:rPr>
                <a:t>0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35" name="Line 24"/>
            <p:cNvSpPr>
              <a:spLocks noChangeShapeType="1"/>
            </p:cNvSpPr>
            <p:nvPr/>
          </p:nvSpPr>
          <p:spPr bwMode="auto">
            <a:xfrm>
              <a:off x="5926498" y="3911448"/>
              <a:ext cx="2816" cy="312907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  <p:sp>
          <p:nvSpPr>
            <p:cNvPr id="37" name="AutoShape 25"/>
            <p:cNvSpPr>
              <a:spLocks noChangeArrowheads="1"/>
            </p:cNvSpPr>
            <p:nvPr/>
          </p:nvSpPr>
          <p:spPr bwMode="auto">
            <a:xfrm>
              <a:off x="4777847" y="4221453"/>
              <a:ext cx="2309813" cy="369332"/>
            </a:xfrm>
            <a:prstGeom prst="flowChartProcess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blocco</a:t>
              </a:r>
              <a:endParaRPr lang="it-IT" b="1" baseline="-25000">
                <a:solidFill>
                  <a:srgbClr val="3333FF"/>
                </a:solidFill>
              </a:endParaRPr>
            </a:p>
          </p:txBody>
        </p:sp>
        <p:sp>
          <p:nvSpPr>
            <p:cNvPr id="38" name="Line 26"/>
            <p:cNvSpPr>
              <a:spLocks noChangeShapeType="1"/>
            </p:cNvSpPr>
            <p:nvPr/>
          </p:nvSpPr>
          <p:spPr bwMode="auto">
            <a:xfrm flipH="1">
              <a:off x="5920853" y="4572014"/>
              <a:ext cx="8461" cy="45139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sp>
        <p:nvSpPr>
          <p:cNvPr id="39" name="Freeform 28"/>
          <p:cNvSpPr>
            <a:spLocks/>
          </p:cNvSpPr>
          <p:nvPr/>
        </p:nvSpPr>
        <p:spPr bwMode="auto">
          <a:xfrm>
            <a:off x="3675070" y="2714646"/>
            <a:ext cx="1838333" cy="2286016"/>
          </a:xfrm>
          <a:custGeom>
            <a:avLst/>
            <a:gdLst/>
            <a:ahLst/>
            <a:cxnLst>
              <a:cxn ang="0">
                <a:pos x="432" y="1344"/>
              </a:cxn>
              <a:cxn ang="0">
                <a:pos x="0" y="1344"/>
              </a:cxn>
              <a:cxn ang="0">
                <a:pos x="0" y="0"/>
              </a:cxn>
              <a:cxn ang="0">
                <a:pos x="1056" y="0"/>
              </a:cxn>
            </a:cxnLst>
            <a:rect l="0" t="0" r="r" b="b"/>
            <a:pathLst>
              <a:path w="1056" h="1344">
                <a:moveTo>
                  <a:pt x="432" y="1344"/>
                </a:moveTo>
                <a:lnTo>
                  <a:pt x="0" y="1344"/>
                </a:lnTo>
                <a:lnTo>
                  <a:pt x="0" y="0"/>
                </a:lnTo>
                <a:lnTo>
                  <a:pt x="1056" y="0"/>
                </a:lnTo>
              </a:path>
            </a:pathLst>
          </a:custGeom>
          <a:noFill/>
          <a:ln w="317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noAutofit/>
          </a:bodyPr>
          <a:lstStyle/>
          <a:p>
            <a:endParaRPr lang="it-IT"/>
          </a:p>
        </p:txBody>
      </p:sp>
      <p:grpSp>
        <p:nvGrpSpPr>
          <p:cNvPr id="40" name="Group 37"/>
          <p:cNvGrpSpPr>
            <a:grpSpLocks/>
          </p:cNvGrpSpPr>
          <p:nvPr/>
        </p:nvGrpSpPr>
        <p:grpSpPr bwMode="auto">
          <a:xfrm>
            <a:off x="5513404" y="3333766"/>
            <a:ext cx="1630364" cy="2524126"/>
            <a:chOff x="4368" y="2454"/>
            <a:chExt cx="1027" cy="1590"/>
          </a:xfrm>
        </p:grpSpPr>
        <p:sp>
          <p:nvSpPr>
            <p:cNvPr id="41" name="Line 27"/>
            <p:cNvSpPr>
              <a:spLocks noChangeShapeType="1"/>
            </p:cNvSpPr>
            <p:nvPr/>
          </p:nvSpPr>
          <p:spPr bwMode="auto">
            <a:xfrm>
              <a:off x="4368" y="3612"/>
              <a:ext cx="0" cy="43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>
              <a:off x="4386" y="2454"/>
              <a:ext cx="1009" cy="1365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1056" y="0"/>
                </a:cxn>
                <a:cxn ang="0">
                  <a:pos x="1056" y="1440"/>
                </a:cxn>
                <a:cxn ang="0">
                  <a:pos x="0" y="1440"/>
                </a:cxn>
              </a:cxnLst>
              <a:rect l="0" t="0" r="r" b="b"/>
              <a:pathLst>
                <a:path w="1056" h="1440">
                  <a:moveTo>
                    <a:pt x="864" y="0"/>
                  </a:moveTo>
                  <a:lnTo>
                    <a:pt x="1056" y="0"/>
                  </a:lnTo>
                  <a:lnTo>
                    <a:pt x="1056" y="1440"/>
                  </a:lnTo>
                  <a:lnTo>
                    <a:pt x="0" y="1440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>
              <a:noAutofit/>
            </a:bodyPr>
            <a:lstStyle/>
            <a:p>
              <a:endParaRPr lang="it-IT"/>
            </a:p>
          </p:txBody>
        </p:sp>
        <p:sp>
          <p:nvSpPr>
            <p:cNvPr id="43" name="Text Box 30"/>
            <p:cNvSpPr txBox="1">
              <a:spLocks noChangeArrowheads="1"/>
            </p:cNvSpPr>
            <p:nvPr/>
          </p:nvSpPr>
          <p:spPr bwMode="auto">
            <a:xfrm>
              <a:off x="5043" y="2469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3333FF"/>
                  </a:solidFill>
                </a:rPr>
                <a:t>=0</a:t>
              </a:r>
            </a:p>
          </p:txBody>
        </p:sp>
      </p:grpSp>
      <p:sp>
        <p:nvSpPr>
          <p:cNvPr id="44" name="AutoShape 23"/>
          <p:cNvSpPr>
            <a:spLocks noChangeArrowheads="1"/>
          </p:cNvSpPr>
          <p:nvPr/>
        </p:nvSpPr>
        <p:spPr bwMode="auto">
          <a:xfrm>
            <a:off x="4370396" y="4815972"/>
            <a:ext cx="2309813" cy="369332"/>
          </a:xfrm>
          <a:prstGeom prst="flowChartProcess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it-IT" b="1" smtClean="0">
                <a:solidFill>
                  <a:srgbClr val="3333FF"/>
                </a:solidFill>
              </a:rPr>
              <a:t>aggiornamento</a:t>
            </a:r>
            <a:endParaRPr lang="it-IT" b="1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39" grpId="0" animBg="1"/>
      <p:bldP spid="44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for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00364" y="6305550"/>
            <a:ext cx="498290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14414" y="824195"/>
            <a:ext cx="17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571604" y="1627094"/>
            <a:ext cx="7143800" cy="4016484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// sorgente Lezione_XIII\for.c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#include &lt;stdio.h&gt;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tabLst>
                <a:tab pos="476250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//  funzione per il calcolo della somma dei primi n numeri interi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somma_n (</a:t>
            </a: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n)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smtClean="0">
                <a:cs typeface="Times New Roman" charset="0"/>
              </a:rPr>
              <a:t>// definizione e inizializzazione della variabili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somma, num;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somma = 0;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smtClean="0">
                <a:cs typeface="Times New Roman" charset="0"/>
              </a:rPr>
              <a:t>// calcola la somma dei primi n numeri interi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	</a:t>
            </a:r>
            <a:r>
              <a:rPr lang="it-IT" b="1" u="sng" smtClean="0">
                <a:solidFill>
                  <a:srgbClr val="FF0000"/>
                </a:solidFill>
                <a:cs typeface="Times New Roman" charset="0"/>
              </a:rPr>
              <a:t>for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	(num = 1; num &lt;= n; ++num)	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			somma += num;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// restituisce tale somma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return(somma);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22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for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42976" y="1071546"/>
            <a:ext cx="7858180" cy="3323987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// chiamante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dirty="0" smtClean="0">
                <a:cs typeface="Times New Roman" charset="0"/>
              </a:rPr>
              <a:t>// definizione e acquisizione delle variabili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numero;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(“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\nSpecificare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il valore di n: ”);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scanf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(“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%d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”,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&amp;numero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dirty="0" smtClean="0">
                <a:cs typeface="Times New Roman" charset="0"/>
              </a:rPr>
              <a:t>// visualizza la somma dei primi n numeri interi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67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(“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\nSomma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dei primi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%d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numeri: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%d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”, numero, 	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somma_n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(numero)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67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(0);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  <a:endParaRPr lang="it-IT" b="1" dirty="0">
              <a:solidFill>
                <a:srgbClr val="3333FF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for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14414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214414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928802"/>
            <a:ext cx="6657975" cy="295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281370"/>
            <a:ext cx="4752975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8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Le strutture di controllo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214422"/>
            <a:ext cx="757242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Strutture di controllo:</a:t>
            </a:r>
          </a:p>
          <a:p>
            <a:pPr marL="452438" lvl="1" indent="4763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it-IT" sz="2400" b="1" dirty="0" smtClean="0"/>
              <a:t>alterano l’ordine sequenziale secondo il quale vengono eseguite le istruzioni del programma </a:t>
            </a: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Blocco di istruzioni:</a:t>
            </a:r>
          </a:p>
        </p:txBody>
      </p:sp>
      <p:sp>
        <p:nvSpPr>
          <p:cNvPr id="7" name="Text Box 112"/>
          <p:cNvSpPr txBox="1">
            <a:spLocks noChangeArrowheads="1"/>
          </p:cNvSpPr>
          <p:nvPr/>
        </p:nvSpPr>
        <p:spPr bwMode="auto">
          <a:xfrm>
            <a:off x="1928794" y="3363941"/>
            <a:ext cx="2214578" cy="306545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{</a:t>
            </a:r>
          </a:p>
          <a:p>
            <a:pPr>
              <a:lnSpc>
                <a:spcPct val="115000"/>
              </a:lnSpc>
            </a:pP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istruzione</a:t>
            </a:r>
            <a:r>
              <a:rPr lang="it-IT" sz="2800" b="1" baseline="-25000">
                <a:solidFill>
                  <a:srgbClr val="3333FF"/>
                </a:solidFill>
                <a:cs typeface="Times New Roman" charset="0"/>
              </a:rPr>
              <a:t>1</a:t>
            </a: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istruzione</a:t>
            </a:r>
            <a:r>
              <a:rPr lang="it-IT" sz="2800" b="1" baseline="-25000">
                <a:solidFill>
                  <a:srgbClr val="3333FF"/>
                </a:solidFill>
                <a:cs typeface="Times New Roman" charset="0"/>
              </a:rPr>
              <a:t>2</a:t>
            </a: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….</a:t>
            </a:r>
          </a:p>
          <a:p>
            <a:pPr>
              <a:lnSpc>
                <a:spcPct val="115000"/>
              </a:lnSpc>
            </a:pP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istruzione</a:t>
            </a:r>
            <a:r>
              <a:rPr lang="it-IT" sz="2800" b="1" baseline="-25000">
                <a:solidFill>
                  <a:srgbClr val="3333FF"/>
                </a:solidFill>
                <a:cs typeface="Times New Roman" charset="0"/>
              </a:rPr>
              <a:t>k</a:t>
            </a: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}</a:t>
            </a:r>
            <a:r>
              <a:rPr lang="it-IT" sz="28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4714876" y="3214686"/>
            <a:ext cx="392909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3333FF"/>
                </a:solidFill>
                <a:cs typeface="Times New Roman" charset="0"/>
              </a:rPr>
              <a:t>istruzione</a:t>
            </a:r>
            <a:r>
              <a:rPr lang="it-IT" sz="2800" b="1" baseline="-25000" smtClean="0">
                <a:solidFill>
                  <a:srgbClr val="3333FF"/>
                </a:solidFill>
                <a:cs typeface="Times New Roman" charset="0"/>
              </a:rPr>
              <a:t>i</a:t>
            </a:r>
            <a:r>
              <a:rPr lang="it-IT" sz="2800" b="1" baseline="-25000" smtClean="0">
                <a:cs typeface="Times New Roman" charset="0"/>
              </a:rPr>
              <a:t> </a:t>
            </a:r>
            <a:r>
              <a:rPr lang="it-IT" sz="2800" b="1" smtClean="0"/>
              <a:t>:</a:t>
            </a:r>
          </a:p>
          <a:p>
            <a:pPr marL="452438" lvl="1" indent="4763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100000"/>
              <a:defRPr/>
            </a:pPr>
            <a:r>
              <a:rPr lang="it-IT" sz="2400" b="1" smtClean="0"/>
              <a:t>a)	singola istruzione</a:t>
            </a:r>
          </a:p>
          <a:p>
            <a:pPr marL="452438" lvl="1" indent="4763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100000"/>
              <a:defRPr/>
            </a:pPr>
            <a:r>
              <a:rPr lang="it-IT" sz="2400" b="1" smtClean="0"/>
              <a:t>b)	blocco di istruzioni </a:t>
            </a: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4572000" y="5000636"/>
            <a:ext cx="4205318" cy="110799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200" b="1" smtClean="0">
                <a:solidFill>
                  <a:schemeClr val="bg1"/>
                </a:solidFill>
              </a:rPr>
              <a:t>se il blocco contiene una sola istruzione, le parentesi graffe possono essere omesse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autoUpdateAnimBg="0"/>
      <p:bldP spid="9" grpId="0" build="p" bldLvl="2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switch-case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33464" y="1065473"/>
            <a:ext cx="2928958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spcAft>
                <a:spcPts val="12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Sintassi:</a:t>
            </a:r>
          </a:p>
          <a:p>
            <a:pPr marL="447675" indent="-266700" defTabSz="571500" eaLnBrk="0" hangingPunct="0">
              <a:lnSpc>
                <a:spcPts val="2000"/>
              </a:lnSpc>
              <a:spcBef>
                <a:spcPts val="600"/>
              </a:spcBef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u="sng" smtClean="0">
                <a:solidFill>
                  <a:srgbClr val="3333FF"/>
                </a:solidFill>
              </a:rPr>
              <a:t>switch</a:t>
            </a:r>
            <a:r>
              <a:rPr lang="it-IT" sz="2000" b="1" smtClean="0">
                <a:solidFill>
                  <a:srgbClr val="3333FF"/>
                </a:solidFill>
              </a:rPr>
              <a:t> (espressione)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400" smtClean="0">
                <a:solidFill>
                  <a:schemeClr val="hlink"/>
                </a:solidFill>
              </a:rPr>
              <a:t>	</a:t>
            </a:r>
            <a:r>
              <a:rPr lang="it-IT" sz="2000" b="1" smtClean="0">
                <a:solidFill>
                  <a:srgbClr val="3333FF"/>
                </a:solidFill>
              </a:rPr>
              <a:t>{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smtClean="0">
                <a:solidFill>
                  <a:srgbClr val="3333FF"/>
                </a:solidFill>
              </a:rPr>
              <a:t>	</a:t>
            </a:r>
            <a:r>
              <a:rPr lang="it-IT" sz="2000" b="1" u="sng" smtClean="0">
                <a:solidFill>
                  <a:srgbClr val="3333FF"/>
                </a:solidFill>
              </a:rPr>
              <a:t>case</a:t>
            </a:r>
            <a:r>
              <a:rPr lang="it-IT" sz="2000" b="1" smtClean="0">
                <a:solidFill>
                  <a:srgbClr val="3333FF"/>
                </a:solidFill>
              </a:rPr>
              <a:t> cost</a:t>
            </a:r>
            <a:r>
              <a:rPr lang="it-IT" sz="2000" b="1" baseline="-25000" smtClean="0">
                <a:solidFill>
                  <a:srgbClr val="3333FF"/>
                </a:solidFill>
              </a:rPr>
              <a:t>1</a:t>
            </a:r>
            <a:r>
              <a:rPr lang="it-IT" sz="2000" b="1" smtClean="0">
                <a:solidFill>
                  <a:srgbClr val="3333FF"/>
                </a:solidFill>
              </a:rPr>
              <a:t>: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smtClean="0">
                <a:solidFill>
                  <a:srgbClr val="3333FF"/>
                </a:solidFill>
              </a:rPr>
              <a:t>		seq_istruzioni</a:t>
            </a:r>
            <a:r>
              <a:rPr lang="it-IT" sz="2000" b="1" baseline="-25000" smtClean="0">
                <a:solidFill>
                  <a:srgbClr val="3333FF"/>
                </a:solidFill>
              </a:rPr>
              <a:t>1</a:t>
            </a:r>
            <a:r>
              <a:rPr lang="it-IT" sz="2000" b="1" smtClean="0">
                <a:solidFill>
                  <a:srgbClr val="3333FF"/>
                </a:solidFill>
              </a:rPr>
              <a:t>;</a:t>
            </a:r>
          </a:p>
          <a:p>
            <a:pPr marL="447675" indent="-266700" defTabSz="571500" eaLnBrk="0" hangingPunct="0">
              <a:lnSpc>
                <a:spcPts val="2000"/>
              </a:lnSpc>
              <a:spcBef>
                <a:spcPts val="800"/>
              </a:spcBef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smtClean="0">
                <a:solidFill>
                  <a:srgbClr val="3333FF"/>
                </a:solidFill>
              </a:rPr>
              <a:t>	</a:t>
            </a:r>
            <a:r>
              <a:rPr lang="it-IT" sz="2000" b="1" u="sng" smtClean="0">
                <a:solidFill>
                  <a:srgbClr val="3333FF"/>
                </a:solidFill>
              </a:rPr>
              <a:t>case</a:t>
            </a:r>
            <a:r>
              <a:rPr lang="it-IT" sz="2000" b="1" smtClean="0">
                <a:solidFill>
                  <a:srgbClr val="3333FF"/>
                </a:solidFill>
              </a:rPr>
              <a:t> cost</a:t>
            </a:r>
            <a:r>
              <a:rPr lang="it-IT" sz="2000" b="1" baseline="-25000" smtClean="0">
                <a:solidFill>
                  <a:srgbClr val="3333FF"/>
                </a:solidFill>
              </a:rPr>
              <a:t>2</a:t>
            </a:r>
            <a:r>
              <a:rPr lang="it-IT" sz="2000" b="1" smtClean="0">
                <a:solidFill>
                  <a:srgbClr val="3333FF"/>
                </a:solidFill>
              </a:rPr>
              <a:t>: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smtClean="0">
                <a:solidFill>
                  <a:srgbClr val="3333FF"/>
                </a:solidFill>
              </a:rPr>
              <a:t>		seq_istruzioni</a:t>
            </a:r>
            <a:r>
              <a:rPr lang="it-IT" sz="2000" b="1" baseline="-25000" smtClean="0">
                <a:solidFill>
                  <a:srgbClr val="3333FF"/>
                </a:solidFill>
              </a:rPr>
              <a:t>2</a:t>
            </a:r>
            <a:r>
              <a:rPr lang="it-IT" sz="2000" b="1" smtClean="0">
                <a:solidFill>
                  <a:srgbClr val="3333FF"/>
                </a:solidFill>
              </a:rPr>
              <a:t>;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smtClean="0">
                <a:solidFill>
                  <a:srgbClr val="3333FF"/>
                </a:solidFill>
              </a:rPr>
              <a:t>	….</a:t>
            </a:r>
          </a:p>
          <a:p>
            <a:pPr marL="447675" indent="-266700" defTabSz="571500" eaLnBrk="0" hangingPunct="0">
              <a:lnSpc>
                <a:spcPts val="2000"/>
              </a:lnSpc>
              <a:spcBef>
                <a:spcPts val="800"/>
              </a:spcBef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smtClean="0">
                <a:solidFill>
                  <a:srgbClr val="3333FF"/>
                </a:solidFill>
              </a:rPr>
              <a:t>	</a:t>
            </a:r>
            <a:r>
              <a:rPr lang="it-IT" sz="2000" b="1" u="sng" smtClean="0">
                <a:solidFill>
                  <a:srgbClr val="3333FF"/>
                </a:solidFill>
              </a:rPr>
              <a:t>case</a:t>
            </a:r>
            <a:r>
              <a:rPr lang="it-IT" sz="2000" b="1" smtClean="0">
                <a:solidFill>
                  <a:srgbClr val="3333FF"/>
                </a:solidFill>
              </a:rPr>
              <a:t> cost</a:t>
            </a:r>
            <a:r>
              <a:rPr lang="it-IT" sz="2000" b="1" baseline="-25000" smtClean="0">
                <a:solidFill>
                  <a:srgbClr val="3333FF"/>
                </a:solidFill>
              </a:rPr>
              <a:t>k</a:t>
            </a:r>
            <a:r>
              <a:rPr lang="it-IT" sz="2000" b="1" smtClean="0">
                <a:solidFill>
                  <a:srgbClr val="3333FF"/>
                </a:solidFill>
              </a:rPr>
              <a:t>: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smtClean="0">
                <a:solidFill>
                  <a:srgbClr val="3333FF"/>
                </a:solidFill>
              </a:rPr>
              <a:t>		seq_istruzioni</a:t>
            </a:r>
            <a:r>
              <a:rPr lang="it-IT" sz="2000" b="1" baseline="-25000" smtClean="0">
                <a:solidFill>
                  <a:srgbClr val="3333FF"/>
                </a:solidFill>
              </a:rPr>
              <a:t>k</a:t>
            </a:r>
            <a:r>
              <a:rPr lang="it-IT" sz="2000" b="1" smtClean="0">
                <a:solidFill>
                  <a:srgbClr val="3333FF"/>
                </a:solidFill>
              </a:rPr>
              <a:t>;</a:t>
            </a:r>
          </a:p>
          <a:p>
            <a:pPr marL="447675" indent="-266700" defTabSz="571500" eaLnBrk="0" hangingPunct="0">
              <a:lnSpc>
                <a:spcPts val="2000"/>
              </a:lnSpc>
              <a:spcBef>
                <a:spcPts val="800"/>
              </a:spcBef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smtClean="0">
                <a:solidFill>
                  <a:srgbClr val="3333FF"/>
                </a:solidFill>
              </a:rPr>
              <a:t>	</a:t>
            </a:r>
            <a:r>
              <a:rPr lang="it-IT" sz="2000" b="1" u="sng" smtClean="0">
                <a:solidFill>
                  <a:srgbClr val="3333FF"/>
                </a:solidFill>
              </a:rPr>
              <a:t>default</a:t>
            </a:r>
            <a:r>
              <a:rPr lang="it-IT" sz="2000" b="1" smtClean="0">
                <a:solidFill>
                  <a:srgbClr val="3333FF"/>
                </a:solidFill>
              </a:rPr>
              <a:t>: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smtClean="0">
                <a:solidFill>
                  <a:srgbClr val="3333FF"/>
                </a:solidFill>
              </a:rPr>
              <a:t>		seq_istruzioni</a:t>
            </a:r>
            <a:r>
              <a:rPr lang="it-IT" sz="2000" b="1" baseline="-25000" smtClean="0">
                <a:solidFill>
                  <a:srgbClr val="3333FF"/>
                </a:solidFill>
              </a:rPr>
              <a:t>def</a:t>
            </a:r>
            <a:r>
              <a:rPr lang="it-IT" sz="2000" b="1" smtClean="0">
                <a:solidFill>
                  <a:srgbClr val="3333FF"/>
                </a:solidFill>
              </a:rPr>
              <a:t>;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smtClean="0">
                <a:solidFill>
                  <a:srgbClr val="3333FF"/>
                </a:solidFill>
              </a:rPr>
              <a:t>	};</a:t>
            </a:r>
          </a:p>
        </p:txBody>
      </p:sp>
      <p:sp>
        <p:nvSpPr>
          <p:cNvPr id="18" name="Segnaposto contenuto 2"/>
          <p:cNvSpPr txBox="1">
            <a:spLocks/>
          </p:cNvSpPr>
          <p:nvPr/>
        </p:nvSpPr>
        <p:spPr>
          <a:xfrm>
            <a:off x="4286248" y="1065473"/>
            <a:ext cx="4357718" cy="4439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</a:p>
          <a:p>
            <a:pPr marL="714375" lvl="1" indent="-257175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b="1" smtClean="0"/>
              <a:t>valuta il valore di </a:t>
            </a:r>
            <a:r>
              <a:rPr lang="it-IT" b="1" smtClean="0">
                <a:solidFill>
                  <a:srgbClr val="3333FF"/>
                </a:solidFill>
              </a:rPr>
              <a:t>espressione</a:t>
            </a:r>
          </a:p>
          <a:p>
            <a:pPr marL="714375" lvl="1" indent="-257175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b="1" smtClean="0"/>
              <a:t>se il valore è </a:t>
            </a:r>
            <a:r>
              <a:rPr lang="it-IT" b="1" smtClean="0">
                <a:solidFill>
                  <a:srgbClr val="3333FF"/>
                </a:solidFill>
              </a:rPr>
              <a:t>cost</a:t>
            </a:r>
            <a:r>
              <a:rPr lang="it-IT" b="1" baseline="-25000" smtClean="0">
                <a:solidFill>
                  <a:srgbClr val="3333FF"/>
                </a:solidFill>
              </a:rPr>
              <a:t>i</a:t>
            </a:r>
            <a:r>
              <a:rPr lang="it-IT" b="1" smtClean="0"/>
              <a:t>,  riprende l’esecuzione del corpo dalla prima istruzione di </a:t>
            </a:r>
            <a:r>
              <a:rPr lang="it-IT" b="1" smtClean="0">
                <a:solidFill>
                  <a:srgbClr val="3333FF"/>
                </a:solidFill>
              </a:rPr>
              <a:t>seq_istruzioni</a:t>
            </a:r>
            <a:r>
              <a:rPr lang="it-IT" b="1" baseline="-25000" smtClean="0">
                <a:solidFill>
                  <a:srgbClr val="3333FF"/>
                </a:solidFill>
              </a:rPr>
              <a:t>i</a:t>
            </a:r>
            <a:endParaRPr lang="it-IT" b="1" smtClean="0">
              <a:cs typeface="Times New Roman" charset="0"/>
            </a:endParaRPr>
          </a:p>
          <a:p>
            <a:pPr marL="714375" lvl="1" indent="-257175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b="1" smtClean="0"/>
              <a:t>altrimenti, se il suo valore è diverso da </a:t>
            </a:r>
            <a:r>
              <a:rPr lang="it-IT" b="1" smtClean="0">
                <a:solidFill>
                  <a:srgbClr val="3333FF"/>
                </a:solidFill>
              </a:rPr>
              <a:t>cost</a:t>
            </a:r>
            <a:r>
              <a:rPr lang="it-IT" b="1" baseline="-25000" smtClean="0">
                <a:solidFill>
                  <a:srgbClr val="3333FF"/>
                </a:solidFill>
              </a:rPr>
              <a:t>i</a:t>
            </a:r>
            <a:r>
              <a:rPr lang="it-IT" b="1" smtClean="0"/>
              <a:t>, per ogni i = 1, 2, …, k, riprende l’esecuzione del corpo dalla prima istruzione di </a:t>
            </a:r>
            <a:r>
              <a:rPr lang="it-IT" b="1" smtClean="0">
                <a:solidFill>
                  <a:srgbClr val="3333FF"/>
                </a:solidFill>
              </a:rPr>
              <a:t>seq_istruzioni</a:t>
            </a:r>
            <a:r>
              <a:rPr lang="it-IT" b="1" baseline="-25000" smtClean="0">
                <a:solidFill>
                  <a:srgbClr val="3333FF"/>
                </a:solidFill>
              </a:rPr>
              <a:t>def</a:t>
            </a:r>
            <a:endParaRPr lang="it-IT" b="1" smtClean="0"/>
          </a:p>
          <a:p>
            <a:pPr marL="914400" lvl="1" indent="-457200">
              <a:spcBef>
                <a:spcPts val="1200"/>
              </a:spcBef>
              <a:buSzPct val="100000"/>
              <a:defRPr/>
            </a:pPr>
            <a:endParaRPr lang="it-IT" b="1" smtClean="0"/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endParaRPr lang="it-IT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  <p:bldP spid="18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switch-case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184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/>
          </a:p>
        </p:txBody>
      </p: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671910" y="2062148"/>
            <a:ext cx="3810000" cy="4267200"/>
            <a:chOff x="2736" y="1344"/>
            <a:chExt cx="2400" cy="2688"/>
          </a:xfrm>
        </p:grpSpPr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>
              <a:off x="3681" y="3599"/>
              <a:ext cx="1455" cy="233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seq_istruzioni</a:t>
              </a:r>
              <a:r>
                <a:rPr lang="it-IT" b="1" baseline="-25000">
                  <a:solidFill>
                    <a:srgbClr val="3333FF"/>
                  </a:solidFill>
                </a:rPr>
                <a:t>def</a:t>
              </a:r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4416" y="3840"/>
              <a:ext cx="0" cy="19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auto">
            <a:xfrm>
              <a:off x="3072" y="1344"/>
              <a:ext cx="1344" cy="2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68"/>
                </a:cxn>
                <a:cxn ang="0">
                  <a:pos x="912" y="768"/>
                </a:cxn>
              </a:cxnLst>
              <a:rect l="0" t="0" r="r" b="b"/>
              <a:pathLst>
                <a:path w="912" h="768">
                  <a:moveTo>
                    <a:pt x="0" y="0"/>
                  </a:moveTo>
                  <a:lnTo>
                    <a:pt x="0" y="768"/>
                  </a:lnTo>
                  <a:lnTo>
                    <a:pt x="912" y="768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noAutofit/>
            </a:bodyPr>
            <a:lstStyle/>
            <a:p>
              <a:endParaRPr lang="it-IT"/>
            </a:p>
          </p:txBody>
        </p:sp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2736" y="3072"/>
              <a:ext cx="672" cy="21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it-IT" sz="1600" b="1">
                  <a:solidFill>
                    <a:srgbClr val="FF0000"/>
                  </a:solidFill>
                </a:rPr>
                <a:t>default</a:t>
              </a:r>
              <a:endParaRPr lang="it-IT" sz="1600" b="1" baseline="-2500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4262460" y="2062148"/>
            <a:ext cx="3219450" cy="3581400"/>
            <a:chOff x="3108" y="1344"/>
            <a:chExt cx="2028" cy="2256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3681" y="3023"/>
              <a:ext cx="1455" cy="233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seq_istruzioni</a:t>
              </a:r>
              <a:r>
                <a:rPr lang="it-IT" b="1" baseline="-25000">
                  <a:solidFill>
                    <a:srgbClr val="3333FF"/>
                  </a:solidFill>
                </a:rPr>
                <a:t>k</a:t>
              </a: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4416" y="3264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3360" y="1344"/>
              <a:ext cx="1056" cy="15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68"/>
                </a:cxn>
                <a:cxn ang="0">
                  <a:pos x="912" y="768"/>
                </a:cxn>
              </a:cxnLst>
              <a:rect l="0" t="0" r="r" b="b"/>
              <a:pathLst>
                <a:path w="912" h="768">
                  <a:moveTo>
                    <a:pt x="0" y="0"/>
                  </a:moveTo>
                  <a:lnTo>
                    <a:pt x="0" y="768"/>
                  </a:lnTo>
                  <a:lnTo>
                    <a:pt x="912" y="768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4416" y="2784"/>
              <a:ext cx="0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3108" y="2592"/>
              <a:ext cx="636" cy="21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= cost</a:t>
              </a:r>
              <a:r>
                <a:rPr lang="it-IT" sz="1600" b="1" baseline="-25000">
                  <a:solidFill>
                    <a:srgbClr val="FF0000"/>
                  </a:solidFill>
                </a:rPr>
                <a:t>k</a:t>
              </a:r>
            </a:p>
          </p:txBody>
        </p:sp>
      </p:grpSp>
      <p:grpSp>
        <p:nvGrpSpPr>
          <p:cNvPr id="18" name="Group 29"/>
          <p:cNvGrpSpPr>
            <a:grpSpLocks/>
          </p:cNvGrpSpPr>
          <p:nvPr/>
        </p:nvGrpSpPr>
        <p:grpSpPr bwMode="auto">
          <a:xfrm>
            <a:off x="4738710" y="2062148"/>
            <a:ext cx="2741613" cy="2286000"/>
            <a:chOff x="3408" y="1344"/>
            <a:chExt cx="1727" cy="1440"/>
          </a:xfrm>
        </p:grpSpPr>
        <p:sp>
          <p:nvSpPr>
            <p:cNvPr id="19" name="Line 12"/>
            <p:cNvSpPr>
              <a:spLocks noChangeShapeType="1"/>
            </p:cNvSpPr>
            <p:nvPr/>
          </p:nvSpPr>
          <p:spPr bwMode="auto">
            <a:xfrm>
              <a:off x="4416" y="2544"/>
              <a:ext cx="0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0" name="AutoShape 8"/>
            <p:cNvSpPr>
              <a:spLocks noChangeArrowheads="1"/>
            </p:cNvSpPr>
            <p:nvPr/>
          </p:nvSpPr>
          <p:spPr bwMode="auto">
            <a:xfrm>
              <a:off x="3680" y="2312"/>
              <a:ext cx="1455" cy="233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seq_istruzioni</a:t>
              </a:r>
              <a:r>
                <a:rPr lang="it-IT" b="1" baseline="-25000">
                  <a:solidFill>
                    <a:srgbClr val="3333FF"/>
                  </a:solidFill>
                </a:rPr>
                <a:t>2</a:t>
              </a:r>
            </a:p>
          </p:txBody>
        </p:sp>
        <p:sp>
          <p:nvSpPr>
            <p:cNvPr id="21" name="Freeform 15"/>
            <p:cNvSpPr>
              <a:spLocks/>
            </p:cNvSpPr>
            <p:nvPr/>
          </p:nvSpPr>
          <p:spPr bwMode="auto">
            <a:xfrm>
              <a:off x="3600" y="1344"/>
              <a:ext cx="81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68"/>
                </a:cxn>
                <a:cxn ang="0">
                  <a:pos x="912" y="768"/>
                </a:cxn>
              </a:cxnLst>
              <a:rect l="0" t="0" r="r" b="b"/>
              <a:pathLst>
                <a:path w="912" h="768">
                  <a:moveTo>
                    <a:pt x="0" y="0"/>
                  </a:moveTo>
                  <a:lnTo>
                    <a:pt x="0" y="768"/>
                  </a:lnTo>
                  <a:lnTo>
                    <a:pt x="912" y="768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3408" y="1394"/>
              <a:ext cx="636" cy="21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= cost</a:t>
              </a:r>
              <a:r>
                <a:rPr lang="it-IT" sz="1600" b="1" baseline="-25000">
                  <a:solidFill>
                    <a:srgbClr val="FF0000"/>
                  </a:solidFill>
                </a:rPr>
                <a:t>2</a:t>
              </a:r>
            </a:p>
          </p:txBody>
        </p:sp>
      </p:grpSp>
      <p:grpSp>
        <p:nvGrpSpPr>
          <p:cNvPr id="23" name="Group 28"/>
          <p:cNvGrpSpPr>
            <a:grpSpLocks/>
          </p:cNvGrpSpPr>
          <p:nvPr/>
        </p:nvGrpSpPr>
        <p:grpSpPr bwMode="auto">
          <a:xfrm>
            <a:off x="5170510" y="2062148"/>
            <a:ext cx="2309813" cy="1524000"/>
            <a:chOff x="3680" y="1344"/>
            <a:chExt cx="1455" cy="960"/>
          </a:xfrm>
        </p:grpSpPr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3680" y="1736"/>
              <a:ext cx="1455" cy="233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seq_istruzioni</a:t>
              </a:r>
              <a:r>
                <a:rPr lang="it-IT" b="1" baseline="-25000">
                  <a:solidFill>
                    <a:srgbClr val="3333FF"/>
                  </a:solidFill>
                </a:rPr>
                <a:t>1</a:t>
              </a:r>
            </a:p>
          </p:txBody>
        </p:sp>
        <p:sp>
          <p:nvSpPr>
            <p:cNvPr id="25" name="Line 11"/>
            <p:cNvSpPr>
              <a:spLocks noChangeShapeType="1"/>
            </p:cNvSpPr>
            <p:nvPr/>
          </p:nvSpPr>
          <p:spPr bwMode="auto">
            <a:xfrm>
              <a:off x="4416" y="1968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6" name="Line 17"/>
            <p:cNvSpPr>
              <a:spLocks noChangeShapeType="1"/>
            </p:cNvSpPr>
            <p:nvPr/>
          </p:nvSpPr>
          <p:spPr bwMode="auto">
            <a:xfrm>
              <a:off x="4596" y="1344"/>
              <a:ext cx="0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7" name="Text Box 23"/>
            <p:cNvSpPr txBox="1">
              <a:spLocks noChangeArrowheads="1"/>
            </p:cNvSpPr>
            <p:nvPr/>
          </p:nvSpPr>
          <p:spPr bwMode="auto">
            <a:xfrm>
              <a:off x="4320" y="1394"/>
              <a:ext cx="525" cy="21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= cost</a:t>
              </a:r>
              <a:r>
                <a:rPr lang="it-IT" sz="1600" b="1" baseline="-2500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3138510" y="1357298"/>
            <a:ext cx="4648200" cy="706438"/>
            <a:chOff x="2400" y="900"/>
            <a:chExt cx="2928" cy="445"/>
          </a:xfrm>
        </p:grpSpPr>
        <p:sp>
          <p:nvSpPr>
            <p:cNvPr id="29" name="AutoShape 6"/>
            <p:cNvSpPr>
              <a:spLocks noChangeArrowheads="1"/>
            </p:cNvSpPr>
            <p:nvPr/>
          </p:nvSpPr>
          <p:spPr bwMode="auto">
            <a:xfrm>
              <a:off x="2400" y="1112"/>
              <a:ext cx="2928" cy="233"/>
            </a:xfrm>
            <a:prstGeom prst="flowChartPreparation">
              <a:avLst/>
            </a:prstGeom>
            <a:noFill/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espressione</a:t>
              </a: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3933" y="900"/>
              <a:ext cx="0" cy="20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sp>
        <p:nvSpPr>
          <p:cNvPr id="31" name="Segnaposto contenuto 2"/>
          <p:cNvSpPr txBox="1">
            <a:spLocks/>
          </p:cNvSpPr>
          <p:nvPr/>
        </p:nvSpPr>
        <p:spPr>
          <a:xfrm>
            <a:off x="1285852" y="928670"/>
            <a:ext cx="47863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  <a:endParaRPr lang="it-IT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break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428728" y="1026859"/>
            <a:ext cx="6858048" cy="5116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Sintassi:</a:t>
            </a:r>
          </a:p>
          <a:p>
            <a:pPr marL="722313" lvl="1" indent="-265113">
              <a:spcBef>
                <a:spcPts val="1200"/>
              </a:spcBef>
              <a:buSzPct val="100000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	</a:t>
            </a:r>
            <a:r>
              <a:rPr lang="it-IT" sz="2400" b="1" smtClean="0">
                <a:solidFill>
                  <a:srgbClr val="3333FF"/>
                </a:solidFill>
              </a:rPr>
              <a:t>break;</a:t>
            </a:r>
          </a:p>
          <a:p>
            <a:pPr marL="285750" indent="-285750" defTabSz="190500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>
                <a:solidFill>
                  <a:srgbClr val="FF0000"/>
                </a:solidFill>
              </a:rPr>
              <a:t>Può comparire all’interno del corpo: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 </a:t>
            </a:r>
            <a:r>
              <a:rPr lang="it-IT" sz="2400" b="1" smtClean="0">
                <a:solidFill>
                  <a:srgbClr val="3333FF"/>
                </a:solidFill>
              </a:rPr>
              <a:t>while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 </a:t>
            </a:r>
            <a:r>
              <a:rPr lang="it-IT" sz="2400" b="1" smtClean="0">
                <a:solidFill>
                  <a:srgbClr val="3333FF"/>
                </a:solidFill>
              </a:rPr>
              <a:t>do-while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 </a:t>
            </a:r>
            <a:r>
              <a:rPr lang="it-IT" sz="2400" b="1" smtClean="0">
                <a:solidFill>
                  <a:srgbClr val="3333FF"/>
                </a:solidFill>
              </a:rPr>
              <a:t>for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 </a:t>
            </a:r>
            <a:r>
              <a:rPr lang="it-IT" sz="2400" b="1" smtClean="0">
                <a:solidFill>
                  <a:srgbClr val="3333FF"/>
                </a:solidFill>
              </a:rPr>
              <a:t>case</a:t>
            </a: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1200"/>
              </a:spcBef>
              <a:buSzPct val="100000"/>
              <a:defRPr/>
            </a:pPr>
            <a:r>
              <a:rPr lang="it-IT" sz="2400" b="1" smtClean="0"/>
              <a:t>	forza l’uscita dal corpo del costrutto, o, in altre parole l’esecuzione della prima istruzione a questo successiva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costrutti switch-case e break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42976" y="1071546"/>
            <a:ext cx="7858180" cy="5401479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// sorgente: </a:t>
            </a:r>
            <a:r>
              <a:rPr lang="it-IT" b="1" dirty="0" err="1" smtClean="0">
                <a:cs typeface="Times New Roman" charset="0"/>
              </a:rPr>
              <a:t>Lezione_XIII</a:t>
            </a:r>
            <a:r>
              <a:rPr lang="it-IT" b="1" dirty="0" smtClean="0">
                <a:cs typeface="Times New Roman" charset="0"/>
              </a:rPr>
              <a:t>\</a:t>
            </a:r>
            <a:r>
              <a:rPr lang="it-IT" b="1" dirty="0" err="1" smtClean="0">
                <a:cs typeface="Times New Roman" charset="0"/>
              </a:rPr>
              <a:t>switch_case.c</a:t>
            </a:r>
            <a:endParaRPr lang="it-IT" b="1" dirty="0" smtClean="0">
              <a:cs typeface="Times New Roman" charset="0"/>
            </a:endParaRP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// funzione che implementa lo scheletro di un menu di scelta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void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menu()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  // definizione e inizializzazione della variabile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  // che permette l'uscita dal programma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quit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= 0;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  // rimane nel ciclo fino a quando tale variabile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  // non viene settata a </a:t>
            </a:r>
            <a:r>
              <a:rPr lang="it-IT" b="1" dirty="0" smtClean="0">
                <a:cs typeface="Times New Roman" charset="0"/>
              </a:rPr>
              <a:t>1</a:t>
            </a:r>
            <a:endParaRPr lang="it-IT" b="1" dirty="0" smtClean="0">
              <a:cs typeface="Times New Roman" charset="0"/>
            </a:endParaRP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while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(!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quit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// variabile che memorizza la selezione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selezione;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// visualizza le possibili scelte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nSelezionare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Funzionalita'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nFunzione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A: 1");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nFunzione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B: 2");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nUscita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: 3");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nSelezione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: ");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786578" y="837982"/>
            <a:ext cx="178595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 autoUpdateAnimBg="0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costrutti switch-case e break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42976" y="1071546"/>
            <a:ext cx="7858180" cy="5401479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// acquisisce la scelta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   </a:t>
            </a: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scanf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("%d", &amp;selezione); 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// discrimina tra le diverse scelte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smtClean="0">
                <a:solidFill>
                  <a:srgbClr val="FF0000"/>
                </a:solidFill>
                <a:cs typeface="Times New Roman" charset="0"/>
              </a:rPr>
              <a:t>switch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(selezione)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     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     </a:t>
            </a:r>
            <a:r>
              <a:rPr lang="it-IT" b="1" u="sng" smtClean="0">
                <a:solidFill>
                  <a:srgbClr val="FF0000"/>
                </a:solidFill>
                <a:cs typeface="Times New Roman" charset="0"/>
              </a:rPr>
              <a:t>case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1: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("\nHai selezionato la funzione A\n");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smtClean="0">
                <a:solidFill>
                  <a:srgbClr val="FF0000"/>
                </a:solidFill>
                <a:cs typeface="Times New Roman" charset="0"/>
              </a:rPr>
              <a:t>break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     </a:t>
            </a:r>
            <a:r>
              <a:rPr lang="it-IT" b="1" u="sng" smtClean="0">
                <a:solidFill>
                  <a:srgbClr val="FF0000"/>
                </a:solidFill>
                <a:cs typeface="Times New Roman" charset="0"/>
              </a:rPr>
              <a:t>case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2: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("\nHai selezionato la funzione B\n");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smtClean="0">
                <a:solidFill>
                  <a:srgbClr val="FF0000"/>
                </a:solidFill>
                <a:cs typeface="Times New Roman" charset="0"/>
              </a:rPr>
              <a:t>break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     </a:t>
            </a:r>
            <a:r>
              <a:rPr lang="it-IT" b="1" u="sng" smtClean="0">
                <a:solidFill>
                  <a:srgbClr val="FF0000"/>
                </a:solidFill>
                <a:cs typeface="Times New Roman" charset="0"/>
              </a:rPr>
              <a:t>case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3: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       quit = 1;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smtClean="0">
                <a:solidFill>
                  <a:srgbClr val="FF0000"/>
                </a:solidFill>
                <a:cs typeface="Times New Roman" charset="0"/>
              </a:rPr>
              <a:t>break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     </a:t>
            </a:r>
            <a:r>
              <a:rPr lang="it-IT" b="1" u="sng" smtClean="0">
                <a:solidFill>
                  <a:srgbClr val="FF0000"/>
                </a:solidFill>
                <a:cs typeface="Times New Roman" charset="0"/>
              </a:rPr>
              <a:t>default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: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smtClean="0">
                <a:cs typeface="Times New Roman" charset="0"/>
              </a:rPr>
              <a:t>      // selezione errata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("\nSelezionare 1, 2 o 3");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smtClean="0">
                <a:solidFill>
                  <a:srgbClr val="FF0000"/>
                </a:solidFill>
                <a:cs typeface="Times New Roman" charset="0"/>
              </a:rPr>
              <a:t>break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     };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   };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 };</a:t>
            </a:r>
            <a:endParaRPr lang="it-IT" b="1">
              <a:solidFill>
                <a:srgbClr val="3333FF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costrutti switch-case e break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25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42976" y="1071546"/>
            <a:ext cx="7429552" cy="2169825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// chiamante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main()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	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// chiama la funzione che implementa lo scheletro di un menu di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// scelta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	menu();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return(0);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	};</a:t>
            </a:r>
            <a:endParaRPr lang="it-IT" b="1">
              <a:solidFill>
                <a:srgbClr val="3333FF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costrutti switch-case e break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26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071538" y="785794"/>
            <a:ext cx="30718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000232" y="2285992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85860"/>
            <a:ext cx="7286676" cy="2678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1643050"/>
            <a:ext cx="4143404" cy="47884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8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continue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27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00166" y="1186253"/>
            <a:ext cx="6858048" cy="4885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Sintassi:</a:t>
            </a:r>
          </a:p>
          <a:p>
            <a:pPr marL="1200150" lvl="2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Monotype Sorts" pitchFamily="2" charset="2"/>
              <a:buNone/>
              <a:tabLst>
                <a:tab pos="190500" algn="l"/>
              </a:tabLst>
            </a:pPr>
            <a:r>
              <a:rPr lang="it-IT" sz="2400" b="1" smtClean="0">
                <a:solidFill>
                  <a:srgbClr val="3333FF"/>
                </a:solidFill>
              </a:rPr>
              <a:t>continue;</a:t>
            </a:r>
          </a:p>
          <a:p>
            <a:pPr marL="285750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>
                <a:solidFill>
                  <a:srgbClr val="FF0000"/>
                </a:solidFill>
              </a:rPr>
              <a:t>Può comparire all’interno del corpo: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 </a:t>
            </a:r>
            <a:r>
              <a:rPr lang="it-IT" sz="2400" b="1" smtClean="0">
                <a:solidFill>
                  <a:srgbClr val="3333FF"/>
                </a:solidFill>
              </a:rPr>
              <a:t>while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 </a:t>
            </a:r>
            <a:r>
              <a:rPr lang="it-IT" sz="2400" b="1" smtClean="0">
                <a:solidFill>
                  <a:srgbClr val="3333FF"/>
                </a:solidFill>
              </a:rPr>
              <a:t>do-while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</a:t>
            </a:r>
            <a:r>
              <a:rPr lang="it-IT" sz="2400" b="1" smtClean="0">
                <a:solidFill>
                  <a:srgbClr val="3333FF"/>
                </a:solidFill>
              </a:rPr>
              <a:t> for</a:t>
            </a: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1200"/>
              </a:spcBef>
              <a:buSzPct val="100000"/>
              <a:defRPr/>
            </a:pPr>
            <a:r>
              <a:rPr lang="it-IT" sz="2400" b="1" smtClean="0"/>
              <a:t>	interrompe l’esecuzione del corpo del costrutto, la cui esecuzione riprende dalla valutazione dell’</a:t>
            </a:r>
            <a:r>
              <a:rPr lang="it-IT" sz="2400" b="1" smtClean="0">
                <a:solidFill>
                  <a:srgbClr val="3333FF"/>
                </a:solidFill>
              </a:rPr>
              <a:t>espressione</a:t>
            </a:r>
          </a:p>
          <a:p>
            <a:pPr marL="285750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endParaRPr lang="it-IT" sz="24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costrutti while e continue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28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42976" y="1071546"/>
            <a:ext cx="7858180" cy="5170646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// sorgente: Lezione_XIII\continue.c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#include &lt;stdio.h&gt;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// funzione che visualizza i primi n numeri pari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void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primi_n_pari(</a:t>
            </a: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n)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// definizione e inizializzazione delle variabili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cont;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cont = 1;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// generazione dei primi 2*n numeri interi e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// selezione e visualizzazione dei soli pari 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while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((cont++)&lt;= (2*n))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	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	</a:t>
            </a:r>
            <a:r>
              <a:rPr lang="it-IT" b="1" smtClean="0">
                <a:cs typeface="Times New Roman" charset="0"/>
              </a:rPr>
              <a:t>// tralascia i dispari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	</a:t>
            </a: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if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((cont % 2) == 1)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		</a:t>
            </a: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continue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	// visualizza i pari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	</a:t>
            </a: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("\n%d pari: %d\n", cont/2, cont);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	}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};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980548" y="815667"/>
            <a:ext cx="178595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costrutti while e continue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29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42976" y="1374379"/>
            <a:ext cx="7858180" cy="3554819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// chiamante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()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// definizione e acquisizione della variabile che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// memorizza il numero degli interi pari da visualizzare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 n;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("\nSpecificare il valore di n: 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scanf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("%d", &amp;n);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// chiamata della funzione che genera i primi 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cs typeface="Times New Roman" charset="0"/>
              </a:rPr>
              <a:t>	// n numeri pari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	primi_n_pari(n);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FF0000"/>
                </a:solidFill>
                <a:cs typeface="Times New Roman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(1);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smtClean="0">
                <a:solidFill>
                  <a:srgbClr val="3333FF"/>
                </a:solidFill>
                <a:cs typeface="Times New Roman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if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305550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64201"/>
            <a:ext cx="471490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Sintassi:</a:t>
            </a:r>
          </a:p>
          <a:p>
            <a:pPr marL="1252538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Monotype Sorts" pitchFamily="2" charset="2"/>
              <a:buNone/>
            </a:pPr>
            <a:r>
              <a:rPr lang="it-IT" sz="2400" b="1" u="sng" smtClean="0">
                <a:solidFill>
                  <a:srgbClr val="3333FF"/>
                </a:solidFill>
              </a:rPr>
              <a:t>if</a:t>
            </a:r>
            <a:r>
              <a:rPr lang="it-IT" sz="2400" b="1" smtClean="0">
                <a:solidFill>
                  <a:srgbClr val="3333FF"/>
                </a:solidFill>
              </a:rPr>
              <a:t>	(espressione)</a:t>
            </a:r>
          </a:p>
          <a:p>
            <a:pPr marL="1519238" indent="4763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Monotype Sorts" pitchFamily="2" charset="2"/>
              <a:buNone/>
            </a:pPr>
            <a:r>
              <a:rPr lang="it-IT" sz="2400" b="1" smtClean="0">
                <a:solidFill>
                  <a:srgbClr val="3333FF"/>
                </a:solidFill>
              </a:rPr>
              <a:t>blocco;	</a:t>
            </a: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smtClean="0"/>
              <a:t>valuta il valore di </a:t>
            </a:r>
            <a:r>
              <a:rPr lang="it-IT" sz="2400" b="1" smtClean="0">
                <a:solidFill>
                  <a:srgbClr val="3333FF"/>
                </a:solidFill>
              </a:rPr>
              <a:t>espressione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smtClean="0"/>
              <a:t>se tale valore è diverso da </a:t>
            </a:r>
            <a:r>
              <a:rPr lang="it-IT" sz="2400" b="1" smtClean="0">
                <a:solidFill>
                  <a:srgbClr val="3333FF"/>
                </a:solidFill>
              </a:rPr>
              <a:t>0</a:t>
            </a:r>
            <a:r>
              <a:rPr lang="it-IT" sz="2400" b="1" smtClean="0"/>
              <a:t> esegue il </a:t>
            </a:r>
            <a:r>
              <a:rPr lang="it-IT" sz="2400" b="1" smtClean="0">
                <a:solidFill>
                  <a:srgbClr val="3333FF"/>
                </a:solidFill>
              </a:rPr>
              <a:t>blocco</a:t>
            </a:r>
            <a:r>
              <a:rPr lang="it-IT" sz="2400" b="1" smtClean="0"/>
              <a:t> di istruzioni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smtClean="0"/>
              <a:t>altrimenti esegue la istruzione successiva al costrutto </a:t>
            </a:r>
            <a:r>
              <a:rPr lang="it-IT" sz="2400" b="1" smtClean="0">
                <a:solidFill>
                  <a:srgbClr val="3333FF"/>
                </a:solidFill>
              </a:rPr>
              <a:t>if</a:t>
            </a:r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7010405" y="1781180"/>
            <a:ext cx="1704975" cy="1919288"/>
            <a:chOff x="3966" y="1200"/>
            <a:chExt cx="1074" cy="1209"/>
          </a:xfrm>
        </p:grpSpPr>
        <p:sp>
          <p:nvSpPr>
            <p:cNvPr id="8" name="Freeform 39"/>
            <p:cNvSpPr>
              <a:spLocks/>
            </p:cNvSpPr>
            <p:nvPr/>
          </p:nvSpPr>
          <p:spPr bwMode="auto">
            <a:xfrm>
              <a:off x="3966" y="1497"/>
              <a:ext cx="1074" cy="912"/>
            </a:xfrm>
            <a:custGeom>
              <a:avLst/>
              <a:gdLst/>
              <a:ahLst/>
              <a:cxnLst>
                <a:cxn ang="0">
                  <a:pos x="912" y="0"/>
                </a:cxn>
                <a:cxn ang="0">
                  <a:pos x="1296" y="0"/>
                </a:cxn>
                <a:cxn ang="0">
                  <a:pos x="1296" y="912"/>
                </a:cxn>
                <a:cxn ang="0">
                  <a:pos x="0" y="912"/>
                </a:cxn>
              </a:cxnLst>
              <a:rect l="0" t="0" r="r" b="b"/>
              <a:pathLst>
                <a:path w="1296" h="912">
                  <a:moveTo>
                    <a:pt x="912" y="0"/>
                  </a:moveTo>
                  <a:lnTo>
                    <a:pt x="1296" y="0"/>
                  </a:lnTo>
                  <a:lnTo>
                    <a:pt x="1296" y="912"/>
                  </a:lnTo>
                  <a:lnTo>
                    <a:pt x="0" y="912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9" name="Text Box 40"/>
            <p:cNvSpPr txBox="1">
              <a:spLocks noChangeArrowheads="1"/>
            </p:cNvSpPr>
            <p:nvPr/>
          </p:nvSpPr>
          <p:spPr bwMode="auto">
            <a:xfrm>
              <a:off x="4704" y="1200"/>
              <a:ext cx="299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000" b="1">
                  <a:solidFill>
                    <a:srgbClr val="3333FF"/>
                  </a:solidFill>
                </a:rPr>
                <a:t>=0</a:t>
              </a:r>
            </a:p>
          </p:txBody>
        </p: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6369062" y="2571755"/>
            <a:ext cx="1092202" cy="1571625"/>
            <a:chOff x="3562" y="1698"/>
            <a:chExt cx="688" cy="990"/>
          </a:xfrm>
        </p:grpSpPr>
        <p:cxnSp>
          <p:nvCxnSpPr>
            <p:cNvPr id="11" name="AutoShape 29"/>
            <p:cNvCxnSpPr>
              <a:cxnSpLocks noChangeShapeType="1"/>
            </p:cNvCxnSpPr>
            <p:nvPr/>
          </p:nvCxnSpPr>
          <p:spPr bwMode="auto">
            <a:xfrm>
              <a:off x="3948" y="2226"/>
              <a:ext cx="1" cy="46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2" name="AutoShape 24"/>
            <p:cNvSpPr>
              <a:spLocks noChangeArrowheads="1"/>
            </p:cNvSpPr>
            <p:nvPr/>
          </p:nvSpPr>
          <p:spPr bwMode="auto">
            <a:xfrm>
              <a:off x="3645" y="1966"/>
              <a:ext cx="605" cy="252"/>
            </a:xfrm>
            <a:prstGeom prst="flowChartProcess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2000" b="1">
                  <a:solidFill>
                    <a:srgbClr val="3333FF"/>
                  </a:solidFill>
                </a:rPr>
                <a:t>b</a:t>
              </a:r>
              <a:r>
                <a:rPr lang="it-IT" sz="2000" b="1" smtClean="0">
                  <a:solidFill>
                    <a:srgbClr val="3333FF"/>
                  </a:solidFill>
                </a:rPr>
                <a:t>locco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cxnSp>
          <p:nvCxnSpPr>
            <p:cNvPr id="13" name="AutoShape 28"/>
            <p:cNvCxnSpPr>
              <a:cxnSpLocks noChangeShapeType="1"/>
              <a:endCxn id="12" idx="0"/>
            </p:cNvCxnSpPr>
            <p:nvPr/>
          </p:nvCxnSpPr>
          <p:spPr bwMode="auto">
            <a:xfrm rot="5400000">
              <a:off x="3824" y="1841"/>
              <a:ext cx="249" cy="1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4" name="Text Box 41"/>
            <p:cNvSpPr txBox="1">
              <a:spLocks noChangeArrowheads="1"/>
            </p:cNvSpPr>
            <p:nvPr/>
          </p:nvSpPr>
          <p:spPr bwMode="auto">
            <a:xfrm>
              <a:off x="3562" y="1698"/>
              <a:ext cx="299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000" smtClean="0">
                  <a:solidFill>
                    <a:srgbClr val="3333FF"/>
                  </a:solidFill>
                </a:rPr>
                <a:t>≠</a:t>
              </a:r>
              <a:r>
                <a:rPr lang="it-IT" sz="2000" b="1" smtClean="0">
                  <a:solidFill>
                    <a:srgbClr val="3333FF"/>
                  </a:solidFill>
                </a:rPr>
                <a:t>0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15" name="Group 48"/>
          <p:cNvGrpSpPr>
            <a:grpSpLocks/>
          </p:cNvGrpSpPr>
          <p:nvPr/>
        </p:nvGrpSpPr>
        <p:grpSpPr bwMode="auto">
          <a:xfrm>
            <a:off x="5429256" y="1277943"/>
            <a:ext cx="3108326" cy="1371600"/>
            <a:chOff x="2970" y="883"/>
            <a:chExt cx="1958" cy="864"/>
          </a:xfrm>
        </p:grpSpPr>
        <p:sp>
          <p:nvSpPr>
            <p:cNvPr id="16" name="AutoShape 49"/>
            <p:cNvSpPr>
              <a:spLocks noChangeArrowheads="1"/>
            </p:cNvSpPr>
            <p:nvPr/>
          </p:nvSpPr>
          <p:spPr bwMode="auto">
            <a:xfrm>
              <a:off x="2970" y="1246"/>
              <a:ext cx="1958" cy="501"/>
            </a:xfrm>
            <a:prstGeom prst="flowChartDecision">
              <a:avLst/>
            </a:prstGeom>
            <a:solidFill>
              <a:schemeClr val="bg1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2000" b="1">
                  <a:solidFill>
                    <a:srgbClr val="3333FF"/>
                  </a:solidFill>
                </a:rPr>
                <a:t>espressione</a:t>
              </a:r>
            </a:p>
          </p:txBody>
        </p:sp>
        <p:cxnSp>
          <p:nvCxnSpPr>
            <p:cNvPr id="17" name="AutoShape 50"/>
            <p:cNvCxnSpPr>
              <a:cxnSpLocks noChangeShapeType="1"/>
              <a:endCxn id="16" idx="0"/>
            </p:cNvCxnSpPr>
            <p:nvPr/>
          </p:nvCxnSpPr>
          <p:spPr bwMode="auto">
            <a:xfrm rot="16200000" flipH="1">
              <a:off x="3766" y="1064"/>
              <a:ext cx="364" cy="1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35" name="Gruppo 34"/>
          <p:cNvGrpSpPr/>
          <p:nvPr/>
        </p:nvGrpSpPr>
        <p:grpSpPr>
          <a:xfrm>
            <a:off x="1428728" y="2000240"/>
            <a:ext cx="1357322" cy="400110"/>
            <a:chOff x="1404011" y="2071678"/>
            <a:chExt cx="1357322" cy="400110"/>
          </a:xfrm>
        </p:grpSpPr>
        <p:sp>
          <p:nvSpPr>
            <p:cNvPr id="19" name="CasellaDiTesto 18"/>
            <p:cNvSpPr txBox="1"/>
            <p:nvPr/>
          </p:nvSpPr>
          <p:spPr>
            <a:xfrm>
              <a:off x="1404011" y="2071678"/>
              <a:ext cx="881973" cy="400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corpo</a:t>
              </a:r>
              <a:endParaRPr lang="it-IT" sz="2000" b="1"/>
            </a:p>
          </p:txBody>
        </p:sp>
        <p:cxnSp>
          <p:nvCxnSpPr>
            <p:cNvPr id="21" name="Connettore 2 20"/>
            <p:cNvCxnSpPr>
              <a:stCxn id="19" idx="3"/>
            </p:cNvCxnSpPr>
            <p:nvPr/>
          </p:nvCxnSpPr>
          <p:spPr>
            <a:xfrm flipV="1">
              <a:off x="2285984" y="2214554"/>
              <a:ext cx="475349" cy="57179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uppo 35"/>
          <p:cNvGrpSpPr/>
          <p:nvPr/>
        </p:nvGrpSpPr>
        <p:grpSpPr>
          <a:xfrm>
            <a:off x="4143372" y="857232"/>
            <a:ext cx="2141862" cy="642941"/>
            <a:chOff x="3643306" y="928670"/>
            <a:chExt cx="2141862" cy="642941"/>
          </a:xfrm>
        </p:grpSpPr>
        <p:sp>
          <p:nvSpPr>
            <p:cNvPr id="18" name="CasellaDiTesto 17"/>
            <p:cNvSpPr txBox="1"/>
            <p:nvPr/>
          </p:nvSpPr>
          <p:spPr>
            <a:xfrm>
              <a:off x="4143372" y="928670"/>
              <a:ext cx="1641796" cy="400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intestazione</a:t>
              </a:r>
            </a:p>
          </p:txBody>
        </p:sp>
        <p:cxnSp>
          <p:nvCxnSpPr>
            <p:cNvPr id="32" name="Connettore 2 31"/>
            <p:cNvCxnSpPr>
              <a:stCxn id="18" idx="1"/>
            </p:cNvCxnSpPr>
            <p:nvPr/>
          </p:nvCxnSpPr>
          <p:spPr>
            <a:xfrm rot="10800000" flipV="1">
              <a:off x="3643306" y="1128724"/>
              <a:ext cx="500066" cy="44288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costrutti while e continue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30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14414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214414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857364"/>
            <a:ext cx="733425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2428868"/>
            <a:ext cx="4657725" cy="3933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8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if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500298" y="1928802"/>
            <a:ext cx="5214974" cy="3529171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it-IT" sz="2400" b="1" dirty="0" smtClean="0">
                <a:cs typeface="Times New Roman" charset="0"/>
              </a:rPr>
              <a:t>// sorgente: </a:t>
            </a:r>
            <a:r>
              <a:rPr lang="it-IT" sz="2400" b="1" dirty="0" err="1" smtClean="0">
                <a:cs typeface="Times New Roman" charset="0"/>
              </a:rPr>
              <a:t>Lezione_XIII</a:t>
            </a:r>
            <a:r>
              <a:rPr lang="it-IT" sz="2400" b="1" dirty="0" smtClean="0">
                <a:cs typeface="Times New Roman" charset="0"/>
              </a:rPr>
              <a:t>\</a:t>
            </a:r>
            <a:r>
              <a:rPr lang="it-IT" sz="2400" b="1" dirty="0" err="1" smtClean="0">
                <a:cs typeface="Times New Roman" charset="0"/>
              </a:rPr>
              <a:t>if.c</a:t>
            </a:r>
            <a:endParaRPr lang="it-IT" sz="2400" b="1" dirty="0" smtClean="0">
              <a:cs typeface="Times New Roman" charset="0"/>
            </a:endParaRP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#include &lt;</a:t>
            </a:r>
            <a:r>
              <a:rPr lang="it-IT" sz="2400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400" b="1" dirty="0" smtClean="0">
                <a:cs typeface="Times New Roman" charset="0"/>
              </a:rPr>
              <a:t>// funzione che calcola il massimo</a:t>
            </a:r>
          </a:p>
          <a:p>
            <a:pPr>
              <a:lnSpc>
                <a:spcPts val="2400"/>
              </a:lnSpc>
            </a:pPr>
            <a:r>
              <a:rPr lang="it-IT" sz="2400" b="1" dirty="0" smtClean="0">
                <a:cs typeface="Times New Roman" charset="0"/>
              </a:rPr>
              <a:t>// tra 2 numeri interi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400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 massimo (</a:t>
            </a:r>
            <a:r>
              <a:rPr lang="it-IT" sz="2400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 num1, </a:t>
            </a:r>
            <a:r>
              <a:rPr lang="it-IT" sz="2400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 num2)</a:t>
            </a:r>
          </a:p>
          <a:p>
            <a:pPr>
              <a:lnSpc>
                <a:spcPts val="2400"/>
              </a:lnSpc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2400"/>
              </a:lnSpc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dirty="0" err="1" smtClean="0">
                <a:solidFill>
                  <a:srgbClr val="FF0000"/>
                </a:solidFill>
                <a:cs typeface="Times New Roman" charset="0"/>
              </a:rPr>
              <a:t>if</a:t>
            </a:r>
            <a:r>
              <a:rPr lang="it-IT" sz="2400" b="1" dirty="0" smtClean="0">
                <a:solidFill>
                  <a:srgbClr val="FF0000"/>
                </a:solidFill>
                <a:cs typeface="Times New Roman" charset="0"/>
              </a:rPr>
              <a:t> (num1 &gt; num2)</a:t>
            </a:r>
          </a:p>
          <a:p>
            <a:pPr>
              <a:lnSpc>
                <a:spcPts val="2400"/>
              </a:lnSpc>
            </a:pPr>
            <a:r>
              <a:rPr lang="it-IT" sz="2400" b="1" dirty="0" smtClean="0">
                <a:solidFill>
                  <a:srgbClr val="FF0000"/>
                </a:solidFill>
                <a:cs typeface="Times New Roman" charset="0"/>
              </a:rPr>
              <a:t>	  </a:t>
            </a:r>
            <a:r>
              <a:rPr lang="it-IT" sz="2400" b="1" u="sng" dirty="0" err="1" smtClean="0">
                <a:solidFill>
                  <a:srgbClr val="FF0000"/>
                </a:solidFill>
                <a:cs typeface="Times New Roman" charset="0"/>
              </a:rPr>
              <a:t>return</a:t>
            </a:r>
            <a:r>
              <a:rPr lang="it-IT" sz="2400" b="1" dirty="0" smtClean="0">
                <a:solidFill>
                  <a:srgbClr val="FF0000"/>
                </a:solidFill>
                <a:cs typeface="Times New Roman" charset="0"/>
              </a:rPr>
              <a:t> (num1);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 (num2);</a:t>
            </a:r>
          </a:p>
          <a:p>
            <a:pPr>
              <a:lnSpc>
                <a:spcPts val="2400"/>
              </a:lnSpc>
              <a:spcBef>
                <a:spcPts val="400"/>
              </a:spcBef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};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85852" y="1071546"/>
            <a:ext cx="2071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if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305550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1285852" y="1142984"/>
            <a:ext cx="7500990" cy="5080878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it-IT" sz="2400" b="1" smtClean="0">
                <a:cs typeface="Times New Roman" charset="0"/>
              </a:rPr>
              <a:t>// chiamante</a:t>
            </a:r>
          </a:p>
          <a:p>
            <a:pPr>
              <a:lnSpc>
                <a:spcPts val="2400"/>
              </a:lnSpc>
              <a:spcBef>
                <a:spcPts val="900"/>
              </a:spcBef>
            </a:pPr>
            <a:r>
              <a:rPr lang="it-IT" sz="2400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sz="2400" b="1" u="sng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 ()</a:t>
            </a:r>
          </a:p>
          <a:p>
            <a:pPr>
              <a:lnSpc>
                <a:spcPts val="2400"/>
              </a:lnSpc>
              <a:spcBef>
                <a:spcPts val="400"/>
              </a:spcBef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2400"/>
              </a:lnSpc>
              <a:spcBef>
                <a:spcPts val="900"/>
              </a:spcBef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 A, B;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smtClean="0">
                <a:cs typeface="Times New Roman" charset="0"/>
              </a:rPr>
              <a:t>// acquisizione del valore delle variabili</a:t>
            </a:r>
          </a:p>
          <a:p>
            <a:pPr>
              <a:lnSpc>
                <a:spcPts val="2400"/>
              </a:lnSpc>
              <a:spcBef>
                <a:spcPts val="900"/>
              </a:spcBef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(“\nDammi il I intero: “);</a:t>
            </a:r>
          </a:p>
          <a:p>
            <a:pPr>
              <a:lnSpc>
                <a:spcPts val="2400"/>
              </a:lnSpc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smtClean="0">
                <a:solidFill>
                  <a:srgbClr val="3333FF"/>
                </a:solidFill>
                <a:cs typeface="Times New Roman" charset="0"/>
              </a:rPr>
              <a:t>scanf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 (“%d”, &amp;A);</a:t>
            </a:r>
          </a:p>
          <a:p>
            <a:pPr>
              <a:lnSpc>
                <a:spcPts val="2400"/>
              </a:lnSpc>
              <a:spcBef>
                <a:spcPts val="900"/>
              </a:spcBef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(“\nDammi il II intero: “);</a:t>
            </a:r>
          </a:p>
          <a:p>
            <a:pPr>
              <a:lnSpc>
                <a:spcPts val="2400"/>
              </a:lnSpc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smtClean="0">
                <a:solidFill>
                  <a:srgbClr val="3333FF"/>
                </a:solidFill>
                <a:cs typeface="Times New Roman" charset="0"/>
              </a:rPr>
              <a:t>scanf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 (“%d”, &amp;B);</a:t>
            </a:r>
          </a:p>
          <a:p>
            <a:pPr>
              <a:lnSpc>
                <a:spcPts val="2400"/>
              </a:lnSpc>
              <a:spcBef>
                <a:spcPts val="900"/>
              </a:spcBef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smtClean="0">
                <a:cs typeface="Times New Roman" charset="0"/>
              </a:rPr>
              <a:t>// restituzione del massimo tra i 2 valori</a:t>
            </a:r>
          </a:p>
          <a:p>
            <a:pPr>
              <a:lnSpc>
                <a:spcPts val="2400"/>
              </a:lnSpc>
              <a:spcBef>
                <a:spcPts val="900"/>
              </a:spcBef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(“\nIl massimo e’: %d”, </a:t>
            </a:r>
            <a:r>
              <a:rPr lang="it-IT" sz="2400" b="1" smtClean="0">
                <a:solidFill>
                  <a:srgbClr val="FF0000"/>
                </a:solidFill>
                <a:cs typeface="Times New Roman" charset="0"/>
              </a:rPr>
              <a:t>massimo(A, B)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400"/>
              </a:lnSpc>
              <a:spcBef>
                <a:spcPts val="900"/>
              </a:spcBef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(0);</a:t>
            </a:r>
          </a:p>
          <a:p>
            <a:pPr>
              <a:lnSpc>
                <a:spcPts val="2400"/>
              </a:lnSpc>
              <a:spcBef>
                <a:spcPts val="400"/>
              </a:spcBef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};</a:t>
            </a:r>
            <a:endParaRPr lang="it-IT" sz="2400" b="1">
              <a:solidFill>
                <a:srgbClr val="3333FF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if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924052"/>
            <a:ext cx="6505575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Segnaposto contenuto 2"/>
          <p:cNvSpPr txBox="1">
            <a:spLocks/>
          </p:cNvSpPr>
          <p:nvPr/>
        </p:nvSpPr>
        <p:spPr>
          <a:xfrm>
            <a:off x="1285852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3252799"/>
            <a:ext cx="4838700" cy="181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8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if-else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0108"/>
            <a:ext cx="6286544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Sintassi:</a:t>
            </a:r>
          </a:p>
          <a:p>
            <a:pPr marL="538163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u="sng" dirty="0" err="1" smtClean="0">
                <a:solidFill>
                  <a:srgbClr val="3333FF"/>
                </a:solidFill>
              </a:rPr>
              <a:t>if</a:t>
            </a:r>
            <a:r>
              <a:rPr lang="it-IT" sz="2400" b="1" dirty="0" smtClean="0">
                <a:solidFill>
                  <a:srgbClr val="3333FF"/>
                </a:solidFill>
              </a:rPr>
              <a:t>	(espressione)</a:t>
            </a:r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blocco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endParaRPr lang="it-IT" sz="2400" b="1" smtClean="0">
              <a:solidFill>
                <a:srgbClr val="3333FF"/>
              </a:solidFill>
            </a:endParaRPr>
          </a:p>
          <a:p>
            <a:pPr marL="538163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u="sng" dirty="0" smtClean="0">
                <a:solidFill>
                  <a:srgbClr val="3333FF"/>
                </a:solidFill>
              </a:rPr>
              <a:t>else</a:t>
            </a:r>
          </a:p>
          <a:p>
            <a:pPr marL="981075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blocco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2</a:t>
            </a:r>
            <a:r>
              <a:rPr lang="it-IT" sz="2400" b="1" dirty="0" smtClean="0">
                <a:solidFill>
                  <a:srgbClr val="3333FF"/>
                </a:solidFill>
              </a:rPr>
              <a:t>; 	</a:t>
            </a:r>
          </a:p>
          <a:p>
            <a:pPr marL="981075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endParaRPr lang="it-IT" sz="2400" b="1" dirty="0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valuta il valore di </a:t>
            </a:r>
            <a:r>
              <a:rPr lang="it-IT" sz="2400" b="1" dirty="0" smtClean="0">
                <a:solidFill>
                  <a:srgbClr val="3333FF"/>
                </a:solidFill>
              </a:rPr>
              <a:t>espressione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se tale valore è diverso da </a:t>
            </a:r>
            <a:r>
              <a:rPr lang="it-IT" sz="2400" b="1" dirty="0" smtClean="0">
                <a:solidFill>
                  <a:srgbClr val="3333FF"/>
                </a:solidFill>
              </a:rPr>
              <a:t>0</a:t>
            </a:r>
            <a:r>
              <a:rPr lang="it-IT" sz="2400" b="1" dirty="0" smtClean="0"/>
              <a:t> esegue </a:t>
            </a:r>
            <a:r>
              <a:rPr lang="it-IT" sz="2400" b="1" dirty="0" smtClean="0">
                <a:solidFill>
                  <a:srgbClr val="3333FF"/>
                </a:solidFill>
              </a:rPr>
              <a:t>blocco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1</a:t>
            </a:r>
            <a:endParaRPr lang="it-IT" sz="2400" b="1" dirty="0" smtClean="0"/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altrimenti esegue </a:t>
            </a:r>
            <a:r>
              <a:rPr lang="it-IT" sz="2400" b="1" dirty="0" smtClean="0">
                <a:solidFill>
                  <a:srgbClr val="3333FF"/>
                </a:solidFill>
              </a:rPr>
              <a:t>blocco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2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  <p:grpSp>
        <p:nvGrpSpPr>
          <p:cNvPr id="18" name="Group 40"/>
          <p:cNvGrpSpPr>
            <a:grpSpLocks/>
          </p:cNvGrpSpPr>
          <p:nvPr/>
        </p:nvGrpSpPr>
        <p:grpSpPr bwMode="auto">
          <a:xfrm>
            <a:off x="4214810" y="1695455"/>
            <a:ext cx="1219201" cy="1258888"/>
            <a:chOff x="2728" y="1113"/>
            <a:chExt cx="768" cy="793"/>
          </a:xfrm>
        </p:grpSpPr>
        <p:sp>
          <p:nvSpPr>
            <p:cNvPr id="19" name="AutoShape 12"/>
            <p:cNvSpPr>
              <a:spLocks noChangeArrowheads="1"/>
            </p:cNvSpPr>
            <p:nvPr/>
          </p:nvSpPr>
          <p:spPr bwMode="auto">
            <a:xfrm>
              <a:off x="2728" y="1654"/>
              <a:ext cx="768" cy="252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sz="2000" b="1">
                  <a:solidFill>
                    <a:srgbClr val="3333FF"/>
                  </a:solidFill>
                </a:rPr>
                <a:t>Blocco</a:t>
              </a:r>
              <a:r>
                <a:rPr lang="it-IT" sz="2400" b="1" baseline="-25000" smtClean="0">
                  <a:solidFill>
                    <a:srgbClr val="3333FF"/>
                  </a:solidFill>
                </a:rPr>
                <a:t>1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2976" y="1113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mtClean="0">
                  <a:solidFill>
                    <a:srgbClr val="3333FF"/>
                  </a:solidFill>
                </a:rPr>
                <a:t>≠</a:t>
              </a:r>
              <a:r>
                <a:rPr lang="it-IT" b="1" smtClean="0">
                  <a:solidFill>
                    <a:srgbClr val="3333FF"/>
                  </a:solidFill>
                </a:rPr>
                <a:t>0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3120" y="1368"/>
              <a:ext cx="144" cy="28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0" y="288"/>
                </a:cxn>
              </a:cxnLst>
              <a:rect l="0" t="0" r="r" b="b"/>
              <a:pathLst>
                <a:path w="144" h="288">
                  <a:moveTo>
                    <a:pt x="144" y="0"/>
                  </a:moveTo>
                  <a:lnTo>
                    <a:pt x="0" y="0"/>
                  </a:lnTo>
                  <a:lnTo>
                    <a:pt x="0" y="288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it-IT"/>
            </a:p>
          </p:txBody>
        </p:sp>
      </p:grp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7662857" y="1681167"/>
            <a:ext cx="1195387" cy="1273176"/>
            <a:chOff x="4900" y="1104"/>
            <a:chExt cx="753" cy="802"/>
          </a:xfrm>
        </p:grpSpPr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5050" y="1104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3333FF"/>
                  </a:solidFill>
                </a:rPr>
                <a:t>=0</a:t>
              </a:r>
            </a:p>
          </p:txBody>
        </p:sp>
        <p:sp>
          <p:nvSpPr>
            <p:cNvPr id="24" name="AutoShape 27"/>
            <p:cNvSpPr>
              <a:spLocks noChangeArrowheads="1"/>
            </p:cNvSpPr>
            <p:nvPr/>
          </p:nvSpPr>
          <p:spPr bwMode="auto">
            <a:xfrm>
              <a:off x="4900" y="1654"/>
              <a:ext cx="753" cy="252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sz="2000" b="1">
                  <a:solidFill>
                    <a:srgbClr val="3333FF"/>
                  </a:solidFill>
                </a:rPr>
                <a:t>Blocco</a:t>
              </a:r>
              <a:r>
                <a:rPr lang="it-IT" sz="2400" b="1" baseline="-25000" smtClean="0">
                  <a:solidFill>
                    <a:srgbClr val="3333FF"/>
                  </a:solidFill>
                </a:rPr>
                <a:t>2</a:t>
              </a:r>
            </a:p>
          </p:txBody>
        </p:sp>
        <p:sp>
          <p:nvSpPr>
            <p:cNvPr id="25" name="Freeform 32"/>
            <p:cNvSpPr>
              <a:spLocks/>
            </p:cNvSpPr>
            <p:nvPr/>
          </p:nvSpPr>
          <p:spPr bwMode="auto">
            <a:xfrm>
              <a:off x="5136" y="1368"/>
              <a:ext cx="144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  <a:cxn ang="0">
                  <a:pos x="144" y="288"/>
                </a:cxn>
              </a:cxnLst>
              <a:rect l="0" t="0" r="r" b="b"/>
              <a:pathLst>
                <a:path w="144" h="288">
                  <a:moveTo>
                    <a:pt x="0" y="0"/>
                  </a:moveTo>
                  <a:lnTo>
                    <a:pt x="144" y="0"/>
                  </a:lnTo>
                  <a:lnTo>
                    <a:pt x="144" y="288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it-IT"/>
            </a:p>
          </p:txBody>
        </p:sp>
      </p:grpSp>
      <p:grpSp>
        <p:nvGrpSpPr>
          <p:cNvPr id="26" name="Group 39"/>
          <p:cNvGrpSpPr>
            <a:grpSpLocks/>
          </p:cNvGrpSpPr>
          <p:nvPr/>
        </p:nvGrpSpPr>
        <p:grpSpPr bwMode="auto">
          <a:xfrm>
            <a:off x="4837109" y="1071566"/>
            <a:ext cx="3429000" cy="2857500"/>
            <a:chOff x="3120" y="720"/>
            <a:chExt cx="2160" cy="1800"/>
          </a:xfrm>
        </p:grpSpPr>
        <p:sp>
          <p:nvSpPr>
            <p:cNvPr id="27" name="Freeform 35"/>
            <p:cNvSpPr>
              <a:spLocks/>
            </p:cNvSpPr>
            <p:nvPr/>
          </p:nvSpPr>
          <p:spPr bwMode="auto">
            <a:xfrm>
              <a:off x="3120" y="1901"/>
              <a:ext cx="2160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40"/>
                </a:cxn>
                <a:cxn ang="0">
                  <a:pos x="2208" y="240"/>
                </a:cxn>
                <a:cxn ang="0">
                  <a:pos x="2208" y="0"/>
                </a:cxn>
              </a:cxnLst>
              <a:rect l="0" t="0" r="r" b="b"/>
              <a:pathLst>
                <a:path w="2208" h="240">
                  <a:moveTo>
                    <a:pt x="0" y="0"/>
                  </a:moveTo>
                  <a:lnTo>
                    <a:pt x="0" y="240"/>
                  </a:lnTo>
                  <a:lnTo>
                    <a:pt x="2208" y="240"/>
                  </a:lnTo>
                  <a:lnTo>
                    <a:pt x="2208" y="0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8" name="Line 36"/>
            <p:cNvSpPr>
              <a:spLocks noChangeShapeType="1"/>
            </p:cNvSpPr>
            <p:nvPr/>
          </p:nvSpPr>
          <p:spPr bwMode="auto">
            <a:xfrm>
              <a:off x="4176" y="21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grpSp>
          <p:nvGrpSpPr>
            <p:cNvPr id="29" name="Group 38"/>
            <p:cNvGrpSpPr>
              <a:grpSpLocks/>
            </p:cNvGrpSpPr>
            <p:nvPr/>
          </p:nvGrpSpPr>
          <p:grpSpPr bwMode="auto">
            <a:xfrm>
              <a:off x="3219" y="720"/>
              <a:ext cx="1958" cy="900"/>
              <a:chOff x="3219" y="720"/>
              <a:chExt cx="1958" cy="900"/>
            </a:xfrm>
          </p:grpSpPr>
          <p:sp>
            <p:nvSpPr>
              <p:cNvPr id="30" name="AutoShape 11"/>
              <p:cNvSpPr>
                <a:spLocks noChangeArrowheads="1"/>
              </p:cNvSpPr>
              <p:nvPr/>
            </p:nvSpPr>
            <p:spPr bwMode="auto">
              <a:xfrm>
                <a:off x="3219" y="1119"/>
                <a:ext cx="1958" cy="501"/>
              </a:xfrm>
              <a:prstGeom prst="flowChartDecision">
                <a:avLst/>
              </a:prstGeom>
              <a:solidFill>
                <a:srgbClr val="FFFFFF"/>
              </a:solidFill>
              <a:ln w="3175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2000" b="1">
                    <a:solidFill>
                      <a:srgbClr val="3333FF"/>
                    </a:solidFill>
                  </a:rPr>
                  <a:t>espressione</a:t>
                </a:r>
              </a:p>
            </p:txBody>
          </p:sp>
          <p:sp>
            <p:nvSpPr>
              <p:cNvPr id="31" name="Line 37"/>
              <p:cNvSpPr>
                <a:spLocks noChangeShapeType="1"/>
              </p:cNvSpPr>
              <p:nvPr/>
            </p:nvSpPr>
            <p:spPr bwMode="auto">
              <a:xfrm>
                <a:off x="4206" y="720"/>
                <a:ext cx="0" cy="384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if-else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1857356" y="1928802"/>
            <a:ext cx="5214974" cy="3836948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it-IT" sz="2400" b="1" smtClean="0">
                <a:cs typeface="Times New Roman" charset="0"/>
              </a:rPr>
              <a:t>// sorgente: Lezione_XIII\if_else.c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#include &lt;stdio.h&gt;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400" b="1" smtClean="0">
                <a:cs typeface="Times New Roman" charset="0"/>
              </a:rPr>
              <a:t>// funzione che calcola il massimo</a:t>
            </a:r>
          </a:p>
          <a:p>
            <a:pPr>
              <a:lnSpc>
                <a:spcPts val="2400"/>
              </a:lnSpc>
            </a:pPr>
            <a:r>
              <a:rPr lang="it-IT" sz="2400" b="1" smtClean="0">
                <a:cs typeface="Times New Roman" charset="0"/>
              </a:rPr>
              <a:t>// tra 2 numeri interi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400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 massimo (</a:t>
            </a:r>
            <a:r>
              <a:rPr lang="it-IT" sz="2400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 num1, </a:t>
            </a:r>
            <a:r>
              <a:rPr lang="it-IT" sz="2400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 num2)</a:t>
            </a:r>
          </a:p>
          <a:p>
            <a:pPr>
              <a:lnSpc>
                <a:spcPts val="2400"/>
              </a:lnSpc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2400"/>
              </a:lnSpc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smtClean="0">
                <a:solidFill>
                  <a:srgbClr val="FF0000"/>
                </a:solidFill>
                <a:cs typeface="Times New Roman" charset="0"/>
              </a:rPr>
              <a:t>if</a:t>
            </a:r>
            <a:r>
              <a:rPr lang="it-IT" sz="2400" b="1" smtClean="0">
                <a:solidFill>
                  <a:srgbClr val="FF0000"/>
                </a:solidFill>
                <a:cs typeface="Times New Roman" charset="0"/>
              </a:rPr>
              <a:t> (num1 &gt; num2)</a:t>
            </a:r>
          </a:p>
          <a:p>
            <a:pPr>
              <a:lnSpc>
                <a:spcPts val="2400"/>
              </a:lnSpc>
            </a:pPr>
            <a:r>
              <a:rPr lang="it-IT" sz="2400" b="1" smtClean="0">
                <a:solidFill>
                  <a:srgbClr val="FF0000"/>
                </a:solidFill>
                <a:cs typeface="Times New Roman" charset="0"/>
              </a:rPr>
              <a:t>	  </a:t>
            </a:r>
            <a:r>
              <a:rPr lang="it-IT" sz="2400" b="1" u="sng" smtClean="0">
                <a:solidFill>
                  <a:srgbClr val="FF0000"/>
                </a:solidFill>
                <a:cs typeface="Times New Roman" charset="0"/>
              </a:rPr>
              <a:t>return</a:t>
            </a:r>
            <a:r>
              <a:rPr lang="it-IT" sz="2400" b="1" smtClean="0">
                <a:solidFill>
                  <a:srgbClr val="FF0000"/>
                </a:solidFill>
                <a:cs typeface="Times New Roman" charset="0"/>
              </a:rPr>
              <a:t> (num1);</a:t>
            </a:r>
          </a:p>
          <a:p>
            <a:pPr>
              <a:lnSpc>
                <a:spcPts val="2400"/>
              </a:lnSpc>
            </a:pPr>
            <a:r>
              <a:rPr lang="it-IT" sz="2400" b="1" smtClean="0">
                <a:solidFill>
                  <a:srgbClr val="FF0000"/>
                </a:solidFill>
                <a:cs typeface="Times New Roman" charset="0"/>
              </a:rPr>
              <a:t>	</a:t>
            </a:r>
            <a:r>
              <a:rPr lang="it-IT" sz="2400" b="1" u="sng" smtClean="0">
                <a:solidFill>
                  <a:srgbClr val="FF0000"/>
                </a:solidFill>
                <a:cs typeface="Times New Roman" charset="0"/>
              </a:rPr>
              <a:t>else</a:t>
            </a:r>
          </a:p>
          <a:p>
            <a:pPr>
              <a:lnSpc>
                <a:spcPts val="2400"/>
              </a:lnSpc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  </a:t>
            </a:r>
            <a:r>
              <a:rPr lang="it-IT" sz="2400" b="1" u="sng" smtClean="0">
                <a:solidFill>
                  <a:srgbClr val="FF0000"/>
                </a:solidFill>
                <a:cs typeface="Times New Roman" charset="0"/>
              </a:rPr>
              <a:t>return</a:t>
            </a:r>
            <a:r>
              <a:rPr lang="it-IT" sz="2400" b="1" smtClean="0">
                <a:solidFill>
                  <a:srgbClr val="FF0000"/>
                </a:solidFill>
                <a:cs typeface="Times New Roman" charset="0"/>
              </a:rPr>
              <a:t> (num2);</a:t>
            </a:r>
          </a:p>
          <a:p>
            <a:pPr>
              <a:lnSpc>
                <a:spcPts val="2400"/>
              </a:lnSpc>
              <a:spcBef>
                <a:spcPts val="400"/>
              </a:spcBef>
            </a:pP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	};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85852" y="1071546"/>
            <a:ext cx="2071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</a:p>
        </p:txBody>
      </p:sp>
      <p:sp>
        <p:nvSpPr>
          <p:cNvPr id="8" name="Rettangolo 7"/>
          <p:cNvSpPr/>
          <p:nvPr/>
        </p:nvSpPr>
        <p:spPr>
          <a:xfrm>
            <a:off x="5572132" y="4357694"/>
            <a:ext cx="2857520" cy="1092607"/>
          </a:xfrm>
          <a:prstGeom prst="rect">
            <a:avLst/>
          </a:prstGeom>
          <a:solidFill>
            <a:schemeClr val="bg1"/>
          </a:solidFill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it-IT" sz="2400" b="1" u="sng" smtClean="0">
                <a:solidFill>
                  <a:srgbClr val="FF0000"/>
                </a:solidFill>
                <a:cs typeface="Times New Roman" charset="0"/>
              </a:rPr>
              <a:t>if</a:t>
            </a:r>
            <a:r>
              <a:rPr lang="it-IT" sz="2400" b="1" smtClean="0">
                <a:solidFill>
                  <a:srgbClr val="FF0000"/>
                </a:solidFill>
                <a:cs typeface="Times New Roman" charset="0"/>
              </a:rPr>
              <a:t> (num1 &gt; num2)</a:t>
            </a:r>
          </a:p>
          <a:p>
            <a:pPr>
              <a:lnSpc>
                <a:spcPts val="2400"/>
              </a:lnSpc>
              <a:tabLst>
                <a:tab pos="271463" algn="l"/>
              </a:tabLst>
            </a:pPr>
            <a:r>
              <a:rPr lang="it-IT" sz="2400" b="1" smtClean="0">
                <a:solidFill>
                  <a:srgbClr val="FF0000"/>
                </a:solidFill>
                <a:cs typeface="Times New Roman" charset="0"/>
              </a:rPr>
              <a:t>	</a:t>
            </a:r>
            <a:r>
              <a:rPr lang="it-IT" sz="2400" b="1" u="sng" smtClean="0">
                <a:solidFill>
                  <a:srgbClr val="FF0000"/>
                </a:solidFill>
                <a:cs typeface="Times New Roman" charset="0"/>
              </a:rPr>
              <a:t>return</a:t>
            </a:r>
            <a:r>
              <a:rPr lang="it-IT" sz="2400" b="1" smtClean="0">
                <a:solidFill>
                  <a:srgbClr val="FF0000"/>
                </a:solidFill>
                <a:cs typeface="Times New Roman" charset="0"/>
              </a:rPr>
              <a:t> (num1);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400" b="1" u="sng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sz="2400" b="1" smtClean="0">
                <a:solidFill>
                  <a:srgbClr val="3333FF"/>
                </a:solidFill>
                <a:cs typeface="Times New Roman" charset="0"/>
              </a:rPr>
              <a:t> (num2);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build="p" bldLvl="2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while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0108"/>
            <a:ext cx="7286676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Sintassi:</a:t>
            </a:r>
          </a:p>
          <a:p>
            <a:pPr marL="538163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u="sng" smtClean="0">
                <a:solidFill>
                  <a:srgbClr val="3333FF"/>
                </a:solidFill>
              </a:rPr>
              <a:t>while</a:t>
            </a:r>
            <a:r>
              <a:rPr lang="it-IT" sz="2400" b="1" smtClean="0">
                <a:solidFill>
                  <a:srgbClr val="3333FF"/>
                </a:solidFill>
              </a:rPr>
              <a:t> (espressione)</a:t>
            </a:r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blocco	;</a:t>
            </a:r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endParaRPr lang="it-IT" sz="4800" b="1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smtClean="0"/>
              <a:t>valuta il valore di </a:t>
            </a:r>
            <a:r>
              <a:rPr lang="it-IT" sz="2400" b="1" smtClean="0">
                <a:solidFill>
                  <a:srgbClr val="3333FF"/>
                </a:solidFill>
              </a:rPr>
              <a:t>espressione </a:t>
            </a:r>
            <a:endParaRPr lang="it-IT" sz="2400" b="1" smtClean="0"/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smtClean="0"/>
              <a:t>se tale valore è diverso da </a:t>
            </a:r>
            <a:r>
              <a:rPr lang="it-IT" sz="2400" b="1" smtClean="0">
                <a:solidFill>
                  <a:srgbClr val="3333FF"/>
                </a:solidFill>
              </a:rPr>
              <a:t>0 </a:t>
            </a:r>
            <a:r>
              <a:rPr lang="it-IT" sz="2400" b="1" smtClean="0"/>
              <a:t>esegue </a:t>
            </a:r>
            <a:r>
              <a:rPr lang="it-IT" sz="2400" b="1" smtClean="0">
                <a:solidFill>
                  <a:srgbClr val="3333FF"/>
                </a:solidFill>
              </a:rPr>
              <a:t>blocco</a:t>
            </a:r>
            <a:r>
              <a:rPr lang="it-IT" sz="2400" b="1" smtClean="0"/>
              <a:t> e torna al punto a)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smtClean="0"/>
              <a:t>altrimenti esegue l’istruzione immediatamente successiva al costrutto</a:t>
            </a:r>
            <a:endParaRPr lang="it-IT" sz="2400" b="1" smtClean="0">
              <a:solidFill>
                <a:srgbClr val="3333FF"/>
              </a:solidFill>
            </a:endParaRPr>
          </a:p>
        </p:txBody>
      </p:sp>
      <p:grpSp>
        <p:nvGrpSpPr>
          <p:cNvPr id="22" name="Group 44"/>
          <p:cNvGrpSpPr>
            <a:grpSpLocks/>
          </p:cNvGrpSpPr>
          <p:nvPr/>
        </p:nvGrpSpPr>
        <p:grpSpPr bwMode="auto">
          <a:xfrm>
            <a:off x="6478592" y="1981181"/>
            <a:ext cx="1058862" cy="982663"/>
            <a:chOff x="3865" y="1566"/>
            <a:chExt cx="667" cy="619"/>
          </a:xfrm>
        </p:grpSpPr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4228" y="1578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mtClean="0">
                  <a:solidFill>
                    <a:srgbClr val="3333FF"/>
                  </a:solidFill>
                </a:rPr>
                <a:t>≠</a:t>
              </a:r>
              <a:r>
                <a:rPr lang="it-IT" b="1" smtClean="0">
                  <a:solidFill>
                    <a:srgbClr val="3333FF"/>
                  </a:solidFill>
                </a:rPr>
                <a:t>0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29" name="AutoShape 23"/>
            <p:cNvSpPr>
              <a:spLocks noChangeArrowheads="1"/>
            </p:cNvSpPr>
            <p:nvPr/>
          </p:nvSpPr>
          <p:spPr bwMode="auto">
            <a:xfrm>
              <a:off x="3865" y="1952"/>
              <a:ext cx="667" cy="233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blocco</a:t>
              </a:r>
              <a:endParaRPr lang="it-IT" b="1" baseline="-25000">
                <a:solidFill>
                  <a:srgbClr val="3333FF"/>
                </a:solidFill>
              </a:endParaRPr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4198" y="156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grpSp>
        <p:nvGrpSpPr>
          <p:cNvPr id="33" name="Group 42"/>
          <p:cNvGrpSpPr>
            <a:grpSpLocks/>
          </p:cNvGrpSpPr>
          <p:nvPr/>
        </p:nvGrpSpPr>
        <p:grpSpPr bwMode="auto">
          <a:xfrm>
            <a:off x="5591180" y="642919"/>
            <a:ext cx="2835276" cy="2928938"/>
            <a:chOff x="3306" y="723"/>
            <a:chExt cx="1786" cy="1845"/>
          </a:xfrm>
        </p:grpSpPr>
        <p:sp>
          <p:nvSpPr>
            <p:cNvPr id="34" name="AutoShape 22"/>
            <p:cNvSpPr>
              <a:spLocks noChangeArrowheads="1"/>
            </p:cNvSpPr>
            <p:nvPr/>
          </p:nvSpPr>
          <p:spPr bwMode="auto">
            <a:xfrm>
              <a:off x="3306" y="1138"/>
              <a:ext cx="1786" cy="462"/>
            </a:xfrm>
            <a:prstGeom prst="flowChartDecision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espressione</a:t>
              </a:r>
            </a:p>
          </p:txBody>
        </p:sp>
        <p:sp>
          <p:nvSpPr>
            <p:cNvPr id="35" name="Line 31"/>
            <p:cNvSpPr>
              <a:spLocks noChangeShapeType="1"/>
            </p:cNvSpPr>
            <p:nvPr/>
          </p:nvSpPr>
          <p:spPr bwMode="auto">
            <a:xfrm>
              <a:off x="4198" y="723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36" name="Line 33"/>
            <p:cNvSpPr>
              <a:spLocks noChangeShapeType="1"/>
            </p:cNvSpPr>
            <p:nvPr/>
          </p:nvSpPr>
          <p:spPr bwMode="auto">
            <a:xfrm>
              <a:off x="4198" y="2184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grpSp>
        <p:nvGrpSpPr>
          <p:cNvPr id="37" name="Group 45"/>
          <p:cNvGrpSpPr>
            <a:grpSpLocks/>
          </p:cNvGrpSpPr>
          <p:nvPr/>
        </p:nvGrpSpPr>
        <p:grpSpPr bwMode="auto">
          <a:xfrm>
            <a:off x="5143504" y="1300144"/>
            <a:ext cx="1828800" cy="1966912"/>
            <a:chOff x="3024" y="1137"/>
            <a:chExt cx="1152" cy="1239"/>
          </a:xfrm>
        </p:grpSpPr>
        <p:sp>
          <p:nvSpPr>
            <p:cNvPr id="38" name="Text Box 24"/>
            <p:cNvSpPr txBox="1">
              <a:spLocks noChangeArrowheads="1"/>
            </p:cNvSpPr>
            <p:nvPr/>
          </p:nvSpPr>
          <p:spPr bwMode="auto">
            <a:xfrm>
              <a:off x="3024" y="1137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3333FF"/>
                  </a:solidFill>
                </a:rPr>
                <a:t>=0</a:t>
              </a:r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3168" y="1368"/>
              <a:ext cx="1008" cy="1008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0" y="0"/>
                </a:cxn>
                <a:cxn ang="0">
                  <a:pos x="0" y="1008"/>
                </a:cxn>
                <a:cxn ang="0">
                  <a:pos x="1104" y="1008"/>
                </a:cxn>
              </a:cxnLst>
              <a:rect l="0" t="0" r="r" b="b"/>
              <a:pathLst>
                <a:path w="1104" h="1008">
                  <a:moveTo>
                    <a:pt x="192" y="0"/>
                  </a:moveTo>
                  <a:lnTo>
                    <a:pt x="0" y="0"/>
                  </a:lnTo>
                  <a:lnTo>
                    <a:pt x="0" y="1008"/>
                  </a:lnTo>
                  <a:lnTo>
                    <a:pt x="1104" y="1008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sp>
        <p:nvSpPr>
          <p:cNvPr id="40" name="Freeform 41"/>
          <p:cNvSpPr>
            <a:spLocks/>
          </p:cNvSpPr>
          <p:nvPr/>
        </p:nvSpPr>
        <p:spPr bwMode="auto">
          <a:xfrm>
            <a:off x="7029454" y="904856"/>
            <a:ext cx="1619250" cy="1905000"/>
          </a:xfrm>
          <a:custGeom>
            <a:avLst/>
            <a:gdLst/>
            <a:ahLst/>
            <a:cxnLst>
              <a:cxn ang="0">
                <a:pos x="336" y="1200"/>
              </a:cxn>
              <a:cxn ang="0">
                <a:pos x="1056" y="1200"/>
              </a:cxn>
              <a:cxn ang="0">
                <a:pos x="1056" y="0"/>
              </a:cxn>
              <a:cxn ang="0">
                <a:pos x="0" y="0"/>
              </a:cxn>
            </a:cxnLst>
            <a:rect l="0" t="0" r="r" b="b"/>
            <a:pathLst>
              <a:path w="1056" h="1200">
                <a:moveTo>
                  <a:pt x="336" y="1200"/>
                </a:moveTo>
                <a:lnTo>
                  <a:pt x="1056" y="1200"/>
                </a:lnTo>
                <a:lnTo>
                  <a:pt x="1056" y="0"/>
                </a:lnTo>
                <a:lnTo>
                  <a:pt x="0" y="0"/>
                </a:lnTo>
              </a:path>
            </a:pathLst>
          </a:custGeom>
          <a:noFill/>
          <a:ln w="317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  <p:bldP spid="4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10482</TotalTime>
  <Words>963</Words>
  <Application>Microsoft Office PowerPoint</Application>
  <PresentationFormat>Presentazione su schermo (4:3)</PresentationFormat>
  <Paragraphs>434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9" baseType="lpstr">
      <vt:lpstr>Arial</vt:lpstr>
      <vt:lpstr>Calibri</vt:lpstr>
      <vt:lpstr>Gill Sans MT</vt:lpstr>
      <vt:lpstr>Monotype Sorts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Le strutture di controllo </vt:lpstr>
      <vt:lpstr>Il costrutto if</vt:lpstr>
      <vt:lpstr>Il costrutto if</vt:lpstr>
      <vt:lpstr>Il costrutto if</vt:lpstr>
      <vt:lpstr>Il costrutto if</vt:lpstr>
      <vt:lpstr>Il costrutto if-else</vt:lpstr>
      <vt:lpstr>Il costrutto if-else</vt:lpstr>
      <vt:lpstr>Il costrutto while</vt:lpstr>
      <vt:lpstr>Il costrutto while</vt:lpstr>
      <vt:lpstr>Il costrutto while</vt:lpstr>
      <vt:lpstr>Il costrutto while</vt:lpstr>
      <vt:lpstr>Il costrutto do-while</vt:lpstr>
      <vt:lpstr>Il costrutto do-while</vt:lpstr>
      <vt:lpstr>Il costrutto for</vt:lpstr>
      <vt:lpstr>Il costrutto for</vt:lpstr>
      <vt:lpstr>Il costrutto for</vt:lpstr>
      <vt:lpstr>Il costrutto for</vt:lpstr>
      <vt:lpstr>Il costrutto for</vt:lpstr>
      <vt:lpstr>Il costrutto switch-case</vt:lpstr>
      <vt:lpstr>Il Costrutto switch-case</vt:lpstr>
      <vt:lpstr>Il costrutto break</vt:lpstr>
      <vt:lpstr>I costrutti switch-case e break</vt:lpstr>
      <vt:lpstr>I costrutti switch-case e break</vt:lpstr>
      <vt:lpstr>I costrutti switch-case e break</vt:lpstr>
      <vt:lpstr>I costrutti switch-case e break</vt:lpstr>
      <vt:lpstr>Il costrutto continue</vt:lpstr>
      <vt:lpstr>I costrutti while e continue</vt:lpstr>
      <vt:lpstr>I costrutti while e continue</vt:lpstr>
      <vt:lpstr>I costrutti while e continue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1014</cp:revision>
  <dcterms:created xsi:type="dcterms:W3CDTF">2007-12-10T14:15:35Z</dcterms:created>
  <dcterms:modified xsi:type="dcterms:W3CDTF">2016-10-19T14:15:23Z</dcterms:modified>
</cp:coreProperties>
</file>