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7"/>
  </p:notesMasterIdLst>
  <p:handoutMasterIdLst>
    <p:handoutMasterId r:id="rId8"/>
  </p:handoutMasterIdLst>
  <p:sldIdLst>
    <p:sldId id="256" r:id="rId2"/>
    <p:sldId id="390" r:id="rId3"/>
    <p:sldId id="391" r:id="rId4"/>
    <p:sldId id="393" r:id="rId5"/>
    <p:sldId id="392" r:id="rId6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8080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19" autoAdjust="0"/>
    <p:restoredTop sz="95013" autoAdjust="0"/>
  </p:normalViewPr>
  <p:slideViewPr>
    <p:cSldViewPr>
      <p:cViewPr varScale="1">
        <p:scale>
          <a:sx n="106" d="100"/>
          <a:sy n="106" d="100"/>
        </p:scale>
        <p:origin x="162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AEC7D26F-F95F-4CDF-AF37-9C70E0BF20C3}" type="datetimeFigureOut">
              <a:rPr lang="it-IT" smtClean="0"/>
              <a:pPr/>
              <a:t>31/10/2017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646983E4-038C-4290-ACD0-0271321E208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5D5A25CE-394F-4941-9863-5CC500328B23}" type="datetimeFigureOut">
              <a:rPr lang="it-IT" smtClean="0"/>
              <a:pPr/>
              <a:t>31/10/2017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0" tIns="47374" rIns="94750" bIns="47374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750" tIns="47374" rIns="94750" bIns="4737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99B69191-39CA-4C7E-A48C-62D4EABD76D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285852" y="-5672"/>
            <a:ext cx="7406640" cy="1077218"/>
          </a:xfrm>
        </p:spPr>
        <p:txBody>
          <a:bodyPr anchor="b"/>
          <a:lstStyle>
            <a:lvl1pPr algn="ctr">
              <a:defRPr b="1"/>
            </a:lvl1pPr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892826"/>
          </a:xfrm>
        </p:spPr>
        <p:txBody>
          <a:bodyPr tIns="0"/>
          <a:lstStyle>
            <a:lvl1pPr marL="0" indent="0" algn="ctr">
              <a:buNone/>
              <a:defRPr sz="4000" b="1">
                <a:solidFill>
                  <a:srgbClr val="FF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>
          <a:xfrm>
            <a:off x="2555776" y="6305550"/>
            <a:ext cx="5373810" cy="476250"/>
          </a:xfrm>
        </p:spPr>
        <p:txBody>
          <a:bodyPr/>
          <a:lstStyle>
            <a:lvl1pPr algn="r">
              <a:defRPr/>
            </a:lvl1pPr>
            <a:extLst/>
          </a:lstStyle>
          <a:p>
            <a:r>
              <a:rPr lang="it-IT" smtClean="0"/>
              <a:t>Programmazione e Laboratorio di Programmazione - I diagrammi di flusso: esercizi</a:t>
            </a:r>
            <a:endParaRPr lang="it-IT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002084"/>
            <a:ext cx="7283766" cy="1754326"/>
          </a:xfrm>
        </p:spPr>
        <p:txBody>
          <a:bodyPr/>
          <a:lstStyle>
            <a:lvl1pPr marL="265113" indent="-265113">
              <a:spcBef>
                <a:spcPts val="1200"/>
              </a:spcBef>
              <a:buClrTx/>
              <a:buFont typeface="Arial" pitchFamily="34" charset="0"/>
              <a:buChar char="•"/>
              <a:defRPr sz="2800"/>
            </a:lvl1pPr>
            <a:lvl2pPr marL="541338" indent="-274638">
              <a:buClrTx/>
              <a:buFont typeface="Wingdings" pitchFamily="2" charset="2"/>
              <a:buChar char="§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43240" y="6305550"/>
            <a:ext cx="4840028" cy="476250"/>
          </a:xfrm>
        </p:spPr>
        <p:txBody>
          <a:bodyPr/>
          <a:lstStyle/>
          <a:p>
            <a:pPr algn="r"/>
            <a:r>
              <a:rPr lang="it-IT" smtClean="0"/>
              <a:t>Programmazione di Calcolatori: I diagrammi di flusso - esercizi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parer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508785"/>
            <a:ext cx="7283766" cy="1277273"/>
          </a:xfrm>
        </p:spPr>
        <p:txBody>
          <a:bodyPr/>
          <a:lstStyle>
            <a:lvl1pPr marL="0" indent="0">
              <a:spcBef>
                <a:spcPts val="1200"/>
              </a:spcBef>
              <a:buClrTx/>
              <a:buFont typeface="Arial" pitchFamily="34" charset="0"/>
              <a:buNone/>
              <a:defRPr sz="2400" b="1"/>
            </a:lvl1pPr>
            <a:lvl2pPr marL="1074738" indent="-533400">
              <a:buClrTx/>
              <a:buFont typeface="Wingdings" pitchFamily="2" charset="2"/>
              <a:buChar char="v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it-IT" smtClean="0"/>
              <a:t>Programmazione di Calcolatori: I diagrammi di flusso - esercizi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428992" y="6305550"/>
            <a:ext cx="4554276" cy="476250"/>
          </a:xfrm>
        </p:spPr>
        <p:txBody>
          <a:bodyPr/>
          <a:lstStyle/>
          <a:p>
            <a:r>
              <a:rPr lang="it-IT" smtClean="0"/>
              <a:t>Programmazione di Calcolatori: I diagrammi di flusso - esercizi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214414" y="-106509"/>
            <a:ext cx="7498080" cy="1200329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214414" y="1000108"/>
            <a:ext cx="749808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  <a:endParaRPr kumimoji="0" lang="it-IT" dirty="0" smtClean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3857620" y="6305550"/>
            <a:ext cx="4125648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it-IT" smtClean="0"/>
              <a:t>Programmazione di Calcolatori: I diagrammi di flusso - esercizi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072462" y="6305550"/>
            <a:ext cx="9983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CasellaDiTesto 13"/>
          <p:cNvSpPr txBox="1"/>
          <p:nvPr userDrawn="1"/>
        </p:nvSpPr>
        <p:spPr>
          <a:xfrm>
            <a:off x="0" y="161488"/>
            <a:ext cx="1000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baseline="0" dirty="0" smtClean="0"/>
              <a:t>Carlo Gaibisso</a:t>
            </a:r>
          </a:p>
          <a:p>
            <a:pPr algn="ctr"/>
            <a:r>
              <a:rPr lang="it-IT" sz="800" b="1" baseline="0" dirty="0" smtClean="0"/>
              <a:t>Bruno Martino</a:t>
            </a:r>
          </a:p>
        </p:txBody>
      </p:sp>
      <p:sp>
        <p:nvSpPr>
          <p:cNvPr id="13" name="AutoShape 15">
            <a:hlinkClick r:id="" action="ppaction://hlinkshowjump?jump=nextslide"/>
          </p:cNvPr>
          <p:cNvSpPr>
            <a:spLocks noChangeArrowheads="1"/>
          </p:cNvSpPr>
          <p:nvPr userDrawn="1"/>
        </p:nvSpPr>
        <p:spPr bwMode="auto">
          <a:xfrm>
            <a:off x="8715404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6" name="AutoShape 16">
            <a:hlinkClick r:id="" action="ppaction://hlinkshowjump?jump=previousslide"/>
          </p:cNvPr>
          <p:cNvSpPr>
            <a:spLocks noChangeArrowheads="1"/>
          </p:cNvSpPr>
          <p:nvPr userDrawn="1"/>
        </p:nvSpPr>
        <p:spPr bwMode="auto">
          <a:xfrm rot="10800000">
            <a:off x="8179412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en-US" sz="3600" b="1" kern="1200" dirty="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6700" indent="-2667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SzPct val="100000"/>
        <a:buFont typeface="Arial" pitchFamily="34" charset="0"/>
        <a:buChar char="•"/>
        <a:defRPr kumimoji="0" sz="2800" b="0" kern="1200">
          <a:solidFill>
            <a:srgbClr val="002060"/>
          </a:solidFill>
          <a:latin typeface="+mn-lt"/>
          <a:ea typeface="+mn-ea"/>
          <a:cs typeface="+mn-cs"/>
        </a:defRPr>
      </a:lvl1pPr>
      <a:lvl2pPr marL="541338" indent="-274638" algn="l" rtl="0" eaLnBrk="1" latinLnBrk="0" hangingPunct="1">
        <a:lnSpc>
          <a:spcPct val="100000"/>
        </a:lnSpc>
        <a:spcBef>
          <a:spcPts val="550"/>
        </a:spcBef>
        <a:buClr>
          <a:srgbClr val="002060"/>
        </a:buClr>
        <a:buFont typeface="Wingdings" pitchFamily="2" charset="2"/>
        <a:buChar char="§"/>
        <a:tabLst/>
        <a:defRPr kumimoji="0" sz="2400" b="0" kern="1200">
          <a:solidFill>
            <a:srgbClr val="002060"/>
          </a:solidFill>
          <a:latin typeface="+mn-lt"/>
          <a:ea typeface="+mn-ea"/>
          <a:cs typeface="+mn-cs"/>
        </a:defRPr>
      </a:lvl2pPr>
      <a:lvl3pPr marL="896938" indent="-3556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Font typeface="Wingdings" pitchFamily="2" charset="2"/>
        <a:buChar char="v"/>
        <a:defRPr kumimoji="0" sz="2000" b="0" kern="1200">
          <a:solidFill>
            <a:srgbClr val="002060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5852" y="284455"/>
            <a:ext cx="7406640" cy="1200329"/>
          </a:xfrm>
        </p:spPr>
        <p:txBody>
          <a:bodyPr/>
          <a:lstStyle/>
          <a:p>
            <a:r>
              <a:rPr lang="it-IT" dirty="0" smtClean="0"/>
              <a:t>Programmazione e Laboratorio di Programmazione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354217"/>
          </a:xfrm>
        </p:spPr>
        <p:txBody>
          <a:bodyPr/>
          <a:lstStyle/>
          <a:p>
            <a:r>
              <a:rPr lang="it-IT" dirty="0" smtClean="0"/>
              <a:t>I diagrammi di flusso</a:t>
            </a:r>
          </a:p>
          <a:p>
            <a:r>
              <a:rPr lang="it-IT" dirty="0"/>
              <a:t>E</a:t>
            </a:r>
            <a:r>
              <a:rPr lang="it-IT" dirty="0" smtClean="0"/>
              <a:t>sercizi proposti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222526" y="6309320"/>
            <a:ext cx="5805858" cy="476250"/>
          </a:xfrm>
        </p:spPr>
        <p:txBody>
          <a:bodyPr/>
          <a:lstStyle/>
          <a:p>
            <a:r>
              <a:rPr lang="it-IT" dirty="0" smtClean="0"/>
              <a:t>Programmazione e Laboratorio di Programmazione - I diagrammi di flusso: esercizi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 più semplici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03648" y="980728"/>
            <a:ext cx="7488832" cy="5262979"/>
          </a:xfrm>
        </p:spPr>
        <p:txBody>
          <a:bodyPr/>
          <a:lstStyle/>
          <a:p>
            <a:r>
              <a:rPr lang="it-IT" sz="2200" b="1" dirty="0" smtClean="0"/>
              <a:t>Calcolare il massimo di una sequenza non vuota di numeri interi positivi terminata da un intero negativo</a:t>
            </a:r>
          </a:p>
          <a:p>
            <a:r>
              <a:rPr lang="it-IT" sz="2200" b="1" dirty="0" smtClean="0"/>
              <a:t>Calcolare la posizione (prima occorrenza) del massimo di una sequenza non vuota di numeri interi positivi terminata da un intero negativo</a:t>
            </a:r>
          </a:p>
          <a:p>
            <a:r>
              <a:rPr lang="it-IT" sz="2200" b="1" dirty="0" smtClean="0"/>
              <a:t>Calcolare la lunghezza di una sequenza non vuota di numeri interi positivi terminata da un intero negativo</a:t>
            </a:r>
          </a:p>
          <a:p>
            <a:r>
              <a:rPr lang="it-IT" sz="2200" b="1" dirty="0" smtClean="0"/>
              <a:t>Acquisire due valori interi in due variabili e scambiarne il contenuto</a:t>
            </a:r>
          </a:p>
          <a:p>
            <a:r>
              <a:rPr lang="it-IT" sz="2200" b="1" dirty="0" smtClean="0"/>
              <a:t>Calcolare il minimo comune multiplo tra 2 interi positivi</a:t>
            </a:r>
          </a:p>
          <a:p>
            <a:r>
              <a:rPr lang="it-IT" sz="2200" b="1" dirty="0" smtClean="0"/>
              <a:t>Calcolare il massimo comun divisore tra 2 interi positivi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195736" y="6265118"/>
            <a:ext cx="5787532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flusso: esercizi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Vettori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60200" y="1071546"/>
            <a:ext cx="7569518" cy="5663089"/>
          </a:xfrm>
        </p:spPr>
        <p:txBody>
          <a:bodyPr/>
          <a:lstStyle/>
          <a:p>
            <a:r>
              <a:rPr lang="it-IT" sz="2400" b="1" dirty="0" smtClean="0"/>
              <a:t>Dato un vettore di </a:t>
            </a:r>
            <a:r>
              <a:rPr lang="it-IT" sz="2400" b="1" cap="small" dirty="0" smtClean="0">
                <a:latin typeface="Script MT Bold" pitchFamily="66" charset="0"/>
              </a:rPr>
              <a:t>n ≥ </a:t>
            </a:r>
            <a:r>
              <a:rPr lang="it-IT" sz="2400" b="1" dirty="0" smtClean="0"/>
              <a:t>1 interi, restituirne il contenuto</a:t>
            </a:r>
          </a:p>
          <a:p>
            <a:r>
              <a:rPr lang="it-IT" sz="2400" b="1" dirty="0" smtClean="0"/>
              <a:t>Dato un vettore di </a:t>
            </a:r>
            <a:r>
              <a:rPr lang="it-IT" sz="2400" b="1" cap="small" dirty="0" smtClean="0">
                <a:latin typeface="Script MT Bold" pitchFamily="66" charset="0"/>
              </a:rPr>
              <a:t>n ≥ </a:t>
            </a:r>
            <a:r>
              <a:rPr lang="it-IT" sz="2400" b="1" dirty="0" smtClean="0"/>
              <a:t>1</a:t>
            </a:r>
            <a:r>
              <a:rPr lang="it-IT" sz="2400" b="1" cap="small" dirty="0" smtClean="0">
                <a:latin typeface="Script MT Bold" pitchFamily="66" charset="0"/>
              </a:rPr>
              <a:t> </a:t>
            </a:r>
            <a:r>
              <a:rPr lang="it-IT" sz="2400" b="1" dirty="0" smtClean="0"/>
              <a:t>interi, determinarne il massimo elemento e la sua posizione</a:t>
            </a:r>
          </a:p>
          <a:p>
            <a:r>
              <a:rPr lang="it-IT" sz="2400" b="1" dirty="0" smtClean="0"/>
              <a:t>Verificare la presenza di un carattere dato all’interno di un vettore di </a:t>
            </a:r>
            <a:r>
              <a:rPr lang="it-IT" sz="2400" b="1" cap="small" dirty="0" smtClean="0">
                <a:latin typeface="Script MT Bold" pitchFamily="66" charset="0"/>
              </a:rPr>
              <a:t>n ≥ </a:t>
            </a:r>
            <a:r>
              <a:rPr lang="it-IT" sz="2400" b="1" dirty="0" smtClean="0"/>
              <a:t>1</a:t>
            </a:r>
            <a:r>
              <a:rPr lang="it-IT" sz="2400" b="1" cap="small" dirty="0" smtClean="0">
                <a:latin typeface="Script MT Bold" pitchFamily="66" charset="0"/>
              </a:rPr>
              <a:t> </a:t>
            </a:r>
            <a:r>
              <a:rPr lang="it-IT" sz="2400" b="1" dirty="0" smtClean="0"/>
              <a:t>caratteri e la sua posizione, se presente</a:t>
            </a:r>
          </a:p>
          <a:p>
            <a:r>
              <a:rPr lang="it-IT" sz="2400" b="1" dirty="0" smtClean="0"/>
              <a:t>Ordinare, in ordine crescente, un vettore di </a:t>
            </a:r>
            <a:r>
              <a:rPr lang="it-IT" sz="2400" b="1" cap="small" dirty="0" smtClean="0">
                <a:latin typeface="Script MT Bold" pitchFamily="66" charset="0"/>
              </a:rPr>
              <a:t>n</a:t>
            </a:r>
            <a:r>
              <a:rPr lang="it-IT" sz="2400" b="1" dirty="0" smtClean="0"/>
              <a:t> ≥ 1 </a:t>
            </a:r>
            <a:r>
              <a:rPr lang="it-IT" sz="2400" b="1" dirty="0" smtClean="0"/>
              <a:t>interi</a:t>
            </a:r>
          </a:p>
          <a:p>
            <a:r>
              <a:rPr lang="it-IT" sz="2400" b="1" dirty="0" smtClean="0"/>
              <a:t>Dato un </a:t>
            </a:r>
            <a:r>
              <a:rPr lang="it-IT" sz="2400" b="1" dirty="0"/>
              <a:t>vettore di </a:t>
            </a:r>
            <a:r>
              <a:rPr lang="it-IT" sz="2400" b="1" cap="small" dirty="0">
                <a:latin typeface="Script MT Bold" pitchFamily="66" charset="0"/>
              </a:rPr>
              <a:t>n</a:t>
            </a:r>
            <a:r>
              <a:rPr lang="it-IT" sz="2400" b="1" dirty="0"/>
              <a:t> ≥ 1 </a:t>
            </a:r>
            <a:r>
              <a:rPr lang="it-IT" sz="2400" b="1" dirty="0" smtClean="0"/>
              <a:t>interi compresi tra 0 e 9, contare le occorrenze di ognuno di essi al suo </a:t>
            </a:r>
            <a:r>
              <a:rPr lang="it-IT" sz="2400" b="1" dirty="0" err="1" smtClean="0"/>
              <a:t>internodel</a:t>
            </a:r>
            <a:r>
              <a:rPr lang="it-IT" sz="2400" b="1" dirty="0" smtClean="0"/>
              <a:t> vettore</a:t>
            </a:r>
            <a:endParaRPr lang="it-IT" sz="2400" b="1" dirty="0"/>
          </a:p>
          <a:p>
            <a:endParaRPr lang="it-IT" sz="2400" b="1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979712" y="6305550"/>
            <a:ext cx="6003556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flusso: esercizi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Vettori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60200" y="1071546"/>
            <a:ext cx="7569518" cy="3877985"/>
          </a:xfrm>
        </p:spPr>
        <p:txBody>
          <a:bodyPr/>
          <a:lstStyle/>
          <a:p>
            <a:r>
              <a:rPr lang="it-IT" sz="2400" b="1" dirty="0" smtClean="0"/>
              <a:t>Verificare se un vettore di </a:t>
            </a:r>
            <a:r>
              <a:rPr lang="it-IT" sz="2400" b="1" cap="small" dirty="0" smtClean="0">
                <a:latin typeface="Script MT Bold" pitchFamily="66" charset="0"/>
              </a:rPr>
              <a:t>n ≥ </a:t>
            </a:r>
            <a:r>
              <a:rPr lang="it-IT" sz="2400" b="1" dirty="0" smtClean="0"/>
              <a:t>1</a:t>
            </a:r>
            <a:r>
              <a:rPr lang="it-IT" sz="2400" b="1" cap="small" dirty="0" smtClean="0">
                <a:latin typeface="Script MT Bold" pitchFamily="66" charset="0"/>
              </a:rPr>
              <a:t> </a:t>
            </a:r>
            <a:r>
              <a:rPr lang="it-IT" sz="2400" b="1" dirty="0" smtClean="0"/>
              <a:t>caratteri è palindromo</a:t>
            </a:r>
          </a:p>
          <a:p>
            <a:r>
              <a:rPr lang="it-IT" sz="2400" b="1" dirty="0" smtClean="0"/>
              <a:t>Concatenare due vettori di caratteri di dimensione </a:t>
            </a:r>
            <a:r>
              <a:rPr lang="it-IT" sz="2400" b="1" cap="small" dirty="0" smtClean="0">
                <a:latin typeface="Script MT Bold" pitchFamily="66" charset="0"/>
              </a:rPr>
              <a:t>n ≥ </a:t>
            </a:r>
            <a:r>
              <a:rPr lang="it-IT" sz="2400" b="1" dirty="0" smtClean="0"/>
              <a:t>1</a:t>
            </a:r>
            <a:r>
              <a:rPr lang="it-IT" sz="2400" b="1" cap="small" dirty="0" smtClean="0">
                <a:latin typeface="Script MT Bold" pitchFamily="66" charset="0"/>
              </a:rPr>
              <a:t> </a:t>
            </a:r>
            <a:r>
              <a:rPr lang="it-IT" sz="2400" b="1" dirty="0" smtClean="0"/>
              <a:t>e</a:t>
            </a:r>
            <a:r>
              <a:rPr lang="it-IT" sz="2400" b="1" cap="small" dirty="0" smtClean="0">
                <a:latin typeface="Script MT Bold" pitchFamily="66" charset="0"/>
              </a:rPr>
              <a:t> M ≥ </a:t>
            </a:r>
            <a:r>
              <a:rPr lang="it-IT" sz="2400" b="1" dirty="0" smtClean="0"/>
              <a:t>1</a:t>
            </a:r>
            <a:r>
              <a:rPr lang="it-IT" sz="2400" b="1" cap="small" dirty="0" smtClean="0">
                <a:latin typeface="Script MT Bold" pitchFamily="66" charset="0"/>
              </a:rPr>
              <a:t> </a:t>
            </a:r>
            <a:r>
              <a:rPr lang="it-IT" sz="2400" b="1" dirty="0" smtClean="0"/>
              <a:t>in un terzo vettore di dimensione </a:t>
            </a:r>
            <a:r>
              <a:rPr lang="it-IT" sz="2400" b="1" cap="small" dirty="0" err="1" smtClean="0">
                <a:latin typeface="Script MT Bold" pitchFamily="66" charset="0"/>
              </a:rPr>
              <a:t>n+M</a:t>
            </a:r>
            <a:endParaRPr lang="it-IT" sz="2400" b="1" dirty="0" smtClean="0"/>
          </a:p>
          <a:p>
            <a:r>
              <a:rPr lang="it-IT" sz="2400" b="1" dirty="0" smtClean="0"/>
              <a:t>Invertire il contenuto di un vettore di </a:t>
            </a:r>
            <a:r>
              <a:rPr lang="it-IT" sz="2400" b="1" cap="small" dirty="0" smtClean="0">
                <a:latin typeface="Script MT Bold" pitchFamily="66" charset="0"/>
              </a:rPr>
              <a:t>n ≥ </a:t>
            </a:r>
            <a:r>
              <a:rPr lang="it-IT" sz="2400" b="1" dirty="0" smtClean="0"/>
              <a:t>1</a:t>
            </a:r>
            <a:r>
              <a:rPr lang="it-IT" sz="2400" b="1" cap="small" dirty="0" smtClean="0">
                <a:latin typeface="Script MT Bold" pitchFamily="66" charset="0"/>
              </a:rPr>
              <a:t> </a:t>
            </a:r>
            <a:r>
              <a:rPr lang="it-IT" sz="2400" b="1" dirty="0" smtClean="0"/>
              <a:t>interi</a:t>
            </a:r>
          </a:p>
          <a:p>
            <a:r>
              <a:rPr lang="it-IT" sz="2400" b="1" dirty="0" smtClean="0"/>
              <a:t>Verificare se un vettore di </a:t>
            </a:r>
            <a:r>
              <a:rPr lang="it-IT" sz="2400" b="1" cap="small" dirty="0" smtClean="0">
                <a:latin typeface="Script MT Bold" pitchFamily="66" charset="0"/>
              </a:rPr>
              <a:t>n </a:t>
            </a:r>
            <a:r>
              <a:rPr lang="it-IT" sz="2400" b="1" dirty="0" smtClean="0"/>
              <a:t>caratteri compare come prefisso di un vettore di </a:t>
            </a:r>
            <a:r>
              <a:rPr lang="it-IT" sz="2400" b="1" cap="small" dirty="0" smtClean="0">
                <a:latin typeface="Script MT Bold" pitchFamily="66" charset="0"/>
              </a:rPr>
              <a:t>M </a:t>
            </a:r>
            <a:r>
              <a:rPr lang="it-IT" sz="2400" b="1" dirty="0" smtClean="0"/>
              <a:t>caratteri</a:t>
            </a:r>
            <a:r>
              <a:rPr lang="it-IT" sz="2400" b="1" cap="small" dirty="0" smtClean="0">
                <a:latin typeface="Script MT Bold" pitchFamily="66" charset="0"/>
              </a:rPr>
              <a:t> </a:t>
            </a:r>
            <a:r>
              <a:rPr lang="it-IT" sz="2400" b="1" dirty="0" smtClean="0"/>
              <a:t>con</a:t>
            </a:r>
            <a:r>
              <a:rPr lang="it-IT" sz="2400" b="1" cap="small" dirty="0" smtClean="0">
                <a:latin typeface="Script MT Bold" pitchFamily="66" charset="0"/>
              </a:rPr>
              <a:t> M</a:t>
            </a:r>
            <a:r>
              <a:rPr lang="it-IT" sz="2400" b="1" dirty="0" smtClean="0"/>
              <a:t> ≥ </a:t>
            </a:r>
            <a:r>
              <a:rPr lang="it-IT" sz="2400" b="1" cap="small" dirty="0" smtClean="0">
                <a:latin typeface="Script MT Bold" pitchFamily="66" charset="0"/>
              </a:rPr>
              <a:t>N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195736" y="6305550"/>
            <a:ext cx="5787532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flusso: esercizi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Matrici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28728" y="1357298"/>
            <a:ext cx="7283766" cy="4247317"/>
          </a:xfrm>
        </p:spPr>
        <p:txBody>
          <a:bodyPr/>
          <a:lstStyle/>
          <a:p>
            <a:r>
              <a:rPr lang="it-IT" sz="2400" b="1" dirty="0" smtClean="0"/>
              <a:t>Data una matrice di </a:t>
            </a:r>
            <a:r>
              <a:rPr lang="it-IT" sz="2400" b="1" cap="small" dirty="0" smtClean="0">
                <a:latin typeface="Script MT Bold" pitchFamily="66" charset="0"/>
              </a:rPr>
              <a:t>P</a:t>
            </a:r>
            <a:r>
              <a:rPr lang="it-IT" sz="2400" b="1" dirty="0" smtClean="0"/>
              <a:t> x </a:t>
            </a:r>
            <a:r>
              <a:rPr lang="it-IT" sz="2400" b="1" cap="small" dirty="0" smtClean="0">
                <a:latin typeface="Script MT Bold" pitchFamily="66" charset="0"/>
              </a:rPr>
              <a:t>Q</a:t>
            </a:r>
            <a:r>
              <a:rPr lang="it-IT" sz="2400" b="1" dirty="0" smtClean="0"/>
              <a:t> interi, </a:t>
            </a:r>
            <a:r>
              <a:rPr lang="it-IT" sz="2400" b="1" cap="small" dirty="0" smtClean="0">
                <a:latin typeface="Script MT Bold" pitchFamily="66" charset="0"/>
              </a:rPr>
              <a:t>P ≥ </a:t>
            </a:r>
            <a:r>
              <a:rPr lang="it-IT" sz="2400" b="1" dirty="0" smtClean="0"/>
              <a:t>1, </a:t>
            </a:r>
            <a:r>
              <a:rPr lang="it-IT" sz="2400" b="1" cap="small" dirty="0" smtClean="0">
                <a:latin typeface="Script MT Bold" pitchFamily="66" charset="0"/>
              </a:rPr>
              <a:t>Q ≥ </a:t>
            </a:r>
            <a:r>
              <a:rPr lang="it-IT" sz="2400" b="1" dirty="0" smtClean="0"/>
              <a:t>1</a:t>
            </a:r>
            <a:r>
              <a:rPr lang="it-IT" sz="2400" b="1" cap="small" dirty="0" smtClean="0">
                <a:latin typeface="Script MT Bold" pitchFamily="66" charset="0"/>
              </a:rPr>
              <a:t>, </a:t>
            </a:r>
            <a:r>
              <a:rPr lang="it-IT" sz="2400" b="1" dirty="0" smtClean="0"/>
              <a:t>restituirne il contenuto</a:t>
            </a:r>
          </a:p>
          <a:p>
            <a:r>
              <a:rPr lang="it-IT" sz="2400" b="1" dirty="0" smtClean="0"/>
              <a:t>Data una matrice quadrata di </a:t>
            </a:r>
            <a:r>
              <a:rPr lang="it-IT" sz="2400" b="1" cap="small" dirty="0" smtClean="0">
                <a:latin typeface="Script MT Bold" pitchFamily="66" charset="0"/>
              </a:rPr>
              <a:t>P</a:t>
            </a:r>
            <a:r>
              <a:rPr lang="it-IT" sz="2400" b="1" dirty="0" smtClean="0"/>
              <a:t> x </a:t>
            </a:r>
            <a:r>
              <a:rPr lang="it-IT" sz="2400" b="1" cap="small" dirty="0" smtClean="0">
                <a:latin typeface="Script MT Bold" pitchFamily="66" charset="0"/>
              </a:rPr>
              <a:t>P</a:t>
            </a:r>
            <a:r>
              <a:rPr lang="it-IT" sz="2400" b="1" dirty="0" smtClean="0"/>
              <a:t> interi, </a:t>
            </a:r>
            <a:r>
              <a:rPr lang="it-IT" sz="2400" b="1" cap="small" dirty="0" smtClean="0">
                <a:latin typeface="Script MT Bold" pitchFamily="66" charset="0"/>
              </a:rPr>
              <a:t>P ≥ </a:t>
            </a:r>
            <a:r>
              <a:rPr lang="it-IT" sz="2400" b="1" dirty="0" smtClean="0"/>
              <a:t>1, determinarne il massimo elemento sulla diagonale principale e la sua posizione</a:t>
            </a:r>
          </a:p>
          <a:p>
            <a:r>
              <a:rPr lang="it-IT" sz="2400" b="1" dirty="0" smtClean="0"/>
              <a:t>Contare le occorrenze di un intero in una matrice di </a:t>
            </a:r>
            <a:r>
              <a:rPr lang="it-IT" sz="2400" b="1" cap="small" dirty="0" smtClean="0">
                <a:latin typeface="Script MT Bold" pitchFamily="66" charset="0"/>
              </a:rPr>
              <a:t>P</a:t>
            </a:r>
            <a:r>
              <a:rPr lang="it-IT" sz="2400" b="1" dirty="0" smtClean="0"/>
              <a:t> x </a:t>
            </a:r>
            <a:r>
              <a:rPr lang="it-IT" sz="2400" b="1" cap="small" dirty="0" smtClean="0">
                <a:latin typeface="Script MT Bold" pitchFamily="66" charset="0"/>
              </a:rPr>
              <a:t>Q</a:t>
            </a:r>
            <a:r>
              <a:rPr lang="it-IT" sz="2400" b="1" dirty="0" smtClean="0"/>
              <a:t> interi, </a:t>
            </a:r>
            <a:r>
              <a:rPr lang="it-IT" sz="2400" b="1" cap="small" dirty="0" smtClean="0">
                <a:latin typeface="Script MT Bold" pitchFamily="66" charset="0"/>
              </a:rPr>
              <a:t>P ≥ </a:t>
            </a:r>
            <a:r>
              <a:rPr lang="it-IT" sz="2400" b="1" dirty="0" smtClean="0"/>
              <a:t>1, </a:t>
            </a:r>
            <a:r>
              <a:rPr lang="it-IT" sz="2400" b="1" cap="small" dirty="0" smtClean="0">
                <a:latin typeface="Script MT Bold" pitchFamily="66" charset="0"/>
              </a:rPr>
              <a:t>Q ≥ </a:t>
            </a:r>
            <a:r>
              <a:rPr lang="it-IT" sz="2400" b="1" dirty="0" smtClean="0"/>
              <a:t>1</a:t>
            </a:r>
          </a:p>
          <a:p>
            <a:r>
              <a:rPr lang="it-IT" sz="2400" b="1" dirty="0" smtClean="0"/>
              <a:t>Data una matrice quadrata di </a:t>
            </a:r>
            <a:r>
              <a:rPr lang="it-IT" sz="2400" b="1" cap="small" dirty="0" smtClean="0">
                <a:latin typeface="Script MT Bold" pitchFamily="66" charset="0"/>
              </a:rPr>
              <a:t>P</a:t>
            </a:r>
            <a:r>
              <a:rPr lang="it-IT" sz="2400" b="1" dirty="0" smtClean="0"/>
              <a:t> x </a:t>
            </a:r>
            <a:r>
              <a:rPr lang="it-IT" sz="2400" b="1" cap="small" dirty="0" smtClean="0">
                <a:latin typeface="Script MT Bold" pitchFamily="66" charset="0"/>
              </a:rPr>
              <a:t>P</a:t>
            </a:r>
            <a:r>
              <a:rPr lang="it-IT" sz="2400" b="1" dirty="0" smtClean="0"/>
              <a:t> interi, </a:t>
            </a:r>
            <a:r>
              <a:rPr lang="it-IT" sz="2400" b="1" cap="small" dirty="0" smtClean="0">
                <a:latin typeface="Script MT Bold" pitchFamily="66" charset="0"/>
              </a:rPr>
              <a:t>P ≥ </a:t>
            </a:r>
            <a:r>
              <a:rPr lang="it-IT" sz="2400" b="1" dirty="0" smtClean="0"/>
              <a:t>1, determinarne il massimo elemento sulla </a:t>
            </a:r>
            <a:r>
              <a:rPr lang="it-IT" sz="2400" b="1" smtClean="0"/>
              <a:t>anti-diagonale e </a:t>
            </a:r>
            <a:r>
              <a:rPr lang="it-IT" sz="2400" b="1" dirty="0" smtClean="0"/>
              <a:t>la sua posizione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195736" y="6305550"/>
            <a:ext cx="5787532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flusso: esercizi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5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10183</TotalTime>
  <Words>412</Words>
  <Application>Microsoft Office PowerPoint</Application>
  <PresentationFormat>Presentazione su schermo (4:3)</PresentationFormat>
  <Paragraphs>36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3" baseType="lpstr">
      <vt:lpstr>Arial</vt:lpstr>
      <vt:lpstr>Calibri</vt:lpstr>
      <vt:lpstr>Gill Sans MT</vt:lpstr>
      <vt:lpstr>Script MT Bold</vt:lpstr>
      <vt:lpstr>Tahoma</vt:lpstr>
      <vt:lpstr>Wingdings</vt:lpstr>
      <vt:lpstr>Wingdings 2</vt:lpstr>
      <vt:lpstr>Solstizio</vt:lpstr>
      <vt:lpstr>Programmazione e Laboratorio di Programmazione</vt:lpstr>
      <vt:lpstr>I più semplici</vt:lpstr>
      <vt:lpstr>Vettori</vt:lpstr>
      <vt:lpstr>Vettori</vt:lpstr>
      <vt:lpstr>Matrici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Carlo Gaibisso</cp:lastModifiedBy>
  <cp:revision>1022</cp:revision>
  <dcterms:created xsi:type="dcterms:W3CDTF">2007-12-10T14:15:35Z</dcterms:created>
  <dcterms:modified xsi:type="dcterms:W3CDTF">2017-10-31T10:49:42Z</dcterms:modified>
</cp:coreProperties>
</file>