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8"/>
  </p:notesMasterIdLst>
  <p:handoutMasterIdLst>
    <p:handoutMasterId r:id="rId19"/>
  </p:handoutMasterIdLst>
  <p:sldIdLst>
    <p:sldId id="256" r:id="rId2"/>
    <p:sldId id="396" r:id="rId3"/>
    <p:sldId id="398" r:id="rId4"/>
    <p:sldId id="433" r:id="rId5"/>
    <p:sldId id="403" r:id="rId6"/>
    <p:sldId id="404" r:id="rId7"/>
    <p:sldId id="405" r:id="rId8"/>
    <p:sldId id="408" r:id="rId9"/>
    <p:sldId id="409" r:id="rId10"/>
    <p:sldId id="432" r:id="rId11"/>
    <p:sldId id="426" r:id="rId12"/>
    <p:sldId id="431" r:id="rId13"/>
    <p:sldId id="423" r:id="rId14"/>
    <p:sldId id="434" r:id="rId15"/>
    <p:sldId id="416" r:id="rId16"/>
    <p:sldId id="430" r:id="rId17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7" autoAdjust="0"/>
    <p:restoredTop sz="96965" autoAdjust="0"/>
  </p:normalViewPr>
  <p:slideViewPr>
    <p:cSldViewPr>
      <p:cViewPr varScale="1">
        <p:scale>
          <a:sx n="61" d="100"/>
          <a:sy n="61" d="100"/>
        </p:scale>
        <p:origin x="1332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23/03/2019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23/03/2019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69191-39CA-4C7E-A48C-62D4EABD76DB}" type="slidenum">
              <a:rPr lang="it-IT" smtClean="0"/>
              <a:pPr/>
              <a:t>8</a:t>
            </a:fld>
            <a:endParaRPr lang="it-I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69191-39CA-4C7E-A48C-62D4EABD76DB}" type="slidenum">
              <a:rPr lang="it-IT" smtClean="0"/>
              <a:pPr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4511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dirty="0" smtClean="0"/>
              <a:t>Programmazione di Calcolatori - Il modello di memoria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Il modello di memoria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Il modello di memoria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Il modello di memoria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Il modello di memoria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  <a:p>
            <a:pPr algn="ctr"/>
            <a:r>
              <a:rPr lang="it-IT" sz="800" b="1" baseline="0" dirty="0" smtClean="0"/>
              <a:t>Marco </a:t>
            </a:r>
            <a:r>
              <a:rPr lang="it-IT" sz="800" b="1" baseline="0" dirty="0" err="1" smtClean="0"/>
              <a:t>Pietrosanto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212447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IV</a:t>
            </a:r>
          </a:p>
          <a:p>
            <a:r>
              <a:rPr lang="it-IT" dirty="0" smtClean="0"/>
              <a:t>Il modello di memoria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483768" y="6301458"/>
            <a:ext cx="5445818" cy="480342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</a:t>
            </a:r>
            <a:r>
              <a:rPr lang="it-IT" dirty="0" smtClean="0"/>
              <a:t>Il modello di memoria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dirty="0" smtClean="0"/>
              <a:t>Rilascio di memoria allocata</a:t>
            </a:r>
            <a:endParaRPr lang="it-IT" sz="32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99792" y="6286354"/>
            <a:ext cx="5283476" cy="479404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62" name="Text Box 3"/>
          <p:cNvSpPr txBox="1">
            <a:spLocks noChangeArrowheads="1"/>
          </p:cNvSpPr>
          <p:nvPr/>
        </p:nvSpPr>
        <p:spPr bwMode="auto">
          <a:xfrm>
            <a:off x="1714481" y="1454995"/>
            <a:ext cx="6215105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1000" indent="-381000"/>
            <a:r>
              <a:rPr lang="it-IT" sz="2400" dirty="0" smtClean="0">
                <a:solidFill>
                  <a:srgbClr val="FF0000"/>
                </a:solidFill>
                <a:latin typeface="Symbol" pitchFamily="18" charset="2"/>
              </a:rPr>
              <a:t>	</a:t>
            </a:r>
            <a:r>
              <a:rPr lang="it-IT" sz="2400" b="1" dirty="0" smtClean="0"/>
              <a:t>avviene </a:t>
            </a:r>
            <a:r>
              <a:rPr lang="it-IT" sz="2400" b="1" dirty="0"/>
              <a:t>rendendo di nuovo disponibili le celle allocate per la variabile </a:t>
            </a:r>
          </a:p>
        </p:txBody>
      </p:sp>
      <p:sp>
        <p:nvSpPr>
          <p:cNvPr id="63" name="Text Box 5"/>
          <p:cNvSpPr txBox="1">
            <a:spLocks noChangeArrowheads="1"/>
          </p:cNvSpPr>
          <p:nvPr/>
        </p:nvSpPr>
        <p:spPr bwMode="auto">
          <a:xfrm>
            <a:off x="2017738" y="3005157"/>
            <a:ext cx="2759075" cy="28352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it-IT" sz="2400" b="1">
                <a:solidFill>
                  <a:srgbClr val="3333FF"/>
                </a:solidFill>
              </a:rPr>
              <a:t>{</a:t>
            </a:r>
          </a:p>
          <a:p>
            <a:pPr>
              <a:lnSpc>
                <a:spcPct val="125000"/>
              </a:lnSpc>
            </a:pPr>
            <a:r>
              <a:rPr lang="it-IT" sz="2400" b="1">
                <a:solidFill>
                  <a:srgbClr val="3333FF"/>
                </a:solidFill>
              </a:rPr>
              <a:t>	{</a:t>
            </a:r>
          </a:p>
          <a:p>
            <a:pPr>
              <a:lnSpc>
                <a:spcPct val="125000"/>
              </a:lnSpc>
            </a:pPr>
            <a:r>
              <a:rPr lang="it-IT" sz="2400" b="1">
                <a:solidFill>
                  <a:srgbClr val="3333FF"/>
                </a:solidFill>
              </a:rPr>
              <a:t>	int A;</a:t>
            </a:r>
          </a:p>
          <a:p>
            <a:pPr>
              <a:lnSpc>
                <a:spcPct val="125000"/>
              </a:lnSpc>
            </a:pPr>
            <a:r>
              <a:rPr lang="it-IT" sz="2400" b="1">
                <a:solidFill>
                  <a:srgbClr val="3333FF"/>
                </a:solidFill>
              </a:rPr>
              <a:t>	….</a:t>
            </a:r>
          </a:p>
          <a:p>
            <a:pPr>
              <a:lnSpc>
                <a:spcPct val="125000"/>
              </a:lnSpc>
            </a:pPr>
            <a:r>
              <a:rPr lang="it-IT" sz="2400" b="1">
                <a:solidFill>
                  <a:srgbClr val="3333FF"/>
                </a:solidFill>
              </a:rPr>
              <a:t>	}</a:t>
            </a:r>
          </a:p>
          <a:p>
            <a:pPr>
              <a:lnSpc>
                <a:spcPct val="125000"/>
              </a:lnSpc>
            </a:pPr>
            <a:r>
              <a:rPr lang="it-IT" sz="2400" b="1">
                <a:solidFill>
                  <a:srgbClr val="3333FF"/>
                </a:solidFill>
              </a:rPr>
              <a:t>}</a:t>
            </a:r>
          </a:p>
        </p:txBody>
      </p:sp>
      <p:sp>
        <p:nvSpPr>
          <p:cNvPr id="64" name="Text Box 6"/>
          <p:cNvSpPr txBox="1">
            <a:spLocks noChangeArrowheads="1"/>
          </p:cNvSpPr>
          <p:nvPr/>
        </p:nvSpPr>
        <p:spPr bwMode="auto">
          <a:xfrm>
            <a:off x="1243010" y="2471757"/>
            <a:ext cx="297180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  <a:endParaRPr lang="it-IT" sz="2800" b="1">
              <a:solidFill>
                <a:srgbClr val="FF0000"/>
              </a:solidFill>
            </a:endParaRPr>
          </a:p>
        </p:txBody>
      </p:sp>
      <p:grpSp>
        <p:nvGrpSpPr>
          <p:cNvPr id="5" name="Group 67"/>
          <p:cNvGrpSpPr>
            <a:grpSpLocks/>
          </p:cNvGrpSpPr>
          <p:nvPr/>
        </p:nvGrpSpPr>
        <p:grpSpPr bwMode="auto">
          <a:xfrm>
            <a:off x="5294338" y="2660670"/>
            <a:ext cx="2228850" cy="3697288"/>
            <a:chOff x="2688" y="1559"/>
            <a:chExt cx="1404" cy="2329"/>
          </a:xfrm>
        </p:grpSpPr>
        <p:sp>
          <p:nvSpPr>
            <p:cNvPr id="66" name="Text Box 7"/>
            <p:cNvSpPr txBox="1">
              <a:spLocks noChangeArrowheads="1"/>
            </p:cNvSpPr>
            <p:nvPr/>
          </p:nvSpPr>
          <p:spPr bwMode="auto">
            <a:xfrm>
              <a:off x="2688" y="1559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2834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7" name="Text Box 8"/>
            <p:cNvSpPr txBox="1">
              <a:spLocks noChangeArrowheads="1"/>
            </p:cNvSpPr>
            <p:nvPr/>
          </p:nvSpPr>
          <p:spPr bwMode="auto">
            <a:xfrm>
              <a:off x="2690" y="175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2835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8" name="Text Box 9"/>
            <p:cNvSpPr txBox="1">
              <a:spLocks noChangeArrowheads="1"/>
            </p:cNvSpPr>
            <p:nvPr/>
          </p:nvSpPr>
          <p:spPr bwMode="auto">
            <a:xfrm>
              <a:off x="2690" y="194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2836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9" name="Text Box 10"/>
            <p:cNvSpPr txBox="1">
              <a:spLocks noChangeArrowheads="1"/>
            </p:cNvSpPr>
            <p:nvPr/>
          </p:nvSpPr>
          <p:spPr bwMode="auto">
            <a:xfrm>
              <a:off x="2694" y="213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2837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0" name="Text Box 11"/>
            <p:cNvSpPr txBox="1">
              <a:spLocks noChangeArrowheads="1"/>
            </p:cNvSpPr>
            <p:nvPr/>
          </p:nvSpPr>
          <p:spPr bwMode="auto">
            <a:xfrm>
              <a:off x="2694" y="233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2838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1" name="Text Box 12"/>
            <p:cNvSpPr txBox="1">
              <a:spLocks noChangeArrowheads="1"/>
            </p:cNvSpPr>
            <p:nvPr/>
          </p:nvSpPr>
          <p:spPr bwMode="auto">
            <a:xfrm>
              <a:off x="2690" y="252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2839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2" name="Text Box 13"/>
            <p:cNvSpPr txBox="1">
              <a:spLocks noChangeArrowheads="1"/>
            </p:cNvSpPr>
            <p:nvPr/>
          </p:nvSpPr>
          <p:spPr bwMode="auto">
            <a:xfrm>
              <a:off x="2694" y="2711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2840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3" name="Text Box 14"/>
            <p:cNvSpPr txBox="1">
              <a:spLocks noChangeArrowheads="1"/>
            </p:cNvSpPr>
            <p:nvPr/>
          </p:nvSpPr>
          <p:spPr bwMode="auto">
            <a:xfrm>
              <a:off x="2694" y="290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2841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4" name="Text Box 15"/>
            <p:cNvSpPr txBox="1">
              <a:spLocks noChangeArrowheads="1"/>
            </p:cNvSpPr>
            <p:nvPr/>
          </p:nvSpPr>
          <p:spPr bwMode="auto">
            <a:xfrm>
              <a:off x="2694" y="309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2842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5" name="Text Box 16"/>
            <p:cNvSpPr txBox="1">
              <a:spLocks noChangeArrowheads="1"/>
            </p:cNvSpPr>
            <p:nvPr/>
          </p:nvSpPr>
          <p:spPr bwMode="auto">
            <a:xfrm>
              <a:off x="2692" y="3287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2843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6" name="Text Box 17"/>
            <p:cNvSpPr txBox="1">
              <a:spLocks noChangeArrowheads="1"/>
            </p:cNvSpPr>
            <p:nvPr/>
          </p:nvSpPr>
          <p:spPr bwMode="auto">
            <a:xfrm>
              <a:off x="2692" y="3483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2844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7" name="Text Box 18"/>
            <p:cNvSpPr txBox="1">
              <a:spLocks noChangeArrowheads="1"/>
            </p:cNvSpPr>
            <p:nvPr/>
          </p:nvSpPr>
          <p:spPr bwMode="auto">
            <a:xfrm>
              <a:off x="2694" y="3675"/>
              <a:ext cx="403" cy="2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2855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3126" y="1566"/>
              <a:ext cx="768" cy="2304"/>
              <a:chOff x="1248" y="960"/>
              <a:chExt cx="768" cy="2304"/>
            </a:xfrm>
          </p:grpSpPr>
          <p:sp>
            <p:nvSpPr>
              <p:cNvPr id="91" name="Rectangle 20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2" name="Line 21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3" name="Line 22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4" name="Line 23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5" name="Line 24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6" name="Line 25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7" name="Line 26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8" name="Line 27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9" name="Line 28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00" name="Line 29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01" name="Line 30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02" name="Line 31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03" name="Line 32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79" name="Rectangle 33"/>
            <p:cNvSpPr>
              <a:spLocks noChangeArrowheads="1"/>
            </p:cNvSpPr>
            <p:nvPr/>
          </p:nvSpPr>
          <p:spPr bwMode="auto">
            <a:xfrm>
              <a:off x="3894" y="1566"/>
              <a:ext cx="192" cy="2304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0" name="Line 35"/>
            <p:cNvSpPr>
              <a:spLocks noChangeShapeType="1"/>
            </p:cNvSpPr>
            <p:nvPr/>
          </p:nvSpPr>
          <p:spPr bwMode="auto">
            <a:xfrm>
              <a:off x="3888" y="1758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1" name="Line 36"/>
            <p:cNvSpPr>
              <a:spLocks noChangeShapeType="1"/>
            </p:cNvSpPr>
            <p:nvPr/>
          </p:nvSpPr>
          <p:spPr bwMode="auto">
            <a:xfrm>
              <a:off x="3888" y="1950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2" name="Line 37"/>
            <p:cNvSpPr>
              <a:spLocks noChangeShapeType="1"/>
            </p:cNvSpPr>
            <p:nvPr/>
          </p:nvSpPr>
          <p:spPr bwMode="auto">
            <a:xfrm>
              <a:off x="3894" y="2142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3" name="Line 38"/>
            <p:cNvSpPr>
              <a:spLocks noChangeShapeType="1"/>
            </p:cNvSpPr>
            <p:nvPr/>
          </p:nvSpPr>
          <p:spPr bwMode="auto">
            <a:xfrm>
              <a:off x="3894" y="2334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4" name="Line 39"/>
            <p:cNvSpPr>
              <a:spLocks noChangeShapeType="1"/>
            </p:cNvSpPr>
            <p:nvPr/>
          </p:nvSpPr>
          <p:spPr bwMode="auto">
            <a:xfrm>
              <a:off x="3894" y="2526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5" name="Line 40"/>
            <p:cNvSpPr>
              <a:spLocks noChangeShapeType="1"/>
            </p:cNvSpPr>
            <p:nvPr/>
          </p:nvSpPr>
          <p:spPr bwMode="auto">
            <a:xfrm>
              <a:off x="3894" y="2718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6" name="Line 41"/>
            <p:cNvSpPr>
              <a:spLocks noChangeShapeType="1"/>
            </p:cNvSpPr>
            <p:nvPr/>
          </p:nvSpPr>
          <p:spPr bwMode="auto">
            <a:xfrm>
              <a:off x="3894" y="2910"/>
              <a:ext cx="192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7" name="Line 42"/>
            <p:cNvSpPr>
              <a:spLocks noChangeShapeType="1"/>
            </p:cNvSpPr>
            <p:nvPr/>
          </p:nvSpPr>
          <p:spPr bwMode="auto">
            <a:xfrm>
              <a:off x="3900" y="3102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8" name="Line 43"/>
            <p:cNvSpPr>
              <a:spLocks noChangeShapeType="1"/>
            </p:cNvSpPr>
            <p:nvPr/>
          </p:nvSpPr>
          <p:spPr bwMode="auto">
            <a:xfrm>
              <a:off x="3900" y="3294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89" name="Line 44"/>
            <p:cNvSpPr>
              <a:spLocks noChangeShapeType="1"/>
            </p:cNvSpPr>
            <p:nvPr/>
          </p:nvSpPr>
          <p:spPr bwMode="auto">
            <a:xfrm>
              <a:off x="3894" y="3486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0" name="Line 45"/>
            <p:cNvSpPr>
              <a:spLocks noChangeShapeType="1"/>
            </p:cNvSpPr>
            <p:nvPr/>
          </p:nvSpPr>
          <p:spPr bwMode="auto">
            <a:xfrm>
              <a:off x="3894" y="3678"/>
              <a:ext cx="19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  <p:grpSp>
        <p:nvGrpSpPr>
          <p:cNvPr id="7" name="Group 63"/>
          <p:cNvGrpSpPr>
            <a:grpSpLocks/>
          </p:cNvGrpSpPr>
          <p:nvPr/>
        </p:nvGrpSpPr>
        <p:grpSpPr bwMode="auto">
          <a:xfrm>
            <a:off x="7199338" y="3829071"/>
            <a:ext cx="1087438" cy="1281113"/>
            <a:chOff x="3888" y="2112"/>
            <a:chExt cx="685" cy="807"/>
          </a:xfrm>
        </p:grpSpPr>
        <p:grpSp>
          <p:nvGrpSpPr>
            <p:cNvPr id="8" name="Group 62"/>
            <p:cNvGrpSpPr>
              <a:grpSpLocks/>
            </p:cNvGrpSpPr>
            <p:nvPr/>
          </p:nvGrpSpPr>
          <p:grpSpPr bwMode="auto">
            <a:xfrm>
              <a:off x="3888" y="2112"/>
              <a:ext cx="203" cy="807"/>
              <a:chOff x="3888" y="2112"/>
              <a:chExt cx="203" cy="807"/>
            </a:xfrm>
          </p:grpSpPr>
          <p:sp>
            <p:nvSpPr>
              <p:cNvPr id="107" name="Text Box 49"/>
              <p:cNvSpPr txBox="1">
                <a:spLocks noChangeArrowheads="1"/>
              </p:cNvSpPr>
              <p:nvPr/>
            </p:nvSpPr>
            <p:spPr bwMode="auto">
              <a:xfrm>
                <a:off x="3888" y="2112"/>
                <a:ext cx="203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08" name="Text Box 50"/>
              <p:cNvSpPr txBox="1">
                <a:spLocks noChangeArrowheads="1"/>
              </p:cNvSpPr>
              <p:nvPr/>
            </p:nvSpPr>
            <p:spPr bwMode="auto">
              <a:xfrm>
                <a:off x="3888" y="2304"/>
                <a:ext cx="203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09" name="Text Box 51"/>
              <p:cNvSpPr txBox="1">
                <a:spLocks noChangeArrowheads="1"/>
              </p:cNvSpPr>
              <p:nvPr/>
            </p:nvSpPr>
            <p:spPr bwMode="auto">
              <a:xfrm>
                <a:off x="3888" y="2496"/>
                <a:ext cx="203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10" name="Text Box 52"/>
              <p:cNvSpPr txBox="1">
                <a:spLocks noChangeArrowheads="1"/>
              </p:cNvSpPr>
              <p:nvPr/>
            </p:nvSpPr>
            <p:spPr bwMode="auto">
              <a:xfrm>
                <a:off x="3888" y="2688"/>
                <a:ext cx="203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</p:grpSp>
        <p:sp>
          <p:nvSpPr>
            <p:cNvPr id="106" name="Text Box 56"/>
            <p:cNvSpPr txBox="1">
              <a:spLocks noChangeArrowheads="1"/>
            </p:cNvSpPr>
            <p:nvPr/>
          </p:nvSpPr>
          <p:spPr bwMode="auto">
            <a:xfrm>
              <a:off x="4176" y="2256"/>
              <a:ext cx="397" cy="537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>
                  <a:solidFill>
                    <a:srgbClr val="6600CC"/>
                  </a:solidFill>
                </a:rPr>
                <a:t>A</a:t>
              </a:r>
              <a:endParaRPr lang="it-IT" sz="360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111" name="AutoShape 60"/>
          <p:cNvSpPr>
            <a:spLocks noChangeArrowheads="1"/>
          </p:cNvSpPr>
          <p:nvPr/>
        </p:nvSpPr>
        <p:spPr bwMode="auto">
          <a:xfrm>
            <a:off x="2093938" y="4110057"/>
            <a:ext cx="838200" cy="304800"/>
          </a:xfrm>
          <a:prstGeom prst="rightArrow">
            <a:avLst>
              <a:gd name="adj1" fmla="val 50000"/>
              <a:gd name="adj2" fmla="val 68750"/>
            </a:avLst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112" name="AutoShape 61"/>
          <p:cNvSpPr>
            <a:spLocks noChangeArrowheads="1"/>
          </p:cNvSpPr>
          <p:nvPr/>
        </p:nvSpPr>
        <p:spPr bwMode="auto">
          <a:xfrm>
            <a:off x="2093938" y="4986357"/>
            <a:ext cx="838200" cy="304800"/>
          </a:xfrm>
          <a:prstGeom prst="rightArrow">
            <a:avLst>
              <a:gd name="adj1" fmla="val 50000"/>
              <a:gd name="adj2" fmla="val 68750"/>
            </a:avLst>
          </a:prstGeom>
          <a:solidFill>
            <a:srgbClr val="FF00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pSp>
        <p:nvGrpSpPr>
          <p:cNvPr id="9" name="Group 68"/>
          <p:cNvGrpSpPr>
            <a:grpSpLocks/>
          </p:cNvGrpSpPr>
          <p:nvPr/>
        </p:nvGrpSpPr>
        <p:grpSpPr bwMode="auto">
          <a:xfrm>
            <a:off x="7250842" y="3919557"/>
            <a:ext cx="228600" cy="1155700"/>
            <a:chOff x="3920" y="2352"/>
            <a:chExt cx="144" cy="728"/>
          </a:xfrm>
        </p:grpSpPr>
        <p:sp>
          <p:nvSpPr>
            <p:cNvPr id="114" name="Rectangle 59"/>
            <p:cNvSpPr>
              <a:spLocks noChangeArrowheads="1"/>
            </p:cNvSpPr>
            <p:nvPr/>
          </p:nvSpPr>
          <p:spPr bwMode="auto">
            <a:xfrm>
              <a:off x="3920" y="2352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5" name="Rectangle 64"/>
            <p:cNvSpPr>
              <a:spLocks noChangeArrowheads="1"/>
            </p:cNvSpPr>
            <p:nvPr/>
          </p:nvSpPr>
          <p:spPr bwMode="auto">
            <a:xfrm>
              <a:off x="3920" y="2552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6" name="Rectangle 65"/>
            <p:cNvSpPr>
              <a:spLocks noChangeArrowheads="1"/>
            </p:cNvSpPr>
            <p:nvPr/>
          </p:nvSpPr>
          <p:spPr bwMode="auto">
            <a:xfrm>
              <a:off x="3920" y="2744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17" name="Rectangle 66"/>
            <p:cNvSpPr>
              <a:spLocks noChangeArrowheads="1"/>
            </p:cNvSpPr>
            <p:nvPr/>
          </p:nvSpPr>
          <p:spPr bwMode="auto">
            <a:xfrm>
              <a:off x="3920" y="2936"/>
              <a:ext cx="144" cy="1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</p:grpSp>
      <p:sp>
        <p:nvSpPr>
          <p:cNvPr id="61" name="Text Box 6"/>
          <p:cNvSpPr txBox="1">
            <a:spLocks noChangeArrowheads="1"/>
          </p:cNvSpPr>
          <p:nvPr/>
        </p:nvSpPr>
        <p:spPr bwMode="auto">
          <a:xfrm>
            <a:off x="1285852" y="857232"/>
            <a:ext cx="5214974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Rilascio della memoria:</a:t>
            </a:r>
            <a:endParaRPr lang="it-IT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utoUpdateAnimBg="0"/>
      <p:bldP spid="63" grpId="0" autoUpdateAnimBg="0"/>
      <p:bldP spid="64" grpId="0" autoUpdateAnimBg="0"/>
      <p:bldP spid="111" grpId="0" animBg="1"/>
      <p:bldP spid="112" grpId="0" animBg="1"/>
      <p:bldP spid="6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smtClean="0"/>
              <a:t>Assegnamento di valori a variabili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99792" y="6273466"/>
            <a:ext cx="528347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214414" y="1000108"/>
            <a:ext cx="618807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Assegnamento:</a:t>
            </a:r>
            <a:endParaRPr lang="it-IT" sz="2400" b="1">
              <a:solidFill>
                <a:srgbClr val="FF0000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05000" y="1671059"/>
            <a:ext cx="448257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>
                <a:solidFill>
                  <a:srgbClr val="3333FF"/>
                </a:solidFill>
              </a:rPr>
              <a:t>nome_variabile = espressione </a:t>
            </a:r>
          </a:p>
        </p:txBody>
      </p:sp>
      <p:sp>
        <p:nvSpPr>
          <p:cNvPr id="7" name="Text Box 57"/>
          <p:cNvSpPr txBox="1">
            <a:spLocks noChangeArrowheads="1"/>
          </p:cNvSpPr>
          <p:nvPr/>
        </p:nvSpPr>
        <p:spPr bwMode="auto">
          <a:xfrm>
            <a:off x="3214678" y="4576243"/>
            <a:ext cx="4714908" cy="1138773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800">
                <a:solidFill>
                  <a:schemeClr val="bg1"/>
                </a:solidFill>
              </a:rPr>
              <a:t>Attenzione:</a:t>
            </a:r>
            <a:endParaRPr lang="it-IT" sz="2000">
              <a:solidFill>
                <a:schemeClr val="bg1"/>
              </a:solidFill>
            </a:endParaRPr>
          </a:p>
          <a:p>
            <a:pPr algn="ctr"/>
            <a:r>
              <a:rPr lang="it-IT" sz="2000">
                <a:solidFill>
                  <a:schemeClr val="bg1"/>
                </a:solidFill>
              </a:rPr>
              <a:t>il tipo </a:t>
            </a:r>
            <a:r>
              <a:rPr lang="it-IT" sz="2000" smtClean="0">
                <a:solidFill>
                  <a:schemeClr val="bg1"/>
                </a:solidFill>
              </a:rPr>
              <a:t>di </a:t>
            </a:r>
            <a:r>
              <a:rPr lang="it-IT" sz="2000" smtClean="0">
                <a:solidFill>
                  <a:srgbClr val="FFFF00"/>
                </a:solidFill>
              </a:rPr>
              <a:t>nome_variabile</a:t>
            </a:r>
            <a:r>
              <a:rPr lang="it-IT" sz="2000" smtClean="0">
                <a:solidFill>
                  <a:schemeClr val="bg1"/>
                </a:solidFill>
              </a:rPr>
              <a:t> </a:t>
            </a:r>
            <a:r>
              <a:rPr lang="it-IT" sz="2000">
                <a:solidFill>
                  <a:schemeClr val="bg1"/>
                </a:solidFill>
              </a:rPr>
              <a:t>e il tipo </a:t>
            </a:r>
            <a:r>
              <a:rPr lang="it-IT" sz="2000" smtClean="0">
                <a:solidFill>
                  <a:schemeClr val="bg1"/>
                </a:solidFill>
              </a:rPr>
              <a:t>di </a:t>
            </a:r>
            <a:r>
              <a:rPr lang="it-IT" sz="2000" smtClean="0">
                <a:solidFill>
                  <a:srgbClr val="FFFF00"/>
                </a:solidFill>
              </a:rPr>
              <a:t>espressione</a:t>
            </a:r>
            <a:r>
              <a:rPr lang="it-IT" sz="2000" smtClean="0">
                <a:solidFill>
                  <a:schemeClr val="bg1"/>
                </a:solidFill>
              </a:rPr>
              <a:t> </a:t>
            </a:r>
            <a:r>
              <a:rPr lang="it-IT" sz="2000">
                <a:solidFill>
                  <a:schemeClr val="bg1"/>
                </a:solidFill>
              </a:rPr>
              <a:t>“devono” essere gli stessi</a:t>
            </a: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1214414" y="2358163"/>
            <a:ext cx="563808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Modifiche allo stato della memoria:</a:t>
            </a:r>
            <a:endParaRPr lang="it-IT" sz="2400" b="1">
              <a:solidFill>
                <a:srgbClr val="FF0000"/>
              </a:solidFill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2000232" y="3045267"/>
            <a:ext cx="6429420" cy="116955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t-IT" sz="2000" b="1" dirty="0" smtClean="0"/>
              <a:t>si valuta il valore di </a:t>
            </a:r>
            <a:r>
              <a:rPr lang="it-IT" sz="2000" b="1" dirty="0" smtClean="0">
                <a:solidFill>
                  <a:srgbClr val="3333FF"/>
                </a:solidFill>
              </a:rPr>
              <a:t>espressione</a:t>
            </a:r>
            <a:endParaRPr lang="it-IT" sz="2000" b="1" dirty="0" smtClean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t-IT" sz="2000" b="1" dirty="0" smtClean="0"/>
              <a:t>si sostituisce tale valore al valore memorizzato da </a:t>
            </a:r>
            <a:r>
              <a:rPr lang="it-IT" sz="2000" b="1" dirty="0" err="1" smtClean="0">
                <a:solidFill>
                  <a:srgbClr val="3333FF"/>
                </a:solidFill>
              </a:rPr>
              <a:t>nome_variabile</a:t>
            </a:r>
            <a:endParaRPr lang="it-IT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nimBg="1"/>
      <p:bldP spid="8" grpId="0" autoUpdateAnimBg="0"/>
      <p:bldP spid="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85880"/>
            <a:ext cx="7498080" cy="615553"/>
          </a:xfrm>
        </p:spPr>
        <p:txBody>
          <a:bodyPr/>
          <a:lstStyle/>
          <a:p>
            <a:r>
              <a:rPr lang="it-IT" sz="3400" smtClean="0"/>
              <a:t>Accesso alle variabili tramite nome</a:t>
            </a:r>
            <a:endParaRPr lang="it-IT" sz="34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99792" y="6237312"/>
            <a:ext cx="5283476" cy="519097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64" name="Text Box 12"/>
          <p:cNvSpPr txBox="1">
            <a:spLocks noChangeArrowheads="1"/>
          </p:cNvSpPr>
          <p:nvPr/>
        </p:nvSpPr>
        <p:spPr bwMode="auto">
          <a:xfrm>
            <a:off x="1214414" y="1334144"/>
            <a:ext cx="2113079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171" name="Text Box 62"/>
          <p:cNvSpPr txBox="1">
            <a:spLocks noChangeArrowheads="1"/>
          </p:cNvSpPr>
          <p:nvPr/>
        </p:nvSpPr>
        <p:spPr bwMode="auto">
          <a:xfrm>
            <a:off x="1785918" y="3551264"/>
            <a:ext cx="1886029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 smtClean="0">
                <a:solidFill>
                  <a:srgbClr val="3333FF"/>
                </a:solidFill>
              </a:rPr>
              <a:t>B </a:t>
            </a:r>
            <a:r>
              <a:rPr lang="it-IT" sz="3200" b="1">
                <a:solidFill>
                  <a:srgbClr val="3333FF"/>
                </a:solidFill>
              </a:rPr>
              <a:t>= </a:t>
            </a:r>
            <a:r>
              <a:rPr lang="it-IT" sz="3200" b="1" smtClean="0">
                <a:solidFill>
                  <a:srgbClr val="3333FF"/>
                </a:solidFill>
              </a:rPr>
              <a:t>A+C;</a:t>
            </a:r>
            <a:endParaRPr lang="it-IT" sz="3200" b="1">
              <a:solidFill>
                <a:srgbClr val="3333FF"/>
              </a:solidFill>
            </a:endParaRPr>
          </a:p>
        </p:txBody>
      </p:sp>
      <p:sp>
        <p:nvSpPr>
          <p:cNvPr id="173" name="CasellaDiTesto 172"/>
          <p:cNvSpPr txBox="1"/>
          <p:nvPr/>
        </p:nvSpPr>
        <p:spPr>
          <a:xfrm>
            <a:off x="2520746" y="3053887"/>
            <a:ext cx="479618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-4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174" name="CasellaDiTesto 173"/>
          <p:cNvSpPr txBox="1"/>
          <p:nvPr/>
        </p:nvSpPr>
        <p:spPr>
          <a:xfrm>
            <a:off x="3136228" y="3053887"/>
            <a:ext cx="364202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3</a:t>
            </a:r>
            <a:endParaRPr lang="it-IT" sz="2800">
              <a:solidFill>
                <a:schemeClr val="bg1"/>
              </a:solidFill>
            </a:endParaRPr>
          </a:p>
        </p:txBody>
      </p:sp>
      <p:grpSp>
        <p:nvGrpSpPr>
          <p:cNvPr id="75" name="Gruppo 74"/>
          <p:cNvGrpSpPr/>
          <p:nvPr/>
        </p:nvGrpSpPr>
        <p:grpSpPr>
          <a:xfrm>
            <a:off x="4357686" y="1979628"/>
            <a:ext cx="3008313" cy="3735388"/>
            <a:chOff x="4357686" y="1785926"/>
            <a:chExt cx="3008313" cy="3735388"/>
          </a:xfrm>
        </p:grpSpPr>
        <p:grpSp>
          <p:nvGrpSpPr>
            <p:cNvPr id="73" name="Gruppo 72"/>
            <p:cNvGrpSpPr/>
            <p:nvPr/>
          </p:nvGrpSpPr>
          <p:grpSpPr>
            <a:xfrm>
              <a:off x="4357686" y="1785926"/>
              <a:ext cx="3008313" cy="3735388"/>
              <a:chOff x="4357686" y="1785926"/>
              <a:chExt cx="3008313" cy="3735388"/>
            </a:xfrm>
          </p:grpSpPr>
          <p:grpSp>
            <p:nvGrpSpPr>
              <p:cNvPr id="5" name="Group 124"/>
              <p:cNvGrpSpPr>
                <a:grpSpLocks/>
              </p:cNvGrpSpPr>
              <p:nvPr/>
            </p:nvGrpSpPr>
            <p:grpSpPr bwMode="auto">
              <a:xfrm>
                <a:off x="4357686" y="1785926"/>
                <a:ext cx="3008313" cy="3735388"/>
                <a:chOff x="2688" y="1535"/>
                <a:chExt cx="1895" cy="2353"/>
              </a:xfrm>
            </p:grpSpPr>
            <p:sp>
              <p:nvSpPr>
                <p:cNvPr id="83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688" y="1559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2834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17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690" y="175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2835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1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690" y="194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2836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19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694" y="213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2837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20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694" y="233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2838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21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690" y="252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2839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2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694" y="271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2840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23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694" y="290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2841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24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694" y="309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2842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25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692" y="3287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2843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26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692" y="348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2844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27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694" y="367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2855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grpSp>
              <p:nvGrpSpPr>
                <p:cNvPr id="6" name="Group 17"/>
                <p:cNvGrpSpPr>
                  <a:grpSpLocks/>
                </p:cNvGrpSpPr>
                <p:nvPr/>
              </p:nvGrpSpPr>
              <p:grpSpPr bwMode="auto">
                <a:xfrm>
                  <a:off x="3126" y="1566"/>
                  <a:ext cx="768" cy="2304"/>
                  <a:chOff x="1248" y="960"/>
                  <a:chExt cx="768" cy="2304"/>
                </a:xfrm>
              </p:grpSpPr>
              <p:sp>
                <p:nvSpPr>
                  <p:cNvPr id="157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960"/>
                    <a:ext cx="768" cy="2304"/>
                  </a:xfrm>
                  <a:prstGeom prst="rect">
                    <a:avLst/>
                  </a:prstGeom>
                  <a:noFill/>
                  <a:ln w="28575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58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307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59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88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0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688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1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496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2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304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3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11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4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92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5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728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6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536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7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344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8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15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69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96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sp>
              <p:nvSpPr>
                <p:cNvPr id="129" name="Rectangle 31"/>
                <p:cNvSpPr>
                  <a:spLocks noChangeArrowheads="1"/>
                </p:cNvSpPr>
                <p:nvPr/>
              </p:nvSpPr>
              <p:spPr bwMode="auto">
                <a:xfrm>
                  <a:off x="3894" y="1566"/>
                  <a:ext cx="192" cy="2304"/>
                </a:xfrm>
                <a:prstGeom prst="rect">
                  <a:avLst/>
                </a:prstGeom>
                <a:solidFill>
                  <a:srgbClr val="FFFFFF"/>
                </a:solidFill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0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3901" y="1535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31" name="Line 33"/>
                <p:cNvSpPr>
                  <a:spLocks noChangeShapeType="1"/>
                </p:cNvSpPr>
                <p:nvPr/>
              </p:nvSpPr>
              <p:spPr bwMode="auto">
                <a:xfrm>
                  <a:off x="3888" y="175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2" name="Line 34"/>
                <p:cNvSpPr>
                  <a:spLocks noChangeShapeType="1"/>
                </p:cNvSpPr>
                <p:nvPr/>
              </p:nvSpPr>
              <p:spPr bwMode="auto">
                <a:xfrm>
                  <a:off x="3888" y="195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3" name="Line 35"/>
                <p:cNvSpPr>
                  <a:spLocks noChangeShapeType="1"/>
                </p:cNvSpPr>
                <p:nvPr/>
              </p:nvSpPr>
              <p:spPr bwMode="auto">
                <a:xfrm>
                  <a:off x="3894" y="214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4" name="Line 36"/>
                <p:cNvSpPr>
                  <a:spLocks noChangeShapeType="1"/>
                </p:cNvSpPr>
                <p:nvPr/>
              </p:nvSpPr>
              <p:spPr bwMode="auto">
                <a:xfrm>
                  <a:off x="3894" y="232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5" name="Line 37"/>
                <p:cNvSpPr>
                  <a:spLocks noChangeShapeType="1"/>
                </p:cNvSpPr>
                <p:nvPr/>
              </p:nvSpPr>
              <p:spPr bwMode="auto">
                <a:xfrm>
                  <a:off x="3894" y="252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6" name="Line 38"/>
                <p:cNvSpPr>
                  <a:spLocks noChangeShapeType="1"/>
                </p:cNvSpPr>
                <p:nvPr/>
              </p:nvSpPr>
              <p:spPr bwMode="auto">
                <a:xfrm>
                  <a:off x="3894" y="271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7" name="Line 39"/>
                <p:cNvSpPr>
                  <a:spLocks noChangeShapeType="1"/>
                </p:cNvSpPr>
                <p:nvPr/>
              </p:nvSpPr>
              <p:spPr bwMode="auto">
                <a:xfrm>
                  <a:off x="3894" y="291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8" name="Line 40"/>
                <p:cNvSpPr>
                  <a:spLocks noChangeShapeType="1"/>
                </p:cNvSpPr>
                <p:nvPr/>
              </p:nvSpPr>
              <p:spPr bwMode="auto">
                <a:xfrm>
                  <a:off x="3900" y="310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39" name="Line 41"/>
                <p:cNvSpPr>
                  <a:spLocks noChangeShapeType="1"/>
                </p:cNvSpPr>
                <p:nvPr/>
              </p:nvSpPr>
              <p:spPr bwMode="auto">
                <a:xfrm>
                  <a:off x="3900" y="329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40" name="Line 42"/>
                <p:cNvSpPr>
                  <a:spLocks noChangeShapeType="1"/>
                </p:cNvSpPr>
                <p:nvPr/>
              </p:nvSpPr>
              <p:spPr bwMode="auto">
                <a:xfrm>
                  <a:off x="3894" y="348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41" name="Line 43"/>
                <p:cNvSpPr>
                  <a:spLocks noChangeShapeType="1"/>
                </p:cNvSpPr>
                <p:nvPr/>
              </p:nvSpPr>
              <p:spPr bwMode="auto">
                <a:xfrm>
                  <a:off x="3894" y="367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42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4152" y="2444"/>
                  <a:ext cx="419" cy="523"/>
                </a:xfrm>
                <a:prstGeom prst="rect">
                  <a:avLst/>
                </a:prstGeom>
                <a:noFill/>
                <a:ln w="28575">
                  <a:solidFill>
                    <a:srgbClr val="6600CC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4800" b="1" smtClean="0">
                      <a:solidFill>
                        <a:srgbClr val="6600CC"/>
                      </a:solidFill>
                    </a:rPr>
                    <a:t>C</a:t>
                  </a:r>
                  <a:endParaRPr lang="it-IT" sz="3600" b="1">
                    <a:solidFill>
                      <a:srgbClr val="66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44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3901" y="2301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45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3901" y="2493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46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3901" y="2685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47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901" y="2877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49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3901" y="1727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51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4164" y="3214"/>
                  <a:ext cx="419" cy="523"/>
                </a:xfrm>
                <a:prstGeom prst="rect">
                  <a:avLst/>
                </a:prstGeom>
                <a:noFill/>
                <a:ln w="28575">
                  <a:solidFill>
                    <a:srgbClr val="6600CC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4800" b="1" smtClean="0">
                      <a:solidFill>
                        <a:srgbClr val="6600CC"/>
                      </a:solidFill>
                    </a:rPr>
                    <a:t>A</a:t>
                  </a:r>
                  <a:endParaRPr lang="it-IT" sz="3600" b="1">
                    <a:solidFill>
                      <a:srgbClr val="66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52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3341" y="2465"/>
                  <a:ext cx="330" cy="523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6600CC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4800" b="1" smtClean="0">
                      <a:solidFill>
                        <a:srgbClr val="6600CC"/>
                      </a:solidFill>
                    </a:rPr>
                    <a:t>3</a:t>
                  </a:r>
                  <a:endParaRPr lang="it-IT" sz="3600" b="1">
                    <a:solidFill>
                      <a:srgbClr val="6600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153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901" y="3072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54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3901" y="3264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55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3901" y="3456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56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3901" y="3648"/>
                  <a:ext cx="196" cy="23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68" name="Text Box 54"/>
              <p:cNvSpPr txBox="1">
                <a:spLocks noChangeArrowheads="1"/>
              </p:cNvSpPr>
              <p:nvPr/>
            </p:nvSpPr>
            <p:spPr bwMode="auto">
              <a:xfrm>
                <a:off x="6286512" y="2395526"/>
                <a:ext cx="311150" cy="3698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69" name="Text Box 54"/>
              <p:cNvSpPr txBox="1">
                <a:spLocks noChangeArrowheads="1"/>
              </p:cNvSpPr>
              <p:nvPr/>
            </p:nvSpPr>
            <p:spPr bwMode="auto">
              <a:xfrm>
                <a:off x="6286512" y="2701922"/>
                <a:ext cx="311150" cy="3698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70" name="Text Box 44"/>
              <p:cNvSpPr txBox="1">
                <a:spLocks noChangeArrowheads="1"/>
              </p:cNvSpPr>
              <p:nvPr/>
            </p:nvSpPr>
            <p:spPr bwMode="auto">
              <a:xfrm>
                <a:off x="6669148" y="2026499"/>
                <a:ext cx="614271" cy="830997"/>
              </a:xfrm>
              <a:prstGeom prst="rect">
                <a:avLst/>
              </a:prstGeom>
              <a:noFill/>
              <a:ln w="28575">
                <a:solidFill>
                  <a:srgbClr val="6600CC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4800" b="1" smtClean="0">
                    <a:solidFill>
                      <a:srgbClr val="6600CC"/>
                    </a:solidFill>
                  </a:rPr>
                  <a:t>B</a:t>
                </a:r>
                <a:endParaRPr lang="it-IT" sz="3600" b="1">
                  <a:solidFill>
                    <a:srgbClr val="6600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1" name="Text Box 60"/>
              <p:cNvSpPr txBox="1">
                <a:spLocks noChangeArrowheads="1"/>
              </p:cNvSpPr>
              <p:nvPr/>
            </p:nvSpPr>
            <p:spPr bwMode="auto">
              <a:xfrm>
                <a:off x="5418183" y="2032147"/>
                <a:ext cx="524504" cy="83099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6600CC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4800" b="1" smtClean="0">
                    <a:solidFill>
                      <a:srgbClr val="6600CC"/>
                    </a:solidFill>
                  </a:rPr>
                  <a:t>8</a:t>
                </a:r>
                <a:endParaRPr lang="it-IT" sz="3600" b="1">
                  <a:solidFill>
                    <a:srgbClr val="6600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74" name="Text Box 125"/>
            <p:cNvSpPr txBox="1">
              <a:spLocks noChangeArrowheads="1"/>
            </p:cNvSpPr>
            <p:nvPr/>
          </p:nvSpPr>
          <p:spPr bwMode="auto">
            <a:xfrm>
              <a:off x="5284274" y="4465258"/>
              <a:ext cx="729687" cy="83099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 b="1" smtClean="0">
                  <a:solidFill>
                    <a:srgbClr val="6600CC"/>
                  </a:solidFill>
                </a:rPr>
                <a:t>-4</a:t>
              </a:r>
              <a:endParaRPr lang="it-IT" sz="36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72" name="CasellaDiTesto 71"/>
          <p:cNvSpPr txBox="1"/>
          <p:nvPr/>
        </p:nvSpPr>
        <p:spPr>
          <a:xfrm>
            <a:off x="5396982" y="2336818"/>
            <a:ext cx="564578" cy="646331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3600" smtClean="0">
                <a:solidFill>
                  <a:schemeClr val="bg1"/>
                </a:solidFill>
              </a:rPr>
              <a:t>-1</a:t>
            </a:r>
            <a:endParaRPr lang="it-IT" sz="3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utoUpdateAnimBg="0"/>
      <p:bldP spid="171" grpId="0" autoUpdateAnimBg="0"/>
      <p:bldP spid="173" grpId="0" animBg="1"/>
      <p:bldP spid="174" grpId="0" animBg="1"/>
      <p:bldP spid="7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smtClean="0"/>
              <a:t>Accesso all’indirizzo di una variabile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27784" y="6269396"/>
            <a:ext cx="5355484" cy="476256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214414" y="935164"/>
            <a:ext cx="618807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L’operatore </a:t>
            </a:r>
            <a:r>
              <a:rPr lang="it-IT" sz="2400" b="1" smtClean="0">
                <a:solidFill>
                  <a:srgbClr val="3333FF"/>
                </a:solidFill>
              </a:rPr>
              <a:t>&amp;</a:t>
            </a:r>
            <a:r>
              <a:rPr lang="it-IT" sz="2400" b="1" smtClean="0">
                <a:solidFill>
                  <a:srgbClr val="FF0000"/>
                </a:solidFill>
              </a:rPr>
              <a:t>:</a:t>
            </a:r>
            <a:endParaRPr lang="it-IT" sz="2400" b="1">
              <a:solidFill>
                <a:srgbClr val="FF0000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785918" y="1506668"/>
            <a:ext cx="2496196" cy="430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200" b="1" smtClean="0">
                <a:solidFill>
                  <a:srgbClr val="3333FF"/>
                </a:solidFill>
              </a:rPr>
              <a:t>&amp;nome_variabile </a:t>
            </a:r>
            <a:endParaRPr lang="it-IT" sz="2200" b="1">
              <a:solidFill>
                <a:srgbClr val="3333FF"/>
              </a:solidFill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1214414" y="2038641"/>
            <a:ext cx="3008837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Valore restituito:</a:t>
            </a:r>
            <a:endParaRPr lang="it-IT" sz="2400" b="1">
              <a:solidFill>
                <a:srgbClr val="FF0000"/>
              </a:solidFill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1785918" y="2610145"/>
            <a:ext cx="4429156" cy="430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it-IT" sz="2200" b="1" dirty="0" smtClean="0"/>
              <a:t>l’indirizzo di </a:t>
            </a:r>
            <a:r>
              <a:rPr lang="it-IT" sz="2200" b="1" dirty="0" err="1" smtClean="0">
                <a:solidFill>
                  <a:srgbClr val="3333FF"/>
                </a:solidFill>
              </a:rPr>
              <a:t>nome_variabile</a:t>
            </a:r>
            <a:endParaRPr lang="it-IT" sz="2200" b="1" dirty="0" smtClean="0"/>
          </a:p>
        </p:txBody>
      </p:sp>
      <p:sp>
        <p:nvSpPr>
          <p:cNvPr id="59" name="Text Box 58"/>
          <p:cNvSpPr txBox="1">
            <a:spLocks noChangeArrowheads="1"/>
          </p:cNvSpPr>
          <p:nvPr/>
        </p:nvSpPr>
        <p:spPr bwMode="auto">
          <a:xfrm>
            <a:off x="2794024" y="3790944"/>
            <a:ext cx="1678665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 smtClean="0">
                <a:solidFill>
                  <a:srgbClr val="3333FF"/>
                </a:solidFill>
              </a:rPr>
              <a:t>B = &amp;A;</a:t>
            </a:r>
            <a:endParaRPr lang="it-IT" sz="3200" b="1">
              <a:solidFill>
                <a:srgbClr val="3333FF"/>
              </a:solidFill>
            </a:endParaRPr>
          </a:p>
        </p:txBody>
      </p:sp>
      <p:grpSp>
        <p:nvGrpSpPr>
          <p:cNvPr id="37" name="Gruppo 85"/>
          <p:cNvGrpSpPr/>
          <p:nvPr/>
        </p:nvGrpSpPr>
        <p:grpSpPr>
          <a:xfrm>
            <a:off x="3588621" y="4109141"/>
            <a:ext cx="2775975" cy="677181"/>
            <a:chOff x="3588621" y="4109141"/>
            <a:chExt cx="2775975" cy="677181"/>
          </a:xfrm>
        </p:grpSpPr>
        <p:sp>
          <p:nvSpPr>
            <p:cNvPr id="84" name="CasellaDiTesto 83"/>
            <p:cNvSpPr txBox="1"/>
            <p:nvPr/>
          </p:nvSpPr>
          <p:spPr>
            <a:xfrm>
              <a:off x="3588621" y="4386212"/>
              <a:ext cx="697627" cy="400110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r>
                <a:rPr lang="it-IT" sz="2000" smtClean="0">
                  <a:solidFill>
                    <a:schemeClr val="bg1"/>
                  </a:solidFill>
                </a:rPr>
                <a:t>2839</a:t>
              </a:r>
              <a:endParaRPr lang="it-IT" sz="2000">
                <a:solidFill>
                  <a:schemeClr val="bg1"/>
                </a:solidFill>
              </a:endParaRPr>
            </a:p>
          </p:txBody>
        </p:sp>
        <p:sp>
          <p:nvSpPr>
            <p:cNvPr id="85" name="Rectangle 47"/>
            <p:cNvSpPr>
              <a:spLocks noChangeArrowheads="1"/>
            </p:cNvSpPr>
            <p:nvPr/>
          </p:nvSpPr>
          <p:spPr bwMode="auto">
            <a:xfrm>
              <a:off x="5821672" y="4109141"/>
              <a:ext cx="542924" cy="369332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it-IT">
                <a:solidFill>
                  <a:srgbClr val="3333FF"/>
                </a:solidFill>
              </a:endParaRPr>
            </a:p>
          </p:txBody>
        </p:sp>
      </p:grpSp>
      <p:grpSp>
        <p:nvGrpSpPr>
          <p:cNvPr id="116" name="Gruppo 115"/>
          <p:cNvGrpSpPr/>
          <p:nvPr/>
        </p:nvGrpSpPr>
        <p:grpSpPr>
          <a:xfrm>
            <a:off x="5789642" y="2500306"/>
            <a:ext cx="2997201" cy="3805239"/>
            <a:chOff x="5072087" y="2500306"/>
            <a:chExt cx="2997201" cy="3805239"/>
          </a:xfrm>
        </p:grpSpPr>
        <p:grpSp>
          <p:nvGrpSpPr>
            <p:cNvPr id="66" name="Group 64"/>
            <p:cNvGrpSpPr>
              <a:grpSpLocks/>
            </p:cNvGrpSpPr>
            <p:nvPr/>
          </p:nvGrpSpPr>
          <p:grpSpPr bwMode="auto">
            <a:xfrm>
              <a:off x="5072087" y="2608257"/>
              <a:ext cx="2997201" cy="3697288"/>
              <a:chOff x="2683" y="1559"/>
              <a:chExt cx="1888" cy="2329"/>
            </a:xfrm>
          </p:grpSpPr>
          <p:sp>
            <p:nvSpPr>
              <p:cNvPr id="67" name="Text Box 5"/>
              <p:cNvSpPr txBox="1">
                <a:spLocks noChangeArrowheads="1"/>
              </p:cNvSpPr>
              <p:nvPr/>
            </p:nvSpPr>
            <p:spPr bwMode="auto">
              <a:xfrm>
                <a:off x="2688" y="1559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2834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68" name="Text Box 6"/>
              <p:cNvSpPr txBox="1">
                <a:spLocks noChangeArrowheads="1"/>
              </p:cNvSpPr>
              <p:nvPr/>
            </p:nvSpPr>
            <p:spPr bwMode="auto">
              <a:xfrm>
                <a:off x="2690" y="175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2835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69" name="Text Box 7"/>
              <p:cNvSpPr txBox="1">
                <a:spLocks noChangeArrowheads="1"/>
              </p:cNvSpPr>
              <p:nvPr/>
            </p:nvSpPr>
            <p:spPr bwMode="auto">
              <a:xfrm>
                <a:off x="2690" y="194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2836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0" name="Text Box 8"/>
              <p:cNvSpPr txBox="1">
                <a:spLocks noChangeArrowheads="1"/>
              </p:cNvSpPr>
              <p:nvPr/>
            </p:nvSpPr>
            <p:spPr bwMode="auto">
              <a:xfrm>
                <a:off x="2694" y="213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2837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1" name="Text Box 9"/>
              <p:cNvSpPr txBox="1">
                <a:spLocks noChangeArrowheads="1"/>
              </p:cNvSpPr>
              <p:nvPr/>
            </p:nvSpPr>
            <p:spPr bwMode="auto">
              <a:xfrm>
                <a:off x="2694" y="233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2838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2" name="Text Box 10"/>
              <p:cNvSpPr txBox="1">
                <a:spLocks noChangeArrowheads="1"/>
              </p:cNvSpPr>
              <p:nvPr/>
            </p:nvSpPr>
            <p:spPr bwMode="auto">
              <a:xfrm>
                <a:off x="2683" y="251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2839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3" name="Text Box 11"/>
              <p:cNvSpPr txBox="1">
                <a:spLocks noChangeArrowheads="1"/>
              </p:cNvSpPr>
              <p:nvPr/>
            </p:nvSpPr>
            <p:spPr bwMode="auto">
              <a:xfrm>
                <a:off x="2694" y="271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 smtClean="0">
                    <a:solidFill>
                      <a:srgbClr val="FF0000"/>
                    </a:solidFill>
                  </a:rPr>
                  <a:t>2840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4" name="Text Box 12"/>
              <p:cNvSpPr txBox="1">
                <a:spLocks noChangeArrowheads="1"/>
              </p:cNvSpPr>
              <p:nvPr/>
            </p:nvSpPr>
            <p:spPr bwMode="auto">
              <a:xfrm>
                <a:off x="2694" y="290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2841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5" name="Text Box 13"/>
              <p:cNvSpPr txBox="1">
                <a:spLocks noChangeArrowheads="1"/>
              </p:cNvSpPr>
              <p:nvPr/>
            </p:nvSpPr>
            <p:spPr bwMode="auto">
              <a:xfrm>
                <a:off x="2694" y="309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2842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6" name="Text Box 14"/>
              <p:cNvSpPr txBox="1">
                <a:spLocks noChangeArrowheads="1"/>
              </p:cNvSpPr>
              <p:nvPr/>
            </p:nvSpPr>
            <p:spPr bwMode="auto">
              <a:xfrm>
                <a:off x="2692" y="328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2843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7" name="Text Box 15"/>
              <p:cNvSpPr txBox="1">
                <a:spLocks noChangeArrowheads="1"/>
              </p:cNvSpPr>
              <p:nvPr/>
            </p:nvSpPr>
            <p:spPr bwMode="auto">
              <a:xfrm>
                <a:off x="2692" y="348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2844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8" name="Text Box 16"/>
              <p:cNvSpPr txBox="1">
                <a:spLocks noChangeArrowheads="1"/>
              </p:cNvSpPr>
              <p:nvPr/>
            </p:nvSpPr>
            <p:spPr bwMode="auto">
              <a:xfrm>
                <a:off x="2694" y="367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2855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grpSp>
            <p:nvGrpSpPr>
              <p:cNvPr id="79" name="Group 17"/>
              <p:cNvGrpSpPr>
                <a:grpSpLocks/>
              </p:cNvGrpSpPr>
              <p:nvPr/>
            </p:nvGrpSpPr>
            <p:grpSpPr bwMode="auto">
              <a:xfrm>
                <a:off x="3126" y="1566"/>
                <a:ext cx="768" cy="2304"/>
                <a:chOff x="1248" y="960"/>
                <a:chExt cx="768" cy="2304"/>
              </a:xfrm>
            </p:grpSpPr>
            <p:sp>
              <p:nvSpPr>
                <p:cNvPr id="100" name="Rectangle 18"/>
                <p:cNvSpPr>
                  <a:spLocks noChangeArrowheads="1"/>
                </p:cNvSpPr>
                <p:nvPr/>
              </p:nvSpPr>
              <p:spPr bwMode="auto">
                <a:xfrm>
                  <a:off x="1248" y="960"/>
                  <a:ext cx="768" cy="2304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1" name="Line 19"/>
                <p:cNvSpPr>
                  <a:spLocks noChangeShapeType="1"/>
                </p:cNvSpPr>
                <p:nvPr/>
              </p:nvSpPr>
              <p:spPr bwMode="auto">
                <a:xfrm>
                  <a:off x="1248" y="307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2" name="Line 20"/>
                <p:cNvSpPr>
                  <a:spLocks noChangeShapeType="1"/>
                </p:cNvSpPr>
                <p:nvPr/>
              </p:nvSpPr>
              <p:spPr bwMode="auto">
                <a:xfrm>
                  <a:off x="1248" y="288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3" name="Line 21"/>
                <p:cNvSpPr>
                  <a:spLocks noChangeShapeType="1"/>
                </p:cNvSpPr>
                <p:nvPr/>
              </p:nvSpPr>
              <p:spPr bwMode="auto">
                <a:xfrm>
                  <a:off x="1248" y="268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4" name="Line 22"/>
                <p:cNvSpPr>
                  <a:spLocks noChangeShapeType="1"/>
                </p:cNvSpPr>
                <p:nvPr/>
              </p:nvSpPr>
              <p:spPr bwMode="auto">
                <a:xfrm>
                  <a:off x="1248" y="249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5" name="Line 23"/>
                <p:cNvSpPr>
                  <a:spLocks noChangeShapeType="1"/>
                </p:cNvSpPr>
                <p:nvPr/>
              </p:nvSpPr>
              <p:spPr bwMode="auto">
                <a:xfrm>
                  <a:off x="1248" y="2304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6" name="Line 24"/>
                <p:cNvSpPr>
                  <a:spLocks noChangeShapeType="1"/>
                </p:cNvSpPr>
                <p:nvPr/>
              </p:nvSpPr>
              <p:spPr bwMode="auto">
                <a:xfrm>
                  <a:off x="1248" y="211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7" name="Line 25"/>
                <p:cNvSpPr>
                  <a:spLocks noChangeShapeType="1"/>
                </p:cNvSpPr>
                <p:nvPr/>
              </p:nvSpPr>
              <p:spPr bwMode="auto">
                <a:xfrm>
                  <a:off x="1248" y="192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8" name="Line 26"/>
                <p:cNvSpPr>
                  <a:spLocks noChangeShapeType="1"/>
                </p:cNvSpPr>
                <p:nvPr/>
              </p:nvSpPr>
              <p:spPr bwMode="auto">
                <a:xfrm>
                  <a:off x="1248" y="172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09" name="Line 27"/>
                <p:cNvSpPr>
                  <a:spLocks noChangeShapeType="1"/>
                </p:cNvSpPr>
                <p:nvPr/>
              </p:nvSpPr>
              <p:spPr bwMode="auto">
                <a:xfrm>
                  <a:off x="1248" y="153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10" name="Line 28"/>
                <p:cNvSpPr>
                  <a:spLocks noChangeShapeType="1"/>
                </p:cNvSpPr>
                <p:nvPr/>
              </p:nvSpPr>
              <p:spPr bwMode="auto">
                <a:xfrm>
                  <a:off x="1248" y="1344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11" name="Line 29"/>
                <p:cNvSpPr>
                  <a:spLocks noChangeShapeType="1"/>
                </p:cNvSpPr>
                <p:nvPr/>
              </p:nvSpPr>
              <p:spPr bwMode="auto">
                <a:xfrm>
                  <a:off x="1248" y="115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12" name="Line 30"/>
                <p:cNvSpPr>
                  <a:spLocks noChangeShapeType="1"/>
                </p:cNvSpPr>
                <p:nvPr/>
              </p:nvSpPr>
              <p:spPr bwMode="auto">
                <a:xfrm>
                  <a:off x="1248" y="96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</p:grpSp>
          <p:sp>
            <p:nvSpPr>
              <p:cNvPr id="80" name="Rectangle 31"/>
              <p:cNvSpPr>
                <a:spLocks noChangeArrowheads="1"/>
              </p:cNvSpPr>
              <p:nvPr/>
            </p:nvSpPr>
            <p:spPr bwMode="auto">
              <a:xfrm>
                <a:off x="3894" y="1566"/>
                <a:ext cx="192" cy="2304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1" name="Line 33"/>
              <p:cNvSpPr>
                <a:spLocks noChangeShapeType="1"/>
              </p:cNvSpPr>
              <p:nvPr/>
            </p:nvSpPr>
            <p:spPr bwMode="auto">
              <a:xfrm>
                <a:off x="3888" y="175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2" name="Line 34"/>
              <p:cNvSpPr>
                <a:spLocks noChangeShapeType="1"/>
              </p:cNvSpPr>
              <p:nvPr/>
            </p:nvSpPr>
            <p:spPr bwMode="auto">
              <a:xfrm>
                <a:off x="3888" y="1950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3" name="Line 35"/>
              <p:cNvSpPr>
                <a:spLocks noChangeShapeType="1"/>
              </p:cNvSpPr>
              <p:nvPr/>
            </p:nvSpPr>
            <p:spPr bwMode="auto">
              <a:xfrm>
                <a:off x="3894" y="214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6" name="Line 36"/>
              <p:cNvSpPr>
                <a:spLocks noChangeShapeType="1"/>
              </p:cNvSpPr>
              <p:nvPr/>
            </p:nvSpPr>
            <p:spPr bwMode="auto">
              <a:xfrm>
                <a:off x="3894" y="23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7" name="Line 37"/>
              <p:cNvSpPr>
                <a:spLocks noChangeShapeType="1"/>
              </p:cNvSpPr>
              <p:nvPr/>
            </p:nvSpPr>
            <p:spPr bwMode="auto">
              <a:xfrm>
                <a:off x="3894" y="2526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8" name="Line 38"/>
              <p:cNvSpPr>
                <a:spLocks noChangeShapeType="1"/>
              </p:cNvSpPr>
              <p:nvPr/>
            </p:nvSpPr>
            <p:spPr bwMode="auto">
              <a:xfrm>
                <a:off x="3894" y="271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89" name="Line 39"/>
              <p:cNvSpPr>
                <a:spLocks noChangeShapeType="1"/>
              </p:cNvSpPr>
              <p:nvPr/>
            </p:nvSpPr>
            <p:spPr bwMode="auto">
              <a:xfrm>
                <a:off x="3894" y="2910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0" name="Line 40"/>
              <p:cNvSpPr>
                <a:spLocks noChangeShapeType="1"/>
              </p:cNvSpPr>
              <p:nvPr/>
            </p:nvSpPr>
            <p:spPr bwMode="auto">
              <a:xfrm>
                <a:off x="3900" y="310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1" name="Line 41"/>
              <p:cNvSpPr>
                <a:spLocks noChangeShapeType="1"/>
              </p:cNvSpPr>
              <p:nvPr/>
            </p:nvSpPr>
            <p:spPr bwMode="auto">
              <a:xfrm>
                <a:off x="3900" y="3294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2" name="Line 42"/>
              <p:cNvSpPr>
                <a:spLocks noChangeShapeType="1"/>
              </p:cNvSpPr>
              <p:nvPr/>
            </p:nvSpPr>
            <p:spPr bwMode="auto">
              <a:xfrm>
                <a:off x="3894" y="3486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3" name="Line 43"/>
              <p:cNvSpPr>
                <a:spLocks noChangeShapeType="1"/>
              </p:cNvSpPr>
              <p:nvPr/>
            </p:nvSpPr>
            <p:spPr bwMode="auto">
              <a:xfrm>
                <a:off x="3894" y="367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94" name="Text Box 44"/>
              <p:cNvSpPr txBox="1">
                <a:spLocks noChangeArrowheads="1"/>
              </p:cNvSpPr>
              <p:nvPr/>
            </p:nvSpPr>
            <p:spPr bwMode="auto">
              <a:xfrm>
                <a:off x="4152" y="2647"/>
                <a:ext cx="419" cy="523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4800" b="1">
                    <a:solidFill>
                      <a:srgbClr val="3333FF"/>
                    </a:solidFill>
                  </a:rPr>
                  <a:t>A</a:t>
                </a:r>
                <a:endParaRPr lang="it-IT" sz="36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95" name="Text Box 46"/>
              <p:cNvSpPr txBox="1">
                <a:spLocks noChangeArrowheads="1"/>
              </p:cNvSpPr>
              <p:nvPr/>
            </p:nvSpPr>
            <p:spPr bwMode="auto">
              <a:xfrm>
                <a:off x="3341" y="2638"/>
                <a:ext cx="330" cy="52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4800" b="1">
                    <a:solidFill>
                      <a:srgbClr val="3333FF"/>
                    </a:solidFill>
                  </a:rPr>
                  <a:t>3</a:t>
                </a:r>
                <a:endParaRPr lang="it-IT" sz="36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96" name="Text Box 49"/>
              <p:cNvSpPr txBox="1">
                <a:spLocks noChangeArrowheads="1"/>
              </p:cNvSpPr>
              <p:nvPr/>
            </p:nvSpPr>
            <p:spPr bwMode="auto">
              <a:xfrm>
                <a:off x="3888" y="2500"/>
                <a:ext cx="203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97" name="Text Box 50"/>
              <p:cNvSpPr txBox="1">
                <a:spLocks noChangeArrowheads="1"/>
              </p:cNvSpPr>
              <p:nvPr/>
            </p:nvSpPr>
            <p:spPr bwMode="auto">
              <a:xfrm>
                <a:off x="3888" y="2692"/>
                <a:ext cx="203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98" name="Text Box 51"/>
              <p:cNvSpPr txBox="1">
                <a:spLocks noChangeArrowheads="1"/>
              </p:cNvSpPr>
              <p:nvPr/>
            </p:nvSpPr>
            <p:spPr bwMode="auto">
              <a:xfrm>
                <a:off x="3888" y="2884"/>
                <a:ext cx="203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99" name="Text Box 52"/>
              <p:cNvSpPr txBox="1">
                <a:spLocks noChangeArrowheads="1"/>
              </p:cNvSpPr>
              <p:nvPr/>
            </p:nvSpPr>
            <p:spPr bwMode="auto">
              <a:xfrm>
                <a:off x="3888" y="3076"/>
                <a:ext cx="203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</p:grpSp>
        <p:sp>
          <p:nvSpPr>
            <p:cNvPr id="113" name="Text Box 44"/>
            <p:cNvSpPr txBox="1">
              <a:spLocks noChangeArrowheads="1"/>
            </p:cNvSpPr>
            <p:nvPr/>
          </p:nvSpPr>
          <p:spPr bwMode="auto">
            <a:xfrm>
              <a:off x="7429520" y="2500306"/>
              <a:ext cx="614271" cy="830997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 b="1" smtClean="0">
                  <a:solidFill>
                    <a:srgbClr val="3333FF"/>
                  </a:solidFill>
                </a:rPr>
                <a:t>B</a:t>
              </a:r>
              <a:endParaRPr lang="it-IT" sz="36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4" name="Text Box 49"/>
            <p:cNvSpPr txBox="1">
              <a:spLocks noChangeArrowheads="1"/>
            </p:cNvSpPr>
            <p:nvPr/>
          </p:nvSpPr>
          <p:spPr bwMode="auto">
            <a:xfrm>
              <a:off x="7007782" y="2571744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15" name="Text Box 49"/>
            <p:cNvSpPr txBox="1">
              <a:spLocks noChangeArrowheads="1"/>
            </p:cNvSpPr>
            <p:nvPr/>
          </p:nvSpPr>
          <p:spPr bwMode="auto">
            <a:xfrm>
              <a:off x="7009570" y="2869489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</p:grpSp>
      <p:sp>
        <p:nvSpPr>
          <p:cNvPr id="117" name="Text Box 46"/>
          <p:cNvSpPr txBox="1">
            <a:spLocks noChangeArrowheads="1"/>
          </p:cNvSpPr>
          <p:nvPr/>
        </p:nvSpPr>
        <p:spPr bwMode="auto">
          <a:xfrm>
            <a:off x="6778995" y="2714620"/>
            <a:ext cx="748923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2000" b="1" smtClean="0">
                <a:solidFill>
                  <a:srgbClr val="3333FF"/>
                </a:solidFill>
              </a:rPr>
              <a:t>2839</a:t>
            </a:r>
            <a:endParaRPr lang="it-IT" sz="2000" b="1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121" name="Gruppo 120"/>
          <p:cNvGrpSpPr/>
          <p:nvPr/>
        </p:nvGrpSpPr>
        <p:grpSpPr>
          <a:xfrm>
            <a:off x="1571604" y="4214818"/>
            <a:ext cx="1285884" cy="900176"/>
            <a:chOff x="1571604" y="4214818"/>
            <a:chExt cx="1285884" cy="900176"/>
          </a:xfrm>
        </p:grpSpPr>
        <p:sp>
          <p:nvSpPr>
            <p:cNvPr id="118" name="CasellaDiTesto 117"/>
            <p:cNvSpPr txBox="1"/>
            <p:nvPr/>
          </p:nvSpPr>
          <p:spPr>
            <a:xfrm>
              <a:off x="1571604" y="4714884"/>
              <a:ext cx="1208664" cy="400110"/>
            </a:xfrm>
            <a:prstGeom prst="rect">
              <a:avLst/>
            </a:prstGeom>
            <a:solidFill>
              <a:srgbClr val="FF0000"/>
            </a:solidFill>
          </p:spPr>
          <p:txBody>
            <a:bodyPr wrap="none" rtlCol="0">
              <a:spAutoFit/>
            </a:bodyPr>
            <a:lstStyle/>
            <a:p>
              <a:r>
                <a:rPr lang="it-IT" sz="2000" smtClean="0">
                  <a:solidFill>
                    <a:schemeClr val="bg1"/>
                  </a:solidFill>
                </a:rPr>
                <a:t>puntatore</a:t>
              </a:r>
              <a:endParaRPr lang="it-IT" sz="2000">
                <a:solidFill>
                  <a:schemeClr val="bg1"/>
                </a:solidFill>
              </a:endParaRPr>
            </a:p>
          </p:txBody>
        </p:sp>
        <p:cxnSp>
          <p:nvCxnSpPr>
            <p:cNvPr id="120" name="Connettore 2 119"/>
            <p:cNvCxnSpPr>
              <a:stCxn id="118" idx="0"/>
            </p:cNvCxnSpPr>
            <p:nvPr/>
          </p:nvCxnSpPr>
          <p:spPr>
            <a:xfrm rot="5400000" flipH="1" flipV="1">
              <a:off x="2266679" y="4124075"/>
              <a:ext cx="500066" cy="681552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build="p" autoUpdateAnimBg="0"/>
      <p:bldP spid="59" grpId="0"/>
      <p:bldP spid="1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dirty="0" smtClean="0"/>
              <a:t>Definizione di un puntatore</a:t>
            </a:r>
            <a:endParaRPr lang="it-IT" sz="32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555776" y="6289508"/>
            <a:ext cx="5427492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214414" y="1143000"/>
            <a:ext cx="6188075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Definizione </a:t>
            </a:r>
            <a:r>
              <a:rPr lang="it-IT" sz="2400" b="1" dirty="0">
                <a:solidFill>
                  <a:srgbClr val="FF0000"/>
                </a:solidFill>
              </a:rPr>
              <a:t>di </a:t>
            </a:r>
            <a:r>
              <a:rPr lang="it-IT" sz="2400" b="1" dirty="0" smtClean="0">
                <a:solidFill>
                  <a:srgbClr val="FF0000"/>
                </a:solidFill>
              </a:rPr>
              <a:t>un puntatore:</a:t>
            </a:r>
            <a:endParaRPr lang="it-IT" sz="2400" b="1" dirty="0">
              <a:solidFill>
                <a:srgbClr val="FF0000"/>
              </a:solidFill>
            </a:endParaRPr>
          </a:p>
          <a:p>
            <a:pPr marL="381000" indent="-381000"/>
            <a:endParaRPr lang="it-IT" sz="2400" dirty="0"/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1214414" y="2300288"/>
            <a:ext cx="563808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Modifiche allo stato della memoria: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2071670" y="1752889"/>
            <a:ext cx="609218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 dirty="0" err="1" smtClean="0">
                <a:solidFill>
                  <a:srgbClr val="3333FF"/>
                </a:solidFill>
              </a:rPr>
              <a:t>tipo_variabile_riferita</a:t>
            </a:r>
            <a:r>
              <a:rPr lang="it-IT" sz="2400" b="1" dirty="0" smtClean="0">
                <a:solidFill>
                  <a:srgbClr val="3333FF"/>
                </a:solidFill>
              </a:rPr>
              <a:t>* </a:t>
            </a:r>
            <a:r>
              <a:rPr lang="it-IT" sz="2400" b="1" dirty="0" err="1" smtClean="0">
                <a:solidFill>
                  <a:srgbClr val="3333FF"/>
                </a:solidFill>
              </a:rPr>
              <a:t>nome_puntatore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endParaRPr lang="it-IT" sz="2400" b="1" dirty="0">
              <a:solidFill>
                <a:srgbClr val="3333FF"/>
              </a:solidFill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2000232" y="2967335"/>
            <a:ext cx="6429420" cy="224676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t-IT" sz="2000" b="1" dirty="0" smtClean="0"/>
              <a:t>si riserva il numero di locazioni contigue in memoria necessario a memorizzare un indirizzo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t-IT" sz="2000" b="1" dirty="0" smtClean="0"/>
              <a:t>si associa il nome </a:t>
            </a:r>
            <a:r>
              <a:rPr lang="it-IT" sz="2000" b="1" dirty="0" err="1" smtClean="0">
                <a:solidFill>
                  <a:srgbClr val="3333FF"/>
                </a:solidFill>
              </a:rPr>
              <a:t>nome_variabile</a:t>
            </a:r>
            <a:r>
              <a:rPr lang="it-IT" sz="2000" b="1" dirty="0" smtClean="0"/>
              <a:t> alle locazioni riservate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t-IT" sz="2000" b="1" dirty="0" smtClean="0"/>
              <a:t>si associa alla variabile il tipo "indirizzo di una variabile di tipo </a:t>
            </a:r>
            <a:r>
              <a:rPr lang="it-IT" sz="2000" b="1" dirty="0" err="1" smtClean="0">
                <a:solidFill>
                  <a:srgbClr val="3333FF"/>
                </a:solidFill>
              </a:rPr>
              <a:t>tipo_variabile_riferita</a:t>
            </a:r>
            <a:r>
              <a:rPr lang="it-IT" sz="2000" b="1" dirty="0" smtClean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937880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9"/>
            <a:ext cx="7856434" cy="584775"/>
          </a:xfrm>
        </p:spPr>
        <p:txBody>
          <a:bodyPr/>
          <a:lstStyle/>
          <a:p>
            <a:r>
              <a:rPr lang="it-IT" sz="3200" dirty="0" smtClean="0"/>
              <a:t>Accesso alle variabili tramite indirizzo</a:t>
            </a:r>
            <a:endParaRPr lang="it-IT" sz="32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43174" y="6330284"/>
            <a:ext cx="5340094" cy="451515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1178492" y="1000108"/>
            <a:ext cx="245740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6700" indent="-266700"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L’operatore *: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6" name="Text Box 60"/>
          <p:cNvSpPr txBox="1">
            <a:spLocks noChangeArrowheads="1"/>
          </p:cNvSpPr>
          <p:nvPr/>
        </p:nvSpPr>
        <p:spPr bwMode="auto">
          <a:xfrm>
            <a:off x="2643174" y="5435758"/>
            <a:ext cx="2428892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4000" b="1" smtClean="0">
                <a:solidFill>
                  <a:srgbClr val="3333FF"/>
                </a:solidFill>
              </a:rPr>
              <a:t>A=*B+1;</a:t>
            </a:r>
            <a:endParaRPr lang="it-IT" sz="4000" b="1">
              <a:solidFill>
                <a:srgbClr val="3333FF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530086" y="4357694"/>
            <a:ext cx="364202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3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63" name="Text Box 5"/>
          <p:cNvSpPr txBox="1">
            <a:spLocks noChangeArrowheads="1"/>
          </p:cNvSpPr>
          <p:nvPr/>
        </p:nvSpPr>
        <p:spPr bwMode="auto">
          <a:xfrm>
            <a:off x="1763688" y="1564919"/>
            <a:ext cx="3572068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 dirty="0" smtClean="0">
                <a:solidFill>
                  <a:srgbClr val="3333FF"/>
                </a:solidFill>
              </a:rPr>
              <a:t>*</a:t>
            </a:r>
            <a:r>
              <a:rPr lang="it-IT" sz="2400" b="1" dirty="0" err="1" smtClean="0">
                <a:solidFill>
                  <a:srgbClr val="3333FF"/>
                </a:solidFill>
              </a:rPr>
              <a:t>espr_di</a:t>
            </a:r>
            <a:r>
              <a:rPr lang="it-IT" sz="2400" b="1" dirty="0" smtClean="0">
                <a:solidFill>
                  <a:srgbClr val="3333FF"/>
                </a:solidFill>
              </a:rPr>
              <a:t> _</a:t>
            </a:r>
            <a:r>
              <a:rPr lang="it-IT" sz="2400" b="1" dirty="0" err="1" smtClean="0">
                <a:solidFill>
                  <a:srgbClr val="3333FF"/>
                </a:solidFill>
              </a:rPr>
              <a:t>tipo_indirizzo</a:t>
            </a:r>
            <a:endParaRPr lang="it-IT" sz="2400" b="1" dirty="0">
              <a:solidFill>
                <a:srgbClr val="3333FF"/>
              </a:solidFill>
            </a:endParaRPr>
          </a:p>
        </p:txBody>
      </p:sp>
      <p:sp>
        <p:nvSpPr>
          <p:cNvPr id="64" name="Text Box 12"/>
          <p:cNvSpPr txBox="1">
            <a:spLocks noChangeArrowheads="1"/>
          </p:cNvSpPr>
          <p:nvPr/>
        </p:nvSpPr>
        <p:spPr bwMode="auto">
          <a:xfrm>
            <a:off x="1178492" y="2221048"/>
            <a:ext cx="1518557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it-IT"/>
            </a:defPPr>
            <a:lvl1pPr marL="266700" indent="-266700">
              <a:buFont typeface="Arial" pitchFamily="34" charset="0"/>
              <a:buChar char="•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it-IT" dirty="0"/>
              <a:t>Effetto:</a:t>
            </a:r>
          </a:p>
        </p:txBody>
      </p:sp>
      <p:sp>
        <p:nvSpPr>
          <p:cNvPr id="65" name="Text Box 13"/>
          <p:cNvSpPr txBox="1">
            <a:spLocks noChangeArrowheads="1"/>
          </p:cNvSpPr>
          <p:nvPr/>
        </p:nvSpPr>
        <p:spPr bwMode="auto">
          <a:xfrm>
            <a:off x="1763688" y="2786058"/>
            <a:ext cx="4176464" cy="12003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it-IT" sz="2400" b="1" dirty="0" smtClean="0"/>
              <a:t>equivale al nome della variabile di indirizzo val(</a:t>
            </a:r>
            <a:r>
              <a:rPr lang="it-IT" sz="2400" b="1" dirty="0" err="1" smtClean="0">
                <a:solidFill>
                  <a:srgbClr val="3333FF"/>
                </a:solidFill>
              </a:rPr>
              <a:t>espr_di</a:t>
            </a:r>
            <a:r>
              <a:rPr lang="it-IT" sz="2400" b="1" dirty="0" smtClean="0">
                <a:solidFill>
                  <a:srgbClr val="3333FF"/>
                </a:solidFill>
              </a:rPr>
              <a:t> </a:t>
            </a:r>
            <a:r>
              <a:rPr lang="it-IT" sz="2400" b="1" dirty="0">
                <a:solidFill>
                  <a:srgbClr val="3333FF"/>
                </a:solidFill>
              </a:rPr>
              <a:t>_</a:t>
            </a:r>
            <a:r>
              <a:rPr lang="it-IT" sz="2400" b="1" dirty="0" err="1" smtClean="0">
                <a:solidFill>
                  <a:srgbClr val="3333FF"/>
                </a:solidFill>
              </a:rPr>
              <a:t>tipo_indirizzo</a:t>
            </a:r>
            <a:r>
              <a:rPr lang="it-IT" sz="2400" b="1" dirty="0"/>
              <a:t>)</a:t>
            </a:r>
          </a:p>
        </p:txBody>
      </p:sp>
      <p:grpSp>
        <p:nvGrpSpPr>
          <p:cNvPr id="117" name="Gruppo 116"/>
          <p:cNvGrpSpPr/>
          <p:nvPr/>
        </p:nvGrpSpPr>
        <p:grpSpPr>
          <a:xfrm>
            <a:off x="5831209" y="2359495"/>
            <a:ext cx="2989263" cy="3733801"/>
            <a:chOff x="5440389" y="2071678"/>
            <a:chExt cx="2989263" cy="3733801"/>
          </a:xfrm>
        </p:grpSpPr>
        <p:grpSp>
          <p:nvGrpSpPr>
            <p:cNvPr id="66" name="Gruppo 65"/>
            <p:cNvGrpSpPr/>
            <p:nvPr/>
          </p:nvGrpSpPr>
          <p:grpSpPr>
            <a:xfrm>
              <a:off x="5440389" y="2071678"/>
              <a:ext cx="2989263" cy="3733801"/>
              <a:chOff x="5080024" y="2571744"/>
              <a:chExt cx="2989263" cy="3733801"/>
            </a:xfrm>
          </p:grpSpPr>
          <p:grpSp>
            <p:nvGrpSpPr>
              <p:cNvPr id="67" name="Group 64"/>
              <p:cNvGrpSpPr>
                <a:grpSpLocks/>
              </p:cNvGrpSpPr>
              <p:nvPr/>
            </p:nvGrpSpPr>
            <p:grpSpPr bwMode="auto">
              <a:xfrm>
                <a:off x="5080026" y="2608257"/>
                <a:ext cx="2989264" cy="3697288"/>
                <a:chOff x="2688" y="1559"/>
                <a:chExt cx="1883" cy="2329"/>
              </a:xfrm>
            </p:grpSpPr>
            <p:sp>
              <p:nvSpPr>
                <p:cNvPr id="71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2688" y="1559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2834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2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690" y="175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2835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690" y="194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2836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4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694" y="213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2837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5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694" y="233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2838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6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690" y="252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2839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7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694" y="2711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2840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694" y="290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2841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9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694" y="309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2842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80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692" y="3287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2843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81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692" y="3483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2844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8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694" y="3675"/>
                  <a:ext cx="403" cy="21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defRPr/>
                  </a:pPr>
                  <a:r>
                    <a:rPr lang="it-IT" sz="1600" b="1">
                      <a:solidFill>
                        <a:srgbClr val="FF0000"/>
                      </a:solidFill>
                    </a:rPr>
                    <a:t>2855</a:t>
                  </a:r>
                  <a:endParaRPr lang="it-IT" sz="32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grpSp>
              <p:nvGrpSpPr>
                <p:cNvPr id="83" name="Group 17"/>
                <p:cNvGrpSpPr>
                  <a:grpSpLocks/>
                </p:cNvGrpSpPr>
                <p:nvPr/>
              </p:nvGrpSpPr>
              <p:grpSpPr bwMode="auto">
                <a:xfrm>
                  <a:off x="3126" y="1566"/>
                  <a:ext cx="768" cy="2304"/>
                  <a:chOff x="1248" y="960"/>
                  <a:chExt cx="768" cy="2304"/>
                </a:xfrm>
              </p:grpSpPr>
              <p:sp>
                <p:nvSpPr>
                  <p:cNvPr id="102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960"/>
                    <a:ext cx="768" cy="2304"/>
                  </a:xfrm>
                  <a:prstGeom prst="rect">
                    <a:avLst/>
                  </a:prstGeom>
                  <a:noFill/>
                  <a:ln w="28575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03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307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04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88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05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688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06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496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07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304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08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211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09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92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10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728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1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536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12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344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1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1152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  <p:sp>
                <p:nvSpPr>
                  <p:cNvPr id="11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1248" y="960"/>
                    <a:ext cx="768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it-IT"/>
                  </a:p>
                </p:txBody>
              </p:sp>
            </p:grpSp>
            <p:sp>
              <p:nvSpPr>
                <p:cNvPr id="84" name="Rectangle 31"/>
                <p:cNvSpPr>
                  <a:spLocks noChangeArrowheads="1"/>
                </p:cNvSpPr>
                <p:nvPr/>
              </p:nvSpPr>
              <p:spPr bwMode="auto">
                <a:xfrm>
                  <a:off x="3894" y="1566"/>
                  <a:ext cx="192" cy="2304"/>
                </a:xfrm>
                <a:prstGeom prst="rect">
                  <a:avLst/>
                </a:prstGeom>
                <a:solidFill>
                  <a:srgbClr val="FFFFFF"/>
                </a:solidFill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85" name="Line 33"/>
                <p:cNvSpPr>
                  <a:spLocks noChangeShapeType="1"/>
                </p:cNvSpPr>
                <p:nvPr/>
              </p:nvSpPr>
              <p:spPr bwMode="auto">
                <a:xfrm>
                  <a:off x="3888" y="175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86" name="Line 34"/>
                <p:cNvSpPr>
                  <a:spLocks noChangeShapeType="1"/>
                </p:cNvSpPr>
                <p:nvPr/>
              </p:nvSpPr>
              <p:spPr bwMode="auto">
                <a:xfrm>
                  <a:off x="3888" y="195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87" name="Line 35"/>
                <p:cNvSpPr>
                  <a:spLocks noChangeShapeType="1"/>
                </p:cNvSpPr>
                <p:nvPr/>
              </p:nvSpPr>
              <p:spPr bwMode="auto">
                <a:xfrm>
                  <a:off x="3894" y="214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88" name="Line 36"/>
                <p:cNvSpPr>
                  <a:spLocks noChangeShapeType="1"/>
                </p:cNvSpPr>
                <p:nvPr/>
              </p:nvSpPr>
              <p:spPr bwMode="auto">
                <a:xfrm>
                  <a:off x="3894" y="232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89" name="Line 37"/>
                <p:cNvSpPr>
                  <a:spLocks noChangeShapeType="1"/>
                </p:cNvSpPr>
                <p:nvPr/>
              </p:nvSpPr>
              <p:spPr bwMode="auto">
                <a:xfrm>
                  <a:off x="3894" y="252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90" name="Line 38"/>
                <p:cNvSpPr>
                  <a:spLocks noChangeShapeType="1"/>
                </p:cNvSpPr>
                <p:nvPr/>
              </p:nvSpPr>
              <p:spPr bwMode="auto">
                <a:xfrm>
                  <a:off x="3894" y="271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91" name="Line 39"/>
                <p:cNvSpPr>
                  <a:spLocks noChangeShapeType="1"/>
                </p:cNvSpPr>
                <p:nvPr/>
              </p:nvSpPr>
              <p:spPr bwMode="auto">
                <a:xfrm>
                  <a:off x="3894" y="2910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92" name="Line 40"/>
                <p:cNvSpPr>
                  <a:spLocks noChangeShapeType="1"/>
                </p:cNvSpPr>
                <p:nvPr/>
              </p:nvSpPr>
              <p:spPr bwMode="auto">
                <a:xfrm>
                  <a:off x="3900" y="3102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93" name="Line 41"/>
                <p:cNvSpPr>
                  <a:spLocks noChangeShapeType="1"/>
                </p:cNvSpPr>
                <p:nvPr/>
              </p:nvSpPr>
              <p:spPr bwMode="auto">
                <a:xfrm>
                  <a:off x="3900" y="3294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94" name="Line 42"/>
                <p:cNvSpPr>
                  <a:spLocks noChangeShapeType="1"/>
                </p:cNvSpPr>
                <p:nvPr/>
              </p:nvSpPr>
              <p:spPr bwMode="auto">
                <a:xfrm>
                  <a:off x="3894" y="3486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95" name="Line 43"/>
                <p:cNvSpPr>
                  <a:spLocks noChangeShapeType="1"/>
                </p:cNvSpPr>
                <p:nvPr/>
              </p:nvSpPr>
              <p:spPr bwMode="auto">
                <a:xfrm>
                  <a:off x="3894" y="3678"/>
                  <a:ext cx="19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96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4152" y="2647"/>
                  <a:ext cx="419" cy="523"/>
                </a:xfrm>
                <a:prstGeom prst="rect">
                  <a:avLst/>
                </a:prstGeom>
                <a:noFill/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4800" b="1">
                      <a:solidFill>
                        <a:srgbClr val="3333FF"/>
                      </a:solidFill>
                    </a:rPr>
                    <a:t>A</a:t>
                  </a:r>
                  <a:endParaRPr lang="it-IT" sz="36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97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3341" y="2638"/>
                  <a:ext cx="330" cy="523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defRPr/>
                  </a:pPr>
                  <a:r>
                    <a:rPr lang="it-IT" sz="4800" b="1">
                      <a:solidFill>
                        <a:srgbClr val="3333FF"/>
                      </a:solidFill>
                    </a:rPr>
                    <a:t>3</a:t>
                  </a:r>
                  <a:endParaRPr lang="it-IT" sz="36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98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3888" y="2500"/>
                  <a:ext cx="203" cy="231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99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3888" y="2692"/>
                  <a:ext cx="203" cy="231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00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3888" y="2884"/>
                  <a:ext cx="203" cy="231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  <p:sp>
              <p:nvSpPr>
                <p:cNvPr id="101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888" y="3076"/>
                  <a:ext cx="203" cy="231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buClr>
                      <a:schemeClr val="tx1"/>
                    </a:buClr>
                    <a:buFont typeface="Monotype Sorts" pitchFamily="2" charset="2"/>
                    <a:buNone/>
                  </a:pPr>
                  <a:r>
                    <a:rPr lang="it-IT" b="1">
                      <a:solidFill>
                        <a:srgbClr val="3333FF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68" name="Text Box 44"/>
              <p:cNvSpPr txBox="1">
                <a:spLocks noChangeArrowheads="1"/>
              </p:cNvSpPr>
              <p:nvPr/>
            </p:nvSpPr>
            <p:spPr bwMode="auto">
              <a:xfrm>
                <a:off x="7429520" y="2598003"/>
                <a:ext cx="614271" cy="830997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4800" b="1" smtClean="0">
                    <a:solidFill>
                      <a:srgbClr val="3333FF"/>
                    </a:solidFill>
                  </a:rPr>
                  <a:t>B</a:t>
                </a:r>
                <a:endParaRPr lang="it-IT" sz="36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69" name="Text Box 49"/>
              <p:cNvSpPr txBox="1">
                <a:spLocks noChangeArrowheads="1"/>
              </p:cNvSpPr>
              <p:nvPr/>
            </p:nvSpPr>
            <p:spPr bwMode="auto">
              <a:xfrm>
                <a:off x="7007782" y="2571744"/>
                <a:ext cx="322263" cy="3667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70" name="Text Box 49"/>
              <p:cNvSpPr txBox="1">
                <a:spLocks noChangeArrowheads="1"/>
              </p:cNvSpPr>
              <p:nvPr/>
            </p:nvSpPr>
            <p:spPr bwMode="auto">
              <a:xfrm>
                <a:off x="7009570" y="2869489"/>
                <a:ext cx="322263" cy="3667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</p:grpSp>
        <p:sp>
          <p:nvSpPr>
            <p:cNvPr id="115" name="Text Box 46"/>
            <p:cNvSpPr txBox="1">
              <a:spLocks noChangeArrowheads="1"/>
            </p:cNvSpPr>
            <p:nvPr/>
          </p:nvSpPr>
          <p:spPr bwMode="auto">
            <a:xfrm>
              <a:off x="6421805" y="2214554"/>
              <a:ext cx="748923" cy="40011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000" b="1" smtClean="0">
                  <a:solidFill>
                    <a:srgbClr val="3333FF"/>
                  </a:solidFill>
                </a:rPr>
                <a:t>2839</a:t>
              </a:r>
              <a:endParaRPr lang="it-IT" sz="20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116" name="CasellaDiTesto 115"/>
          <p:cNvSpPr txBox="1"/>
          <p:nvPr/>
        </p:nvSpPr>
        <p:spPr>
          <a:xfrm>
            <a:off x="6941568" y="4216883"/>
            <a:ext cx="389850" cy="584775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3200" smtClean="0">
                <a:solidFill>
                  <a:schemeClr val="bg1"/>
                </a:solidFill>
              </a:rPr>
              <a:t>4</a:t>
            </a:r>
            <a:endParaRPr lang="it-IT" sz="3200">
              <a:solidFill>
                <a:schemeClr val="bg1"/>
              </a:solidFill>
            </a:endParaRPr>
          </a:p>
        </p:txBody>
      </p:sp>
      <p:sp>
        <p:nvSpPr>
          <p:cNvPr id="118" name="CasellaDiTesto 117"/>
          <p:cNvSpPr txBox="1"/>
          <p:nvPr/>
        </p:nvSpPr>
        <p:spPr>
          <a:xfrm>
            <a:off x="3500430" y="4956702"/>
            <a:ext cx="423514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A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119" name="Text Box 12"/>
          <p:cNvSpPr txBox="1">
            <a:spLocks noChangeArrowheads="1"/>
          </p:cNvSpPr>
          <p:nvPr/>
        </p:nvSpPr>
        <p:spPr bwMode="auto">
          <a:xfrm>
            <a:off x="1178492" y="4038905"/>
            <a:ext cx="177484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it-IT"/>
            </a:defPPr>
            <a:lvl1pPr marL="266700" indent="-266700">
              <a:buFont typeface="Arial" pitchFamily="34" charset="0"/>
              <a:buChar char="•"/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it-IT" dirty="0"/>
              <a:t>Esempio: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nimBg="1"/>
      <p:bldP spid="63" grpId="0" autoUpdateAnimBg="0"/>
      <p:bldP spid="64" grpId="0" autoUpdateAnimBg="0"/>
      <p:bldP spid="65" grpId="0" build="p" autoUpdateAnimBg="0"/>
      <p:bldP spid="116" grpId="0" animBg="1"/>
      <p:bldP spid="118" grpId="0" animBg="1"/>
      <p:bldP spid="11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9"/>
            <a:ext cx="7678066" cy="584775"/>
          </a:xfrm>
        </p:spPr>
        <p:txBody>
          <a:bodyPr/>
          <a:lstStyle/>
          <a:p>
            <a:r>
              <a:rPr lang="it-IT" sz="3200" dirty="0" smtClean="0"/>
              <a:t>Accesso alle variabili tramite indirizzo</a:t>
            </a:r>
            <a:endParaRPr lang="it-IT" sz="32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99792" y="6326176"/>
            <a:ext cx="5283476" cy="455623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64" name="Text Box 12"/>
          <p:cNvSpPr txBox="1">
            <a:spLocks noChangeArrowheads="1"/>
          </p:cNvSpPr>
          <p:nvPr/>
        </p:nvSpPr>
        <p:spPr bwMode="auto">
          <a:xfrm>
            <a:off x="1214414" y="1272589"/>
            <a:ext cx="2327881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3200" b="1" smtClean="0">
                <a:solidFill>
                  <a:srgbClr val="FF0000"/>
                </a:solidFill>
              </a:rPr>
              <a:t>Esempio:</a:t>
            </a:r>
            <a:endParaRPr lang="it-IT" sz="3200" b="1">
              <a:solidFill>
                <a:srgbClr val="FF0000"/>
              </a:solidFill>
            </a:endParaRPr>
          </a:p>
        </p:txBody>
      </p:sp>
      <p:grpSp>
        <p:nvGrpSpPr>
          <p:cNvPr id="178" name="Gruppo 177"/>
          <p:cNvGrpSpPr/>
          <p:nvPr/>
        </p:nvGrpSpPr>
        <p:grpSpPr>
          <a:xfrm>
            <a:off x="4357686" y="1785926"/>
            <a:ext cx="3008313" cy="3735388"/>
            <a:chOff x="4357686" y="1785926"/>
            <a:chExt cx="3008313" cy="3735388"/>
          </a:xfrm>
        </p:grpSpPr>
        <p:grpSp>
          <p:nvGrpSpPr>
            <p:cNvPr id="67" name="Group 124"/>
            <p:cNvGrpSpPr>
              <a:grpSpLocks/>
            </p:cNvGrpSpPr>
            <p:nvPr/>
          </p:nvGrpSpPr>
          <p:grpSpPr bwMode="auto">
            <a:xfrm>
              <a:off x="4357686" y="1785926"/>
              <a:ext cx="3008313" cy="3735388"/>
              <a:chOff x="2688" y="1535"/>
              <a:chExt cx="1895" cy="2353"/>
            </a:xfrm>
          </p:grpSpPr>
          <p:sp>
            <p:nvSpPr>
              <p:cNvPr id="83" name="Text Box 5"/>
              <p:cNvSpPr txBox="1">
                <a:spLocks noChangeArrowheads="1"/>
              </p:cNvSpPr>
              <p:nvPr/>
            </p:nvSpPr>
            <p:spPr bwMode="auto">
              <a:xfrm>
                <a:off x="2688" y="1559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2834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17" name="Text Box 6"/>
              <p:cNvSpPr txBox="1">
                <a:spLocks noChangeArrowheads="1"/>
              </p:cNvSpPr>
              <p:nvPr/>
            </p:nvSpPr>
            <p:spPr bwMode="auto">
              <a:xfrm>
                <a:off x="2690" y="175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2835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18" name="Text Box 7"/>
              <p:cNvSpPr txBox="1">
                <a:spLocks noChangeArrowheads="1"/>
              </p:cNvSpPr>
              <p:nvPr/>
            </p:nvSpPr>
            <p:spPr bwMode="auto">
              <a:xfrm>
                <a:off x="2690" y="194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2836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19" name="Text Box 8"/>
              <p:cNvSpPr txBox="1">
                <a:spLocks noChangeArrowheads="1"/>
              </p:cNvSpPr>
              <p:nvPr/>
            </p:nvSpPr>
            <p:spPr bwMode="auto">
              <a:xfrm>
                <a:off x="2694" y="213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2837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0" name="Text Box 9"/>
              <p:cNvSpPr txBox="1">
                <a:spLocks noChangeArrowheads="1"/>
              </p:cNvSpPr>
              <p:nvPr/>
            </p:nvSpPr>
            <p:spPr bwMode="auto">
              <a:xfrm>
                <a:off x="2694" y="233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2838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1" name="Text Box 10"/>
              <p:cNvSpPr txBox="1">
                <a:spLocks noChangeArrowheads="1"/>
              </p:cNvSpPr>
              <p:nvPr/>
            </p:nvSpPr>
            <p:spPr bwMode="auto">
              <a:xfrm>
                <a:off x="2690" y="252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2839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2" name="Text Box 11"/>
              <p:cNvSpPr txBox="1">
                <a:spLocks noChangeArrowheads="1"/>
              </p:cNvSpPr>
              <p:nvPr/>
            </p:nvSpPr>
            <p:spPr bwMode="auto">
              <a:xfrm>
                <a:off x="2694" y="2711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2840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3" name="Text Box 12"/>
              <p:cNvSpPr txBox="1">
                <a:spLocks noChangeArrowheads="1"/>
              </p:cNvSpPr>
              <p:nvPr/>
            </p:nvSpPr>
            <p:spPr bwMode="auto">
              <a:xfrm>
                <a:off x="2694" y="290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2841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4" name="Text Box 13"/>
              <p:cNvSpPr txBox="1">
                <a:spLocks noChangeArrowheads="1"/>
              </p:cNvSpPr>
              <p:nvPr/>
            </p:nvSpPr>
            <p:spPr bwMode="auto">
              <a:xfrm>
                <a:off x="2694" y="309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2842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5" name="Text Box 14"/>
              <p:cNvSpPr txBox="1">
                <a:spLocks noChangeArrowheads="1"/>
              </p:cNvSpPr>
              <p:nvPr/>
            </p:nvSpPr>
            <p:spPr bwMode="auto">
              <a:xfrm>
                <a:off x="2692" y="328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2843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6" name="Text Box 15"/>
              <p:cNvSpPr txBox="1">
                <a:spLocks noChangeArrowheads="1"/>
              </p:cNvSpPr>
              <p:nvPr/>
            </p:nvSpPr>
            <p:spPr bwMode="auto">
              <a:xfrm>
                <a:off x="2692" y="348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2844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7" name="Text Box 16"/>
              <p:cNvSpPr txBox="1">
                <a:spLocks noChangeArrowheads="1"/>
              </p:cNvSpPr>
              <p:nvPr/>
            </p:nvSpPr>
            <p:spPr bwMode="auto">
              <a:xfrm>
                <a:off x="2694" y="367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2855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grpSp>
            <p:nvGrpSpPr>
              <p:cNvPr id="128" name="Group 17"/>
              <p:cNvGrpSpPr>
                <a:grpSpLocks/>
              </p:cNvGrpSpPr>
              <p:nvPr/>
            </p:nvGrpSpPr>
            <p:grpSpPr bwMode="auto">
              <a:xfrm>
                <a:off x="3126" y="1566"/>
                <a:ext cx="768" cy="2304"/>
                <a:chOff x="1248" y="960"/>
                <a:chExt cx="768" cy="2304"/>
              </a:xfrm>
            </p:grpSpPr>
            <p:sp>
              <p:nvSpPr>
                <p:cNvPr id="157" name="Rectangle 18"/>
                <p:cNvSpPr>
                  <a:spLocks noChangeArrowheads="1"/>
                </p:cNvSpPr>
                <p:nvPr/>
              </p:nvSpPr>
              <p:spPr bwMode="auto">
                <a:xfrm>
                  <a:off x="1248" y="960"/>
                  <a:ext cx="768" cy="2304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58" name="Line 19"/>
                <p:cNvSpPr>
                  <a:spLocks noChangeShapeType="1"/>
                </p:cNvSpPr>
                <p:nvPr/>
              </p:nvSpPr>
              <p:spPr bwMode="auto">
                <a:xfrm>
                  <a:off x="1248" y="307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59" name="Line 20"/>
                <p:cNvSpPr>
                  <a:spLocks noChangeShapeType="1"/>
                </p:cNvSpPr>
                <p:nvPr/>
              </p:nvSpPr>
              <p:spPr bwMode="auto">
                <a:xfrm>
                  <a:off x="1248" y="288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0" name="Line 21"/>
                <p:cNvSpPr>
                  <a:spLocks noChangeShapeType="1"/>
                </p:cNvSpPr>
                <p:nvPr/>
              </p:nvSpPr>
              <p:spPr bwMode="auto">
                <a:xfrm>
                  <a:off x="1248" y="268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1" name="Line 22"/>
                <p:cNvSpPr>
                  <a:spLocks noChangeShapeType="1"/>
                </p:cNvSpPr>
                <p:nvPr/>
              </p:nvSpPr>
              <p:spPr bwMode="auto">
                <a:xfrm>
                  <a:off x="1248" y="249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2" name="Line 23"/>
                <p:cNvSpPr>
                  <a:spLocks noChangeShapeType="1"/>
                </p:cNvSpPr>
                <p:nvPr/>
              </p:nvSpPr>
              <p:spPr bwMode="auto">
                <a:xfrm>
                  <a:off x="1248" y="2304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3" name="Line 24"/>
                <p:cNvSpPr>
                  <a:spLocks noChangeShapeType="1"/>
                </p:cNvSpPr>
                <p:nvPr/>
              </p:nvSpPr>
              <p:spPr bwMode="auto">
                <a:xfrm>
                  <a:off x="1248" y="211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4" name="Line 25"/>
                <p:cNvSpPr>
                  <a:spLocks noChangeShapeType="1"/>
                </p:cNvSpPr>
                <p:nvPr/>
              </p:nvSpPr>
              <p:spPr bwMode="auto">
                <a:xfrm>
                  <a:off x="1248" y="192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5" name="Line 26"/>
                <p:cNvSpPr>
                  <a:spLocks noChangeShapeType="1"/>
                </p:cNvSpPr>
                <p:nvPr/>
              </p:nvSpPr>
              <p:spPr bwMode="auto">
                <a:xfrm>
                  <a:off x="1248" y="1728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6" name="Line 27"/>
                <p:cNvSpPr>
                  <a:spLocks noChangeShapeType="1"/>
                </p:cNvSpPr>
                <p:nvPr/>
              </p:nvSpPr>
              <p:spPr bwMode="auto">
                <a:xfrm>
                  <a:off x="1248" y="1536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7" name="Line 28"/>
                <p:cNvSpPr>
                  <a:spLocks noChangeShapeType="1"/>
                </p:cNvSpPr>
                <p:nvPr/>
              </p:nvSpPr>
              <p:spPr bwMode="auto">
                <a:xfrm>
                  <a:off x="1248" y="1344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8" name="Line 29"/>
                <p:cNvSpPr>
                  <a:spLocks noChangeShapeType="1"/>
                </p:cNvSpPr>
                <p:nvPr/>
              </p:nvSpPr>
              <p:spPr bwMode="auto">
                <a:xfrm>
                  <a:off x="1248" y="1152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  <p:sp>
              <p:nvSpPr>
                <p:cNvPr id="169" name="Line 30"/>
                <p:cNvSpPr>
                  <a:spLocks noChangeShapeType="1"/>
                </p:cNvSpPr>
                <p:nvPr/>
              </p:nvSpPr>
              <p:spPr bwMode="auto">
                <a:xfrm>
                  <a:off x="1248" y="960"/>
                  <a:ext cx="768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it-IT"/>
                </a:p>
              </p:txBody>
            </p:sp>
          </p:grpSp>
          <p:sp>
            <p:nvSpPr>
              <p:cNvPr id="129" name="Rectangle 31"/>
              <p:cNvSpPr>
                <a:spLocks noChangeArrowheads="1"/>
              </p:cNvSpPr>
              <p:nvPr/>
            </p:nvSpPr>
            <p:spPr bwMode="auto">
              <a:xfrm>
                <a:off x="3894" y="1566"/>
                <a:ext cx="192" cy="2304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0" name="Text Box 32"/>
              <p:cNvSpPr txBox="1">
                <a:spLocks noChangeArrowheads="1"/>
              </p:cNvSpPr>
              <p:nvPr/>
            </p:nvSpPr>
            <p:spPr bwMode="auto">
              <a:xfrm>
                <a:off x="3901" y="1535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31" name="Line 33"/>
              <p:cNvSpPr>
                <a:spLocks noChangeShapeType="1"/>
              </p:cNvSpPr>
              <p:nvPr/>
            </p:nvSpPr>
            <p:spPr bwMode="auto">
              <a:xfrm>
                <a:off x="3888" y="175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2" name="Line 34"/>
              <p:cNvSpPr>
                <a:spLocks noChangeShapeType="1"/>
              </p:cNvSpPr>
              <p:nvPr/>
            </p:nvSpPr>
            <p:spPr bwMode="auto">
              <a:xfrm>
                <a:off x="3888" y="1950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3" name="Line 35"/>
              <p:cNvSpPr>
                <a:spLocks noChangeShapeType="1"/>
              </p:cNvSpPr>
              <p:nvPr/>
            </p:nvSpPr>
            <p:spPr bwMode="auto">
              <a:xfrm>
                <a:off x="3894" y="214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4" name="Line 36"/>
              <p:cNvSpPr>
                <a:spLocks noChangeShapeType="1"/>
              </p:cNvSpPr>
              <p:nvPr/>
            </p:nvSpPr>
            <p:spPr bwMode="auto">
              <a:xfrm>
                <a:off x="3894" y="23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5" name="Line 37"/>
              <p:cNvSpPr>
                <a:spLocks noChangeShapeType="1"/>
              </p:cNvSpPr>
              <p:nvPr/>
            </p:nvSpPr>
            <p:spPr bwMode="auto">
              <a:xfrm>
                <a:off x="3894" y="2526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6" name="Line 38"/>
              <p:cNvSpPr>
                <a:spLocks noChangeShapeType="1"/>
              </p:cNvSpPr>
              <p:nvPr/>
            </p:nvSpPr>
            <p:spPr bwMode="auto">
              <a:xfrm>
                <a:off x="3894" y="271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7" name="Line 39"/>
              <p:cNvSpPr>
                <a:spLocks noChangeShapeType="1"/>
              </p:cNvSpPr>
              <p:nvPr/>
            </p:nvSpPr>
            <p:spPr bwMode="auto">
              <a:xfrm>
                <a:off x="3894" y="2910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8" name="Line 40"/>
              <p:cNvSpPr>
                <a:spLocks noChangeShapeType="1"/>
              </p:cNvSpPr>
              <p:nvPr/>
            </p:nvSpPr>
            <p:spPr bwMode="auto">
              <a:xfrm>
                <a:off x="3900" y="310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9" name="Line 41"/>
              <p:cNvSpPr>
                <a:spLocks noChangeShapeType="1"/>
              </p:cNvSpPr>
              <p:nvPr/>
            </p:nvSpPr>
            <p:spPr bwMode="auto">
              <a:xfrm>
                <a:off x="3900" y="3294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0" name="Line 42"/>
              <p:cNvSpPr>
                <a:spLocks noChangeShapeType="1"/>
              </p:cNvSpPr>
              <p:nvPr/>
            </p:nvSpPr>
            <p:spPr bwMode="auto">
              <a:xfrm>
                <a:off x="3894" y="3486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1" name="Line 43"/>
              <p:cNvSpPr>
                <a:spLocks noChangeShapeType="1"/>
              </p:cNvSpPr>
              <p:nvPr/>
            </p:nvSpPr>
            <p:spPr bwMode="auto">
              <a:xfrm>
                <a:off x="3894" y="367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2" name="Text Box 44"/>
              <p:cNvSpPr txBox="1">
                <a:spLocks noChangeArrowheads="1"/>
              </p:cNvSpPr>
              <p:nvPr/>
            </p:nvSpPr>
            <p:spPr bwMode="auto">
              <a:xfrm>
                <a:off x="4152" y="2254"/>
                <a:ext cx="419" cy="523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4800" b="1" smtClean="0">
                    <a:solidFill>
                      <a:srgbClr val="3333FF"/>
                    </a:solidFill>
                  </a:rPr>
                  <a:t>C</a:t>
                </a:r>
                <a:endParaRPr lang="it-IT" sz="36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43" name="Rectangle 47"/>
              <p:cNvSpPr>
                <a:spLocks noChangeArrowheads="1"/>
              </p:cNvSpPr>
              <p:nvPr/>
            </p:nvSpPr>
            <p:spPr bwMode="auto">
              <a:xfrm>
                <a:off x="2694" y="2119"/>
                <a:ext cx="399" cy="233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</p:spPr>
            <p:txBody>
              <a:bodyPr wrap="squar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44" name="Text Box 49"/>
              <p:cNvSpPr txBox="1">
                <a:spLocks noChangeArrowheads="1"/>
              </p:cNvSpPr>
              <p:nvPr/>
            </p:nvSpPr>
            <p:spPr bwMode="auto">
              <a:xfrm>
                <a:off x="3901" y="2111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45" name="Text Box 50"/>
              <p:cNvSpPr txBox="1">
                <a:spLocks noChangeArrowheads="1"/>
              </p:cNvSpPr>
              <p:nvPr/>
            </p:nvSpPr>
            <p:spPr bwMode="auto">
              <a:xfrm>
                <a:off x="3901" y="2303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46" name="Text Box 51"/>
              <p:cNvSpPr txBox="1">
                <a:spLocks noChangeArrowheads="1"/>
              </p:cNvSpPr>
              <p:nvPr/>
            </p:nvSpPr>
            <p:spPr bwMode="auto">
              <a:xfrm>
                <a:off x="3901" y="2495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47" name="Text Box 52"/>
              <p:cNvSpPr txBox="1">
                <a:spLocks noChangeArrowheads="1"/>
              </p:cNvSpPr>
              <p:nvPr/>
            </p:nvSpPr>
            <p:spPr bwMode="auto">
              <a:xfrm>
                <a:off x="3901" y="2687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48" name="Text Box 53"/>
              <p:cNvSpPr txBox="1">
                <a:spLocks noChangeArrowheads="1"/>
              </p:cNvSpPr>
              <p:nvPr/>
            </p:nvSpPr>
            <p:spPr bwMode="auto">
              <a:xfrm>
                <a:off x="4176" y="1567"/>
                <a:ext cx="397" cy="368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3200" b="1">
                    <a:solidFill>
                      <a:srgbClr val="3333FF"/>
                    </a:solidFill>
                  </a:rPr>
                  <a:t>B</a:t>
                </a:r>
                <a:endParaRPr lang="it-IT" sz="32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49" name="Text Box 54"/>
              <p:cNvSpPr txBox="1">
                <a:spLocks noChangeArrowheads="1"/>
              </p:cNvSpPr>
              <p:nvPr/>
            </p:nvSpPr>
            <p:spPr bwMode="auto">
              <a:xfrm>
                <a:off x="3901" y="1727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50" name="Text Box 57"/>
              <p:cNvSpPr txBox="1">
                <a:spLocks noChangeArrowheads="1"/>
              </p:cNvSpPr>
              <p:nvPr/>
            </p:nvSpPr>
            <p:spPr bwMode="auto">
              <a:xfrm>
                <a:off x="3216" y="1640"/>
                <a:ext cx="624" cy="25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2000" b="1">
                    <a:solidFill>
                      <a:srgbClr val="3333FF"/>
                    </a:solidFill>
                  </a:rPr>
                  <a:t>2837</a:t>
                </a:r>
                <a:endParaRPr lang="it-IT" sz="1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51" name="Text Box 58"/>
              <p:cNvSpPr txBox="1">
                <a:spLocks noChangeArrowheads="1"/>
              </p:cNvSpPr>
              <p:nvPr/>
            </p:nvSpPr>
            <p:spPr bwMode="auto">
              <a:xfrm>
                <a:off x="4164" y="3214"/>
                <a:ext cx="419" cy="523"/>
              </a:xfrm>
              <a:prstGeom prst="rect">
                <a:avLst/>
              </a:prstGeom>
              <a:noFill/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4800" b="1" smtClean="0">
                    <a:solidFill>
                      <a:srgbClr val="3333FF"/>
                    </a:solidFill>
                  </a:rPr>
                  <a:t>A</a:t>
                </a:r>
                <a:endParaRPr lang="it-IT" sz="36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52" name="Text Box 60"/>
              <p:cNvSpPr txBox="1">
                <a:spLocks noChangeArrowheads="1"/>
              </p:cNvSpPr>
              <p:nvPr/>
            </p:nvSpPr>
            <p:spPr bwMode="auto">
              <a:xfrm>
                <a:off x="3341" y="2245"/>
                <a:ext cx="330" cy="52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it-IT" sz="4800" b="1">
                    <a:solidFill>
                      <a:srgbClr val="3333FF"/>
                    </a:solidFill>
                  </a:rPr>
                  <a:t>3</a:t>
                </a:r>
                <a:endParaRPr lang="it-IT" sz="36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53" name="Text Box 63"/>
              <p:cNvSpPr txBox="1">
                <a:spLocks noChangeArrowheads="1"/>
              </p:cNvSpPr>
              <p:nvPr/>
            </p:nvSpPr>
            <p:spPr bwMode="auto">
              <a:xfrm>
                <a:off x="3901" y="3072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54" name="Text Box 64"/>
              <p:cNvSpPr txBox="1">
                <a:spLocks noChangeArrowheads="1"/>
              </p:cNvSpPr>
              <p:nvPr/>
            </p:nvSpPr>
            <p:spPr bwMode="auto">
              <a:xfrm>
                <a:off x="3901" y="3264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55" name="Text Box 65"/>
              <p:cNvSpPr txBox="1">
                <a:spLocks noChangeArrowheads="1"/>
              </p:cNvSpPr>
              <p:nvPr/>
            </p:nvSpPr>
            <p:spPr bwMode="auto">
              <a:xfrm>
                <a:off x="3901" y="3456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  <p:sp>
            <p:nvSpPr>
              <p:cNvPr id="156" name="Text Box 66"/>
              <p:cNvSpPr txBox="1">
                <a:spLocks noChangeArrowheads="1"/>
              </p:cNvSpPr>
              <p:nvPr/>
            </p:nvSpPr>
            <p:spPr bwMode="auto">
              <a:xfrm>
                <a:off x="3901" y="3648"/>
                <a:ext cx="196" cy="23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buClr>
                    <a:schemeClr val="tx1"/>
                  </a:buClr>
                  <a:buFont typeface="Monotype Sorts" pitchFamily="2" charset="2"/>
                  <a:buNone/>
                </a:pPr>
                <a:r>
                  <a:rPr lang="it-IT" b="1">
                    <a:solidFill>
                      <a:srgbClr val="3333FF"/>
                    </a:solidFill>
                  </a:rPr>
                  <a:t>x</a:t>
                </a:r>
              </a:p>
            </p:txBody>
          </p:sp>
        </p:grpSp>
        <p:sp>
          <p:nvSpPr>
            <p:cNvPr id="170" name="Text Box 125"/>
            <p:cNvSpPr txBox="1">
              <a:spLocks noChangeArrowheads="1"/>
            </p:cNvSpPr>
            <p:nvPr/>
          </p:nvSpPr>
          <p:spPr bwMode="auto">
            <a:xfrm>
              <a:off x="5386866" y="4465258"/>
              <a:ext cx="524503" cy="83099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4800" b="1">
                  <a:solidFill>
                    <a:srgbClr val="3333FF"/>
                  </a:solidFill>
                </a:rPr>
                <a:t>4</a:t>
              </a:r>
              <a:endParaRPr lang="it-IT" sz="36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171" name="Text Box 62"/>
          <p:cNvSpPr txBox="1">
            <a:spLocks noChangeArrowheads="1"/>
          </p:cNvSpPr>
          <p:nvPr/>
        </p:nvSpPr>
        <p:spPr bwMode="auto">
          <a:xfrm>
            <a:off x="1643042" y="3357562"/>
            <a:ext cx="2078389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>
                <a:solidFill>
                  <a:srgbClr val="3333FF"/>
                </a:solidFill>
              </a:rPr>
              <a:t>*B = </a:t>
            </a:r>
            <a:r>
              <a:rPr lang="it-IT" sz="3200" b="1" smtClean="0">
                <a:solidFill>
                  <a:srgbClr val="3333FF"/>
                </a:solidFill>
              </a:rPr>
              <a:t>A+C;</a:t>
            </a:r>
            <a:endParaRPr lang="it-IT" sz="3200" b="1">
              <a:solidFill>
                <a:srgbClr val="3333FF"/>
              </a:solidFill>
            </a:endParaRPr>
          </a:p>
        </p:txBody>
      </p:sp>
      <p:sp>
        <p:nvSpPr>
          <p:cNvPr id="172" name="CasellaDiTesto 171"/>
          <p:cNvSpPr txBox="1"/>
          <p:nvPr/>
        </p:nvSpPr>
        <p:spPr>
          <a:xfrm>
            <a:off x="1871982" y="2860185"/>
            <a:ext cx="439544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C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173" name="CasellaDiTesto 172"/>
          <p:cNvSpPr txBox="1"/>
          <p:nvPr/>
        </p:nvSpPr>
        <p:spPr>
          <a:xfrm>
            <a:off x="2610018" y="2860185"/>
            <a:ext cx="364202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4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174" name="CasellaDiTesto 173"/>
          <p:cNvSpPr txBox="1"/>
          <p:nvPr/>
        </p:nvSpPr>
        <p:spPr>
          <a:xfrm>
            <a:off x="3136228" y="2860185"/>
            <a:ext cx="364202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2800" smtClean="0">
                <a:solidFill>
                  <a:schemeClr val="bg1"/>
                </a:solidFill>
              </a:rPr>
              <a:t>3</a:t>
            </a:r>
            <a:endParaRPr lang="it-IT" sz="2800">
              <a:solidFill>
                <a:schemeClr val="bg1"/>
              </a:solidFill>
            </a:endParaRPr>
          </a:p>
        </p:txBody>
      </p:sp>
      <p:sp>
        <p:nvSpPr>
          <p:cNvPr id="177" name="CasellaDiTesto 176"/>
          <p:cNvSpPr txBox="1"/>
          <p:nvPr/>
        </p:nvSpPr>
        <p:spPr>
          <a:xfrm>
            <a:off x="5456415" y="3000372"/>
            <a:ext cx="415498" cy="646331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sz="3600" smtClean="0">
                <a:solidFill>
                  <a:schemeClr val="bg1"/>
                </a:solidFill>
              </a:rPr>
              <a:t>7</a:t>
            </a:r>
            <a:endParaRPr lang="it-IT" sz="3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utoUpdateAnimBg="0"/>
      <p:bldP spid="171" grpId="0" autoUpdateAnimBg="0"/>
      <p:bldP spid="172" grpId="0" animBg="1"/>
      <p:bldP spid="173" grpId="0" animBg="1"/>
      <p:bldP spid="174" grpId="0" animBg="1"/>
      <p:bldP spid="17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353777"/>
            <a:ext cx="7498080" cy="646331"/>
          </a:xfrm>
        </p:spPr>
        <p:txBody>
          <a:bodyPr/>
          <a:lstStyle/>
          <a:p>
            <a:r>
              <a:rPr lang="it-IT" dirty="0" smtClean="0"/>
              <a:t>Il modello di memoria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99792" y="6305550"/>
            <a:ext cx="528347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5" name="Text Box 182"/>
          <p:cNvSpPr txBox="1">
            <a:spLocks noChangeArrowheads="1"/>
          </p:cNvSpPr>
          <p:nvPr/>
        </p:nvSpPr>
        <p:spPr bwMode="auto">
          <a:xfrm>
            <a:off x="4033862" y="3088377"/>
            <a:ext cx="4648200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/>
              <a:t>●	ogni locazione memorizza una </a:t>
            </a:r>
            <a:r>
              <a:rPr lang="it-IT" sz="2000" b="1">
                <a:solidFill>
                  <a:srgbClr val="FF0000"/>
                </a:solidFill>
              </a:rPr>
              <a:t>sequenza di 8 bit</a:t>
            </a:r>
          </a:p>
        </p:txBody>
      </p:sp>
      <p:sp>
        <p:nvSpPr>
          <p:cNvPr id="6" name="Text Box 183"/>
          <p:cNvSpPr txBox="1">
            <a:spLocks noChangeArrowheads="1"/>
          </p:cNvSpPr>
          <p:nvPr/>
        </p:nvSpPr>
        <p:spPr bwMode="auto">
          <a:xfrm>
            <a:off x="4033862" y="2011876"/>
            <a:ext cx="4648200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 dirty="0"/>
              <a:t>●	ogni locazione è univocamente identificata da un valore numerico detto </a:t>
            </a:r>
            <a:r>
              <a:rPr lang="it-IT" sz="2000" b="1" dirty="0">
                <a:solidFill>
                  <a:srgbClr val="FF0000"/>
                </a:solidFill>
              </a:rPr>
              <a:t>indirizzo</a:t>
            </a:r>
          </a:p>
        </p:txBody>
      </p:sp>
      <p:sp>
        <p:nvSpPr>
          <p:cNvPr id="7" name="Text Box 185"/>
          <p:cNvSpPr txBox="1">
            <a:spLocks noChangeArrowheads="1"/>
          </p:cNvSpPr>
          <p:nvPr/>
        </p:nvSpPr>
        <p:spPr bwMode="auto">
          <a:xfrm>
            <a:off x="4033862" y="3857100"/>
            <a:ext cx="4648200" cy="132343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/>
              <a:t>●	ad ogni locazione è associato un </a:t>
            </a:r>
            <a:r>
              <a:rPr lang="it-IT" sz="2000" b="1">
                <a:solidFill>
                  <a:srgbClr val="FF0000"/>
                </a:solidFill>
              </a:rPr>
              <a:t>flag</a:t>
            </a:r>
            <a:r>
              <a:rPr lang="it-IT" sz="2000" b="1"/>
              <a:t>  che indica se la locazione è correntemente in uso o è invece disponibile</a:t>
            </a:r>
          </a:p>
        </p:txBody>
      </p:sp>
      <p:grpSp>
        <p:nvGrpSpPr>
          <p:cNvPr id="8" name="Gruppo 7"/>
          <p:cNvGrpSpPr/>
          <p:nvPr/>
        </p:nvGrpSpPr>
        <p:grpSpPr>
          <a:xfrm>
            <a:off x="1324004" y="1522998"/>
            <a:ext cx="649444" cy="3697704"/>
            <a:chOff x="1219200" y="1522998"/>
            <a:chExt cx="649444" cy="3697704"/>
          </a:xfrm>
        </p:grpSpPr>
        <p:sp>
          <p:nvSpPr>
            <p:cNvPr id="9" name="Text Box 169"/>
            <p:cNvSpPr txBox="1">
              <a:spLocks noChangeArrowheads="1"/>
            </p:cNvSpPr>
            <p:nvPr/>
          </p:nvSpPr>
          <p:spPr bwMode="auto">
            <a:xfrm>
              <a:off x="1219200" y="15229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2834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" name="Text Box 170"/>
            <p:cNvSpPr txBox="1">
              <a:spLocks noChangeArrowheads="1"/>
            </p:cNvSpPr>
            <p:nvPr/>
          </p:nvSpPr>
          <p:spPr bwMode="auto">
            <a:xfrm>
              <a:off x="1222375" y="18277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2835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171"/>
            <p:cNvSpPr txBox="1">
              <a:spLocks noChangeArrowheads="1"/>
            </p:cNvSpPr>
            <p:nvPr/>
          </p:nvSpPr>
          <p:spPr bwMode="auto">
            <a:xfrm>
              <a:off x="1222375" y="21325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2836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172"/>
            <p:cNvSpPr txBox="1">
              <a:spLocks noChangeArrowheads="1"/>
            </p:cNvSpPr>
            <p:nvPr/>
          </p:nvSpPr>
          <p:spPr bwMode="auto">
            <a:xfrm>
              <a:off x="1228725" y="24373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2837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73"/>
            <p:cNvSpPr txBox="1">
              <a:spLocks noChangeArrowheads="1"/>
            </p:cNvSpPr>
            <p:nvPr/>
          </p:nvSpPr>
          <p:spPr bwMode="auto">
            <a:xfrm>
              <a:off x="1228725" y="274854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2838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174"/>
            <p:cNvSpPr txBox="1">
              <a:spLocks noChangeArrowheads="1"/>
            </p:cNvSpPr>
            <p:nvPr/>
          </p:nvSpPr>
          <p:spPr bwMode="auto">
            <a:xfrm>
              <a:off x="1222375" y="305334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2839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75"/>
            <p:cNvSpPr txBox="1">
              <a:spLocks noChangeArrowheads="1"/>
            </p:cNvSpPr>
            <p:nvPr/>
          </p:nvSpPr>
          <p:spPr bwMode="auto">
            <a:xfrm>
              <a:off x="1228725" y="33517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2840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176"/>
            <p:cNvSpPr txBox="1">
              <a:spLocks noChangeArrowheads="1"/>
            </p:cNvSpPr>
            <p:nvPr/>
          </p:nvSpPr>
          <p:spPr bwMode="auto">
            <a:xfrm>
              <a:off x="1228725" y="36565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2841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77"/>
            <p:cNvSpPr txBox="1">
              <a:spLocks noChangeArrowheads="1"/>
            </p:cNvSpPr>
            <p:nvPr/>
          </p:nvSpPr>
          <p:spPr bwMode="auto">
            <a:xfrm>
              <a:off x="1228725" y="39613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2842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78"/>
            <p:cNvSpPr txBox="1">
              <a:spLocks noChangeArrowheads="1"/>
            </p:cNvSpPr>
            <p:nvPr/>
          </p:nvSpPr>
          <p:spPr bwMode="auto">
            <a:xfrm>
              <a:off x="1225550" y="42661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2843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179"/>
            <p:cNvSpPr txBox="1">
              <a:spLocks noChangeArrowheads="1"/>
            </p:cNvSpPr>
            <p:nvPr/>
          </p:nvSpPr>
          <p:spPr bwMode="auto">
            <a:xfrm>
              <a:off x="1225550" y="457734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2844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180"/>
            <p:cNvSpPr txBox="1">
              <a:spLocks noChangeArrowheads="1"/>
            </p:cNvSpPr>
            <p:nvPr/>
          </p:nvSpPr>
          <p:spPr bwMode="auto">
            <a:xfrm>
              <a:off x="1228725" y="488214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2855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21" name="Text Box 181"/>
          <p:cNvSpPr txBox="1">
            <a:spLocks noChangeArrowheads="1"/>
          </p:cNvSpPr>
          <p:nvPr/>
        </p:nvSpPr>
        <p:spPr bwMode="auto">
          <a:xfrm>
            <a:off x="2162902" y="3947538"/>
            <a:ext cx="1095172" cy="3385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it-IT" sz="1600" b="1">
                <a:solidFill>
                  <a:srgbClr val="3333FF"/>
                </a:solidFill>
              </a:rPr>
              <a:t>10100000</a:t>
            </a:r>
            <a:endParaRPr lang="it-IT" sz="3200" b="1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2" name="Gruppo 21"/>
          <p:cNvGrpSpPr/>
          <p:nvPr/>
        </p:nvGrpSpPr>
        <p:grpSpPr>
          <a:xfrm>
            <a:off x="2086004" y="1524000"/>
            <a:ext cx="1524000" cy="3657600"/>
            <a:chOff x="1981200" y="1524000"/>
            <a:chExt cx="1524000" cy="3657600"/>
          </a:xfrm>
        </p:grpSpPr>
        <p:sp>
          <p:nvSpPr>
            <p:cNvPr id="23" name="Rectangle 192"/>
            <p:cNvSpPr>
              <a:spLocks noChangeArrowheads="1"/>
            </p:cNvSpPr>
            <p:nvPr/>
          </p:nvSpPr>
          <p:spPr bwMode="auto">
            <a:xfrm>
              <a:off x="1981200" y="1524000"/>
              <a:ext cx="1219200" cy="36576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4" name="Line 193"/>
            <p:cNvSpPr>
              <a:spLocks noChangeShapeType="1"/>
            </p:cNvSpPr>
            <p:nvPr/>
          </p:nvSpPr>
          <p:spPr bwMode="auto">
            <a:xfrm>
              <a:off x="1981200" y="48768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194"/>
            <p:cNvSpPr>
              <a:spLocks noChangeShapeType="1"/>
            </p:cNvSpPr>
            <p:nvPr/>
          </p:nvSpPr>
          <p:spPr bwMode="auto">
            <a:xfrm>
              <a:off x="1981200" y="45720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195"/>
            <p:cNvSpPr>
              <a:spLocks noChangeShapeType="1"/>
            </p:cNvSpPr>
            <p:nvPr/>
          </p:nvSpPr>
          <p:spPr bwMode="auto">
            <a:xfrm>
              <a:off x="1981200" y="42672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196"/>
            <p:cNvSpPr>
              <a:spLocks noChangeShapeType="1"/>
            </p:cNvSpPr>
            <p:nvPr/>
          </p:nvSpPr>
          <p:spPr bwMode="auto">
            <a:xfrm>
              <a:off x="1981200" y="39624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197"/>
            <p:cNvSpPr>
              <a:spLocks noChangeShapeType="1"/>
            </p:cNvSpPr>
            <p:nvPr/>
          </p:nvSpPr>
          <p:spPr bwMode="auto">
            <a:xfrm>
              <a:off x="1981200" y="36576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198"/>
            <p:cNvSpPr>
              <a:spLocks noChangeShapeType="1"/>
            </p:cNvSpPr>
            <p:nvPr/>
          </p:nvSpPr>
          <p:spPr bwMode="auto">
            <a:xfrm>
              <a:off x="1981200" y="33528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199"/>
            <p:cNvSpPr>
              <a:spLocks noChangeShapeType="1"/>
            </p:cNvSpPr>
            <p:nvPr/>
          </p:nvSpPr>
          <p:spPr bwMode="auto">
            <a:xfrm>
              <a:off x="1981200" y="30480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200"/>
            <p:cNvSpPr>
              <a:spLocks noChangeShapeType="1"/>
            </p:cNvSpPr>
            <p:nvPr/>
          </p:nvSpPr>
          <p:spPr bwMode="auto">
            <a:xfrm>
              <a:off x="1981200" y="27432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201"/>
            <p:cNvSpPr>
              <a:spLocks noChangeShapeType="1"/>
            </p:cNvSpPr>
            <p:nvPr/>
          </p:nvSpPr>
          <p:spPr bwMode="auto">
            <a:xfrm>
              <a:off x="1981200" y="24384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202"/>
            <p:cNvSpPr>
              <a:spLocks noChangeShapeType="1"/>
            </p:cNvSpPr>
            <p:nvPr/>
          </p:nvSpPr>
          <p:spPr bwMode="auto">
            <a:xfrm>
              <a:off x="1981200" y="21336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203"/>
            <p:cNvSpPr>
              <a:spLocks noChangeShapeType="1"/>
            </p:cNvSpPr>
            <p:nvPr/>
          </p:nvSpPr>
          <p:spPr bwMode="auto">
            <a:xfrm>
              <a:off x="1981200" y="18288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Line 204"/>
            <p:cNvSpPr>
              <a:spLocks noChangeShapeType="1"/>
            </p:cNvSpPr>
            <p:nvPr/>
          </p:nvSpPr>
          <p:spPr bwMode="auto">
            <a:xfrm>
              <a:off x="1981200" y="1524000"/>
              <a:ext cx="12192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grpSp>
          <p:nvGrpSpPr>
            <p:cNvPr id="36" name="Group 206"/>
            <p:cNvGrpSpPr>
              <a:grpSpLocks/>
            </p:cNvGrpSpPr>
            <p:nvPr/>
          </p:nvGrpSpPr>
          <p:grpSpPr bwMode="auto">
            <a:xfrm>
              <a:off x="3200400" y="1524000"/>
              <a:ext cx="304800" cy="3657600"/>
              <a:chOff x="2208" y="960"/>
              <a:chExt cx="192" cy="2304"/>
            </a:xfrm>
          </p:grpSpPr>
          <p:sp>
            <p:nvSpPr>
              <p:cNvPr id="37" name="Rectangle 207"/>
              <p:cNvSpPr>
                <a:spLocks noChangeArrowheads="1"/>
              </p:cNvSpPr>
              <p:nvPr/>
            </p:nvSpPr>
            <p:spPr bwMode="auto">
              <a:xfrm>
                <a:off x="2208" y="960"/>
                <a:ext cx="192" cy="230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8" name="Line 208"/>
              <p:cNvSpPr>
                <a:spLocks noChangeShapeType="1"/>
              </p:cNvSpPr>
              <p:nvPr/>
            </p:nvSpPr>
            <p:spPr bwMode="auto">
              <a:xfrm>
                <a:off x="2208" y="307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9" name="Line 209"/>
              <p:cNvSpPr>
                <a:spLocks noChangeShapeType="1"/>
              </p:cNvSpPr>
              <p:nvPr/>
            </p:nvSpPr>
            <p:spPr bwMode="auto">
              <a:xfrm>
                <a:off x="2208" y="2880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0" name="Line 210"/>
              <p:cNvSpPr>
                <a:spLocks noChangeShapeType="1"/>
              </p:cNvSpPr>
              <p:nvPr/>
            </p:nvSpPr>
            <p:spPr bwMode="auto">
              <a:xfrm>
                <a:off x="2208" y="268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1" name="Line 211"/>
              <p:cNvSpPr>
                <a:spLocks noChangeShapeType="1"/>
              </p:cNvSpPr>
              <p:nvPr/>
            </p:nvSpPr>
            <p:spPr bwMode="auto">
              <a:xfrm>
                <a:off x="2208" y="2496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2" name="Line 212"/>
              <p:cNvSpPr>
                <a:spLocks noChangeShapeType="1"/>
              </p:cNvSpPr>
              <p:nvPr/>
            </p:nvSpPr>
            <p:spPr bwMode="auto">
              <a:xfrm>
                <a:off x="2208" y="2304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3" name="Line 213"/>
              <p:cNvSpPr>
                <a:spLocks noChangeShapeType="1"/>
              </p:cNvSpPr>
              <p:nvPr/>
            </p:nvSpPr>
            <p:spPr bwMode="auto">
              <a:xfrm>
                <a:off x="2208" y="211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Line 214"/>
              <p:cNvSpPr>
                <a:spLocks noChangeShapeType="1"/>
              </p:cNvSpPr>
              <p:nvPr/>
            </p:nvSpPr>
            <p:spPr bwMode="auto">
              <a:xfrm>
                <a:off x="2208" y="1920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5" name="Line 215"/>
              <p:cNvSpPr>
                <a:spLocks noChangeShapeType="1"/>
              </p:cNvSpPr>
              <p:nvPr/>
            </p:nvSpPr>
            <p:spPr bwMode="auto">
              <a:xfrm>
                <a:off x="2208" y="1728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6" name="Line 216"/>
              <p:cNvSpPr>
                <a:spLocks noChangeShapeType="1"/>
              </p:cNvSpPr>
              <p:nvPr/>
            </p:nvSpPr>
            <p:spPr bwMode="auto">
              <a:xfrm>
                <a:off x="2208" y="1536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" name="Line 217"/>
              <p:cNvSpPr>
                <a:spLocks noChangeShapeType="1"/>
              </p:cNvSpPr>
              <p:nvPr/>
            </p:nvSpPr>
            <p:spPr bwMode="auto">
              <a:xfrm>
                <a:off x="2208" y="1344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218"/>
              <p:cNvSpPr>
                <a:spLocks noChangeShapeType="1"/>
              </p:cNvSpPr>
              <p:nvPr/>
            </p:nvSpPr>
            <p:spPr bwMode="auto">
              <a:xfrm>
                <a:off x="2208" y="1152"/>
                <a:ext cx="19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</p:grpSp>
      <p:sp>
        <p:nvSpPr>
          <p:cNvPr id="49" name="Text Box 219"/>
          <p:cNvSpPr txBox="1">
            <a:spLocks noChangeArrowheads="1"/>
          </p:cNvSpPr>
          <p:nvPr/>
        </p:nvSpPr>
        <p:spPr bwMode="auto">
          <a:xfrm>
            <a:off x="3294224" y="3963560"/>
            <a:ext cx="330540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buClr>
                <a:schemeClr val="tx1"/>
              </a:buClr>
              <a:buFont typeface="Monotype Sorts" pitchFamily="2" charset="2"/>
              <a:buNone/>
            </a:pPr>
            <a:r>
              <a:rPr lang="it-IT" sz="1400" b="1">
                <a:solidFill>
                  <a:srgbClr val="3333FF"/>
                </a:solidFill>
              </a:rPr>
              <a:t>X</a:t>
            </a:r>
          </a:p>
        </p:txBody>
      </p:sp>
      <p:sp>
        <p:nvSpPr>
          <p:cNvPr id="50" name="Text Box 221"/>
          <p:cNvSpPr txBox="1">
            <a:spLocks noChangeArrowheads="1"/>
          </p:cNvSpPr>
          <p:nvPr/>
        </p:nvSpPr>
        <p:spPr bwMode="auto">
          <a:xfrm>
            <a:off x="4033862" y="1554163"/>
            <a:ext cx="46482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/>
              <a:t>●	un insieme di </a:t>
            </a:r>
            <a:r>
              <a:rPr lang="it-IT" sz="2000" b="1">
                <a:solidFill>
                  <a:srgbClr val="FF0000"/>
                </a:solidFill>
              </a:rPr>
              <a:t>locazioni</a:t>
            </a:r>
          </a:p>
        </p:txBody>
      </p:sp>
      <p:grpSp>
        <p:nvGrpSpPr>
          <p:cNvPr id="51" name="Group 227"/>
          <p:cNvGrpSpPr>
            <a:grpSpLocks/>
          </p:cNvGrpSpPr>
          <p:nvPr/>
        </p:nvGrpSpPr>
        <p:grpSpPr bwMode="auto">
          <a:xfrm>
            <a:off x="6299224" y="5051419"/>
            <a:ext cx="1773238" cy="741361"/>
            <a:chOff x="3744" y="3215"/>
            <a:chExt cx="1117" cy="467"/>
          </a:xfrm>
        </p:grpSpPr>
        <p:sp>
          <p:nvSpPr>
            <p:cNvPr id="52" name="Rectangle 186"/>
            <p:cNvSpPr>
              <a:spLocks noChangeArrowheads="1"/>
            </p:cNvSpPr>
            <p:nvPr/>
          </p:nvSpPr>
          <p:spPr bwMode="auto">
            <a:xfrm>
              <a:off x="3750" y="3480"/>
              <a:ext cx="192" cy="19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3" name="Text Box 189"/>
            <p:cNvSpPr txBox="1">
              <a:spLocks noChangeArrowheads="1"/>
            </p:cNvSpPr>
            <p:nvPr/>
          </p:nvSpPr>
          <p:spPr bwMode="auto">
            <a:xfrm>
              <a:off x="3988" y="3215"/>
              <a:ext cx="523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b="1"/>
                <a:t>In uso</a:t>
              </a:r>
              <a:endParaRPr lang="it-IT" sz="24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54" name="Text Box 190"/>
            <p:cNvSpPr txBox="1">
              <a:spLocks noChangeArrowheads="1"/>
            </p:cNvSpPr>
            <p:nvPr/>
          </p:nvSpPr>
          <p:spPr bwMode="auto">
            <a:xfrm>
              <a:off x="3988" y="3449"/>
              <a:ext cx="873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b="1"/>
                <a:t>Disponibile</a:t>
              </a:r>
              <a:endParaRPr lang="it-IT" sz="24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55" name="Text Box 223"/>
            <p:cNvSpPr txBox="1">
              <a:spLocks noChangeArrowheads="1"/>
            </p:cNvSpPr>
            <p:nvPr/>
          </p:nvSpPr>
          <p:spPr bwMode="auto">
            <a:xfrm>
              <a:off x="3744" y="3216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6" name="Rectangle 226"/>
            <p:cNvSpPr>
              <a:spLocks noChangeArrowheads="1"/>
            </p:cNvSpPr>
            <p:nvPr/>
          </p:nvSpPr>
          <p:spPr bwMode="auto">
            <a:xfrm>
              <a:off x="3748" y="3252"/>
              <a:ext cx="192" cy="19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FOT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21" grpId="0"/>
      <p:bldP spid="49" grpId="0"/>
      <p:bldP spid="5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Variabili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89430" y="6237312"/>
            <a:ext cx="5482970" cy="484874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5" name="Text Box 54"/>
          <p:cNvSpPr txBox="1">
            <a:spLocks noChangeArrowheads="1"/>
          </p:cNvSpPr>
          <p:nvPr/>
        </p:nvSpPr>
        <p:spPr bwMode="auto">
          <a:xfrm>
            <a:off x="4114800" y="764704"/>
            <a:ext cx="4648200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/>
              <a:t>●	una </a:t>
            </a:r>
            <a:r>
              <a:rPr lang="it-IT" sz="2000" b="1">
                <a:solidFill>
                  <a:srgbClr val="FF0000"/>
                </a:solidFill>
              </a:rPr>
              <a:t>variabile</a:t>
            </a:r>
            <a:r>
              <a:rPr lang="it-IT" sz="2000" b="1"/>
              <a:t> è un insieme di locazioni contigue in memoria</a:t>
            </a:r>
          </a:p>
        </p:txBody>
      </p:sp>
      <p:sp>
        <p:nvSpPr>
          <p:cNvPr id="6" name="Text Box 55"/>
          <p:cNvSpPr txBox="1">
            <a:spLocks noChangeArrowheads="1"/>
          </p:cNvSpPr>
          <p:nvPr/>
        </p:nvSpPr>
        <p:spPr bwMode="auto">
          <a:xfrm>
            <a:off x="4114800" y="4512114"/>
            <a:ext cx="4572000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 dirty="0"/>
              <a:t>●	il </a:t>
            </a:r>
            <a:r>
              <a:rPr lang="it-IT" sz="2000" b="1" dirty="0">
                <a:solidFill>
                  <a:srgbClr val="FF0000"/>
                </a:solidFill>
              </a:rPr>
              <a:t>numero delle locazioni </a:t>
            </a:r>
            <a:r>
              <a:rPr lang="it-IT" sz="2000" b="1" dirty="0"/>
              <a:t>"</a:t>
            </a:r>
            <a:r>
              <a:rPr lang="it-IT" sz="2000" b="1" dirty="0" smtClean="0"/>
              <a:t>allocate" </a:t>
            </a:r>
            <a:r>
              <a:rPr lang="it-IT" sz="2000" b="1" dirty="0"/>
              <a:t>per una variabile è funzione del tipo della variabile</a:t>
            </a:r>
          </a:p>
        </p:txBody>
      </p:sp>
      <p:sp>
        <p:nvSpPr>
          <p:cNvPr id="7" name="Text Box 56"/>
          <p:cNvSpPr txBox="1">
            <a:spLocks noChangeArrowheads="1"/>
          </p:cNvSpPr>
          <p:nvPr/>
        </p:nvSpPr>
        <p:spPr bwMode="auto">
          <a:xfrm>
            <a:off x="4114800" y="1452630"/>
            <a:ext cx="4267200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 dirty="0"/>
              <a:t>●	ogni variabile è identificata da una stringa alfa-numerica detta </a:t>
            </a:r>
            <a:r>
              <a:rPr lang="it-IT" sz="2000" b="1" dirty="0">
                <a:solidFill>
                  <a:srgbClr val="FF0000"/>
                </a:solidFill>
              </a:rPr>
              <a:t>nome</a:t>
            </a:r>
            <a:r>
              <a:rPr lang="it-IT" sz="2000" b="1" dirty="0"/>
              <a:t> della variabile</a:t>
            </a:r>
          </a:p>
        </p:txBody>
      </p:sp>
      <p:sp>
        <p:nvSpPr>
          <p:cNvPr id="8" name="Text Box 67"/>
          <p:cNvSpPr txBox="1">
            <a:spLocks noChangeArrowheads="1"/>
          </p:cNvSpPr>
          <p:nvPr/>
        </p:nvSpPr>
        <p:spPr bwMode="auto">
          <a:xfrm>
            <a:off x="4114800" y="3444036"/>
            <a:ext cx="4800600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/>
              <a:t>●	ogni variabile memorizza un </a:t>
            </a:r>
            <a:r>
              <a:rPr lang="it-IT" sz="2000" b="1">
                <a:solidFill>
                  <a:srgbClr val="FF0000"/>
                </a:solidFill>
              </a:rPr>
              <a:t>valore</a:t>
            </a:r>
          </a:p>
        </p:txBody>
      </p:sp>
      <p:sp>
        <p:nvSpPr>
          <p:cNvPr id="9" name="Text Box 68"/>
          <p:cNvSpPr txBox="1">
            <a:spLocks noChangeArrowheads="1"/>
          </p:cNvSpPr>
          <p:nvPr/>
        </p:nvSpPr>
        <p:spPr bwMode="auto">
          <a:xfrm>
            <a:off x="4114800" y="3824186"/>
            <a:ext cx="4800600" cy="70788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 dirty="0"/>
              <a:t>●	il </a:t>
            </a:r>
            <a:r>
              <a:rPr lang="it-IT" sz="2000" b="1" dirty="0">
                <a:solidFill>
                  <a:srgbClr val="FF0000"/>
                </a:solidFill>
              </a:rPr>
              <a:t>tipo</a:t>
            </a:r>
            <a:r>
              <a:rPr lang="it-IT" sz="2000" b="1" dirty="0"/>
              <a:t> della variabile è il tipo </a:t>
            </a:r>
            <a:r>
              <a:rPr lang="it-IT" sz="2000" b="1" dirty="0" smtClean="0"/>
              <a:t>dei valori memorizzabili</a:t>
            </a:r>
            <a:endParaRPr lang="it-IT" sz="2000" b="1" dirty="0"/>
          </a:p>
        </p:txBody>
      </p:sp>
      <p:sp>
        <p:nvSpPr>
          <p:cNvPr id="10" name="Text Box 59"/>
          <p:cNvSpPr txBox="1">
            <a:spLocks noChangeArrowheads="1"/>
          </p:cNvSpPr>
          <p:nvPr/>
        </p:nvSpPr>
        <p:spPr bwMode="auto">
          <a:xfrm>
            <a:off x="3357554" y="3214686"/>
            <a:ext cx="630238" cy="852488"/>
          </a:xfrm>
          <a:prstGeom prst="rect">
            <a:avLst/>
          </a:prstGeom>
          <a:noFill/>
          <a:ln w="28575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>
                <a:solidFill>
                  <a:srgbClr val="6600CC"/>
                </a:solidFill>
              </a:rPr>
              <a:t>A</a:t>
            </a:r>
            <a:endParaRPr lang="it-IT" sz="360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" name="Rectangle 66"/>
          <p:cNvSpPr>
            <a:spLocks noChangeArrowheads="1"/>
          </p:cNvSpPr>
          <p:nvPr/>
        </p:nvSpPr>
        <p:spPr bwMode="auto">
          <a:xfrm>
            <a:off x="1232886" y="3015340"/>
            <a:ext cx="500066" cy="369332"/>
          </a:xfrm>
          <a:prstGeom prst="rect">
            <a:avLst/>
          </a:prstGeom>
          <a:noFill/>
          <a:ln w="28575">
            <a:solidFill>
              <a:srgbClr val="6600CC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it-IT"/>
          </a:p>
        </p:txBody>
      </p:sp>
      <p:sp>
        <p:nvSpPr>
          <p:cNvPr id="12" name="Text Box 75"/>
          <p:cNvSpPr txBox="1">
            <a:spLocks noChangeArrowheads="1"/>
          </p:cNvSpPr>
          <p:nvPr/>
        </p:nvSpPr>
        <p:spPr bwMode="auto">
          <a:xfrm>
            <a:off x="4114800" y="2448333"/>
            <a:ext cx="4953000" cy="10156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81000" indent="-381000" eaLnBrk="0" hangingPunct="0"/>
            <a:r>
              <a:rPr lang="it-IT" sz="2000" b="1"/>
              <a:t>●	l’</a:t>
            </a:r>
            <a:r>
              <a:rPr lang="it-IT" sz="2000" b="1">
                <a:solidFill>
                  <a:srgbClr val="FF0000"/>
                </a:solidFill>
              </a:rPr>
              <a:t>indirizzo</a:t>
            </a:r>
            <a:r>
              <a:rPr lang="it-IT" sz="2000" b="1"/>
              <a:t> di una variabile è l’indirizzo della prima di tali locazioni</a:t>
            </a:r>
          </a:p>
        </p:txBody>
      </p:sp>
      <p:grpSp>
        <p:nvGrpSpPr>
          <p:cNvPr id="13" name="Gruppo 12"/>
          <p:cNvGrpSpPr/>
          <p:nvPr/>
        </p:nvGrpSpPr>
        <p:grpSpPr>
          <a:xfrm>
            <a:off x="1171572" y="1480148"/>
            <a:ext cx="2147871" cy="3734802"/>
            <a:chOff x="1171572" y="1600200"/>
            <a:chExt cx="2147871" cy="3734802"/>
          </a:xfrm>
        </p:grpSpPr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1171572" y="16372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2834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1174747" y="19420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2835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174747" y="22468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2836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1181097" y="25516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2837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1181097" y="286284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2838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1174747" y="316764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2839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1181097" y="34660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2840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1181097" y="37708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2841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1181097" y="40756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2842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1177922" y="438049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2843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1177922" y="469164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2844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1181097" y="4996448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2855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26" name="Group 25"/>
            <p:cNvGrpSpPr>
              <a:grpSpLocks/>
            </p:cNvGrpSpPr>
            <p:nvPr/>
          </p:nvGrpSpPr>
          <p:grpSpPr bwMode="auto">
            <a:xfrm>
              <a:off x="1785918" y="1647825"/>
              <a:ext cx="1219200" cy="3657600"/>
              <a:chOff x="1248" y="960"/>
              <a:chExt cx="768" cy="2304"/>
            </a:xfrm>
          </p:grpSpPr>
          <p:sp>
            <p:nvSpPr>
              <p:cNvPr id="42" name="Rectangle 26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3" name="Line 27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Line 28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5" name="Line 29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6" name="Line 30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" name="Line 31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32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9" name="Line 33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0" name="Line 34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1" name="Line 35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2" name="Line 36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3" name="Line 37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54" name="Line 38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7" name="Rectangle 39"/>
            <p:cNvSpPr>
              <a:spLocks noChangeArrowheads="1"/>
            </p:cNvSpPr>
            <p:nvPr/>
          </p:nvSpPr>
          <p:spPr bwMode="auto">
            <a:xfrm>
              <a:off x="3005118" y="1647825"/>
              <a:ext cx="304800" cy="36576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43"/>
            <p:cNvSpPr>
              <a:spLocks noChangeShapeType="1"/>
            </p:cNvSpPr>
            <p:nvPr/>
          </p:nvSpPr>
          <p:spPr bwMode="auto">
            <a:xfrm>
              <a:off x="2995593" y="19526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44"/>
            <p:cNvSpPr>
              <a:spLocks noChangeShapeType="1"/>
            </p:cNvSpPr>
            <p:nvPr/>
          </p:nvSpPr>
          <p:spPr bwMode="auto">
            <a:xfrm>
              <a:off x="2995593" y="22574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45"/>
            <p:cNvSpPr>
              <a:spLocks noChangeShapeType="1"/>
            </p:cNvSpPr>
            <p:nvPr/>
          </p:nvSpPr>
          <p:spPr bwMode="auto">
            <a:xfrm>
              <a:off x="3005118" y="25622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46"/>
            <p:cNvSpPr>
              <a:spLocks noChangeShapeType="1"/>
            </p:cNvSpPr>
            <p:nvPr/>
          </p:nvSpPr>
          <p:spPr bwMode="auto">
            <a:xfrm>
              <a:off x="3005118" y="2866736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47"/>
            <p:cNvSpPr>
              <a:spLocks noChangeShapeType="1"/>
            </p:cNvSpPr>
            <p:nvPr/>
          </p:nvSpPr>
          <p:spPr bwMode="auto">
            <a:xfrm>
              <a:off x="3005118" y="31718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Line 48"/>
            <p:cNvSpPr>
              <a:spLocks noChangeShapeType="1"/>
            </p:cNvSpPr>
            <p:nvPr/>
          </p:nvSpPr>
          <p:spPr bwMode="auto">
            <a:xfrm>
              <a:off x="3005118" y="34766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4" name="Line 49"/>
            <p:cNvSpPr>
              <a:spLocks noChangeShapeType="1"/>
            </p:cNvSpPr>
            <p:nvPr/>
          </p:nvSpPr>
          <p:spPr bwMode="auto">
            <a:xfrm>
              <a:off x="3005118" y="37814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5" name="Line 50"/>
            <p:cNvSpPr>
              <a:spLocks noChangeShapeType="1"/>
            </p:cNvSpPr>
            <p:nvPr/>
          </p:nvSpPr>
          <p:spPr bwMode="auto">
            <a:xfrm>
              <a:off x="3014643" y="40862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6" name="Line 51"/>
            <p:cNvSpPr>
              <a:spLocks noChangeShapeType="1"/>
            </p:cNvSpPr>
            <p:nvPr/>
          </p:nvSpPr>
          <p:spPr bwMode="auto">
            <a:xfrm>
              <a:off x="3014643" y="43910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7" name="Line 52"/>
            <p:cNvSpPr>
              <a:spLocks noChangeShapeType="1"/>
            </p:cNvSpPr>
            <p:nvPr/>
          </p:nvSpPr>
          <p:spPr bwMode="auto">
            <a:xfrm>
              <a:off x="3005118" y="46958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8" name="Line 53"/>
            <p:cNvSpPr>
              <a:spLocks noChangeShapeType="1"/>
            </p:cNvSpPr>
            <p:nvPr/>
          </p:nvSpPr>
          <p:spPr bwMode="auto">
            <a:xfrm>
              <a:off x="3005118" y="50006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9" name="Text Box 41"/>
            <p:cNvSpPr txBox="1">
              <a:spLocks noChangeArrowheads="1"/>
            </p:cNvSpPr>
            <p:nvPr/>
          </p:nvSpPr>
          <p:spPr bwMode="auto">
            <a:xfrm>
              <a:off x="2995746" y="1600200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0" name="Text Box 69"/>
            <p:cNvSpPr txBox="1">
              <a:spLocks noChangeArrowheads="1"/>
            </p:cNvSpPr>
            <p:nvPr/>
          </p:nvSpPr>
          <p:spPr bwMode="auto">
            <a:xfrm>
              <a:off x="2995746" y="2196380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1" name="Text Box 74"/>
            <p:cNvSpPr txBox="1">
              <a:spLocks noChangeArrowheads="1"/>
            </p:cNvSpPr>
            <p:nvPr/>
          </p:nvSpPr>
          <p:spPr bwMode="auto">
            <a:xfrm>
              <a:off x="2995746" y="4634780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</p:grpSp>
      <p:grpSp>
        <p:nvGrpSpPr>
          <p:cNvPr id="55" name="Gruppo 54"/>
          <p:cNvGrpSpPr/>
          <p:nvPr/>
        </p:nvGrpSpPr>
        <p:grpSpPr>
          <a:xfrm>
            <a:off x="3000364" y="3000372"/>
            <a:ext cx="322263" cy="1281113"/>
            <a:chOff x="3000364" y="3000372"/>
            <a:chExt cx="322263" cy="1281113"/>
          </a:xfrm>
        </p:grpSpPr>
        <p:sp>
          <p:nvSpPr>
            <p:cNvPr id="56" name="Text Box 70"/>
            <p:cNvSpPr txBox="1">
              <a:spLocks noChangeArrowheads="1"/>
            </p:cNvSpPr>
            <p:nvPr/>
          </p:nvSpPr>
          <p:spPr bwMode="auto">
            <a:xfrm>
              <a:off x="3000364" y="3000372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7" name="Text Box 71"/>
            <p:cNvSpPr txBox="1">
              <a:spLocks noChangeArrowheads="1"/>
            </p:cNvSpPr>
            <p:nvPr/>
          </p:nvSpPr>
          <p:spPr bwMode="auto">
            <a:xfrm>
              <a:off x="3000364" y="3305172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8" name="Text Box 72"/>
            <p:cNvSpPr txBox="1">
              <a:spLocks noChangeArrowheads="1"/>
            </p:cNvSpPr>
            <p:nvPr/>
          </p:nvSpPr>
          <p:spPr bwMode="auto">
            <a:xfrm>
              <a:off x="3000364" y="3609972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9" name="Text Box 73"/>
            <p:cNvSpPr txBox="1">
              <a:spLocks noChangeArrowheads="1"/>
            </p:cNvSpPr>
            <p:nvPr/>
          </p:nvSpPr>
          <p:spPr bwMode="auto">
            <a:xfrm>
              <a:off x="3000364" y="3914772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</p:grpSp>
      <p:sp>
        <p:nvSpPr>
          <p:cNvPr id="60" name="Text Box 65"/>
          <p:cNvSpPr txBox="1">
            <a:spLocks noChangeArrowheads="1"/>
          </p:cNvSpPr>
          <p:nvPr/>
        </p:nvSpPr>
        <p:spPr bwMode="auto">
          <a:xfrm>
            <a:off x="2170110" y="3219454"/>
            <a:ext cx="601663" cy="852488"/>
          </a:xfrm>
          <a:prstGeom prst="rect">
            <a:avLst/>
          </a:prstGeom>
          <a:solidFill>
            <a:schemeClr val="bg1"/>
          </a:solidFill>
          <a:ln w="28575">
            <a:solidFill>
              <a:srgbClr val="6600CC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it-IT" sz="4800">
                <a:solidFill>
                  <a:srgbClr val="6600CC"/>
                </a:solidFill>
              </a:rPr>
              <a:t>3</a:t>
            </a:r>
            <a:endParaRPr lang="it-IT" sz="360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61" name="Gruppo 60"/>
          <p:cNvGrpSpPr/>
          <p:nvPr/>
        </p:nvGrpSpPr>
        <p:grpSpPr>
          <a:xfrm>
            <a:off x="1500166" y="4071942"/>
            <a:ext cx="1000132" cy="1757432"/>
            <a:chOff x="1500166" y="4071942"/>
            <a:chExt cx="1000132" cy="1757432"/>
          </a:xfrm>
        </p:grpSpPr>
        <p:sp>
          <p:nvSpPr>
            <p:cNvPr id="62" name="Text Box 75"/>
            <p:cNvSpPr txBox="1">
              <a:spLocks noChangeArrowheads="1"/>
            </p:cNvSpPr>
            <p:nvPr/>
          </p:nvSpPr>
          <p:spPr bwMode="auto">
            <a:xfrm>
              <a:off x="1500166" y="5429264"/>
              <a:ext cx="1000132" cy="40011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algn="ctr" eaLnBrk="0" hangingPunct="0"/>
              <a:r>
                <a:rPr lang="it-IT" sz="2000" b="1" smtClean="0">
                  <a:solidFill>
                    <a:srgbClr val="FF0000"/>
                  </a:solidFill>
                </a:rPr>
                <a:t>intero</a:t>
              </a:r>
              <a:endParaRPr lang="it-IT" sz="2000" b="1">
                <a:solidFill>
                  <a:srgbClr val="FF0000"/>
                </a:solidFill>
              </a:endParaRPr>
            </a:p>
          </p:txBody>
        </p:sp>
        <p:cxnSp>
          <p:nvCxnSpPr>
            <p:cNvPr id="63" name="Connettore 2 62"/>
            <p:cNvCxnSpPr>
              <a:stCxn id="62" idx="0"/>
              <a:endCxn id="60" idx="2"/>
            </p:cNvCxnSpPr>
            <p:nvPr/>
          </p:nvCxnSpPr>
          <p:spPr>
            <a:xfrm rot="5400000" flipH="1" flipV="1">
              <a:off x="1556926" y="4515248"/>
              <a:ext cx="1357322" cy="47071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uppo 63"/>
          <p:cNvGrpSpPr/>
          <p:nvPr/>
        </p:nvGrpSpPr>
        <p:grpSpPr>
          <a:xfrm>
            <a:off x="2627784" y="4067174"/>
            <a:ext cx="3817002" cy="1994184"/>
            <a:chOff x="2073958" y="4995899"/>
            <a:chExt cx="3817002" cy="1994184"/>
          </a:xfrm>
        </p:grpSpPr>
        <p:sp>
          <p:nvSpPr>
            <p:cNvPr id="65" name="Text Box 75"/>
            <p:cNvSpPr txBox="1">
              <a:spLocks noChangeArrowheads="1"/>
            </p:cNvSpPr>
            <p:nvPr/>
          </p:nvSpPr>
          <p:spPr bwMode="auto">
            <a:xfrm>
              <a:off x="2073958" y="6589973"/>
              <a:ext cx="3817002" cy="40011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algn="ctr" eaLnBrk="0" hangingPunct="0"/>
              <a:r>
                <a:rPr lang="it-IT" sz="2000" b="1" dirty="0" smtClean="0">
                  <a:solidFill>
                    <a:srgbClr val="FF0000"/>
                  </a:solidFill>
                </a:rPr>
                <a:t>4 locazioni x un valore intero</a:t>
              </a:r>
              <a:endParaRPr lang="it-IT" sz="2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66" name="Connettore 2 65"/>
            <p:cNvCxnSpPr>
              <a:stCxn id="65" idx="0"/>
              <a:endCxn id="10" idx="2"/>
            </p:cNvCxnSpPr>
            <p:nvPr/>
          </p:nvCxnSpPr>
          <p:spPr>
            <a:xfrm rot="16200000" flipV="1">
              <a:off x="2753616" y="5361130"/>
              <a:ext cx="1594074" cy="863612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nimBg="1"/>
      <p:bldP spid="11" grpId="0" animBg="1"/>
      <p:bldP spid="12" grpId="0" autoUpdateAnimBg="0"/>
      <p:bldP spid="6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99792" y="6305042"/>
            <a:ext cx="528347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1285852" y="1360718"/>
            <a:ext cx="3738716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Molto </a:t>
            </a:r>
            <a:r>
              <a:rPr lang="it-IT" sz="2400" b="1" dirty="0">
                <a:solidFill>
                  <a:srgbClr val="FF0000"/>
                </a:solidFill>
              </a:rPr>
              <a:t>informalmente: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1838302" y="2083872"/>
            <a:ext cx="6877102" cy="70788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spcBef>
                <a:spcPts val="300"/>
              </a:spcBef>
              <a:spcAft>
                <a:spcPts val="300"/>
              </a:spcAft>
              <a:buFont typeface="Monotype Sorts" pitchFamily="2" charset="2"/>
              <a:buNone/>
            </a:pPr>
            <a:r>
              <a:rPr lang="it-IT" sz="2000" b="1" dirty="0"/>
              <a:t>è una foto del contenuto della memoria ad un certo istante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285852" y="3033053"/>
            <a:ext cx="4650825" cy="4616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381000" indent="-381000" eaLnBrk="0" hangingPunct="0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FF0000"/>
                </a:solidFill>
              </a:rPr>
              <a:t>Molto meno informalmente: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62" name="Text Box 38"/>
          <p:cNvSpPr txBox="1">
            <a:spLocks noChangeArrowheads="1"/>
          </p:cNvSpPr>
          <p:nvPr/>
        </p:nvSpPr>
        <p:spPr bwMode="auto">
          <a:xfrm>
            <a:off x="2267744" y="3684220"/>
            <a:ext cx="6048672" cy="118494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549275" indent="-549275" eaLnBrk="0" hangingPunct="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it-IT" sz="2000" b="1" dirty="0" smtClean="0"/>
              <a:t>è determinato dall’insieme delle quadruple</a:t>
            </a:r>
          </a:p>
          <a:p>
            <a:pPr marL="549275" indent="-549275" eaLnBrk="0" hangingPunct="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it-IT" sz="2400" b="1" dirty="0" smtClean="0"/>
              <a:t>		(</a:t>
            </a:r>
            <a:r>
              <a:rPr lang="it-IT" sz="2000" b="1" dirty="0" err="1" smtClean="0"/>
              <a:t>nome</a:t>
            </a:r>
            <a:r>
              <a:rPr lang="it-IT" sz="2400" b="1" baseline="-25000" dirty="0" err="1" smtClean="0"/>
              <a:t>var</a:t>
            </a:r>
            <a:r>
              <a:rPr lang="it-IT" sz="2400" b="1" dirty="0" smtClean="0"/>
              <a:t>, </a:t>
            </a:r>
            <a:r>
              <a:rPr lang="it-IT" sz="2000" b="1" dirty="0" err="1" smtClean="0"/>
              <a:t>tipo</a:t>
            </a:r>
            <a:r>
              <a:rPr lang="it-IT" sz="2400" b="1" baseline="-25000" dirty="0" err="1" smtClean="0"/>
              <a:t>var</a:t>
            </a:r>
            <a:r>
              <a:rPr lang="it-IT" sz="2400" b="1" dirty="0" smtClean="0"/>
              <a:t>, </a:t>
            </a:r>
            <a:r>
              <a:rPr lang="it-IT" sz="2000" b="1" dirty="0" err="1" smtClean="0"/>
              <a:t>valore</a:t>
            </a:r>
            <a:r>
              <a:rPr lang="it-IT" sz="2400" b="1" baseline="-25000" dirty="0" err="1" smtClean="0"/>
              <a:t>var</a:t>
            </a:r>
            <a:r>
              <a:rPr lang="it-IT" sz="2400" b="1" dirty="0" smtClean="0"/>
              <a:t>, </a:t>
            </a:r>
            <a:r>
              <a:rPr lang="it-IT" sz="2000" b="1" dirty="0" err="1" smtClean="0"/>
              <a:t>indirizzo</a:t>
            </a:r>
            <a:r>
              <a:rPr lang="it-IT" sz="2400" b="1" baseline="-25000" dirty="0" err="1" smtClean="0"/>
              <a:t>var</a:t>
            </a:r>
            <a:r>
              <a:rPr lang="it-IT" sz="2400" b="1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  <p:bldP spid="9" grpId="0" autoUpdateAnimBg="0"/>
      <p:bldP spid="6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27784" y="6321592"/>
            <a:ext cx="5355484" cy="44892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grpSp>
        <p:nvGrpSpPr>
          <p:cNvPr id="5" name="Gruppo 4"/>
          <p:cNvGrpSpPr/>
          <p:nvPr/>
        </p:nvGrpSpPr>
        <p:grpSpPr>
          <a:xfrm>
            <a:off x="1214414" y="1000108"/>
            <a:ext cx="6985886" cy="2571768"/>
            <a:chOff x="1500166" y="1142984"/>
            <a:chExt cx="6985886" cy="2571768"/>
          </a:xfrm>
        </p:grpSpPr>
        <p:sp>
          <p:nvSpPr>
            <p:cNvPr id="6" name="Line 46"/>
            <p:cNvSpPr>
              <a:spLocks noChangeShapeType="1"/>
            </p:cNvSpPr>
            <p:nvPr/>
          </p:nvSpPr>
          <p:spPr bwMode="auto">
            <a:xfrm>
              <a:off x="8154982" y="114298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" name="Text Box 117"/>
            <p:cNvSpPr txBox="1">
              <a:spLocks noChangeArrowheads="1"/>
            </p:cNvSpPr>
            <p:nvPr/>
          </p:nvSpPr>
          <p:spPr bwMode="auto">
            <a:xfrm>
              <a:off x="8162048" y="141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" name="Text Box 118"/>
            <p:cNvSpPr txBox="1">
              <a:spLocks noChangeArrowheads="1"/>
            </p:cNvSpPr>
            <p:nvPr/>
          </p:nvSpPr>
          <p:spPr bwMode="auto">
            <a:xfrm>
              <a:off x="8166811" y="1729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" name="Text Box 119"/>
            <p:cNvSpPr txBox="1">
              <a:spLocks noChangeArrowheads="1"/>
            </p:cNvSpPr>
            <p:nvPr/>
          </p:nvSpPr>
          <p:spPr bwMode="auto">
            <a:xfrm>
              <a:off x="8174748" y="2364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0" name="Text Box 120"/>
            <p:cNvSpPr txBox="1">
              <a:spLocks noChangeArrowheads="1"/>
            </p:cNvSpPr>
            <p:nvPr/>
          </p:nvSpPr>
          <p:spPr bwMode="auto">
            <a:xfrm>
              <a:off x="8166811" y="268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1" name="Text Box 121"/>
            <p:cNvSpPr txBox="1">
              <a:spLocks noChangeArrowheads="1"/>
            </p:cNvSpPr>
            <p:nvPr/>
          </p:nvSpPr>
          <p:spPr bwMode="auto">
            <a:xfrm>
              <a:off x="5436311" y="141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2" name="Text Box 122"/>
            <p:cNvSpPr txBox="1">
              <a:spLocks noChangeArrowheads="1"/>
            </p:cNvSpPr>
            <p:nvPr/>
          </p:nvSpPr>
          <p:spPr bwMode="auto">
            <a:xfrm>
              <a:off x="5441073" y="1729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3" name="Text Box 123"/>
            <p:cNvSpPr txBox="1">
              <a:spLocks noChangeArrowheads="1"/>
            </p:cNvSpPr>
            <p:nvPr/>
          </p:nvSpPr>
          <p:spPr bwMode="auto">
            <a:xfrm>
              <a:off x="5449011" y="2364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4" name="Text Box 124"/>
            <p:cNvSpPr txBox="1">
              <a:spLocks noChangeArrowheads="1"/>
            </p:cNvSpPr>
            <p:nvPr/>
          </p:nvSpPr>
          <p:spPr bwMode="auto">
            <a:xfrm>
              <a:off x="5441073" y="268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5" name="Rectangle 45"/>
            <p:cNvSpPr>
              <a:spLocks noChangeArrowheads="1"/>
            </p:cNvSpPr>
            <p:nvPr/>
          </p:nvSpPr>
          <p:spPr bwMode="auto">
            <a:xfrm>
              <a:off x="6935782" y="114298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6" name="Line 47"/>
            <p:cNvSpPr>
              <a:spLocks noChangeShapeType="1"/>
            </p:cNvSpPr>
            <p:nvPr/>
          </p:nvSpPr>
          <p:spPr bwMode="auto">
            <a:xfrm>
              <a:off x="6935782" y="30146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7" name="Line 48"/>
            <p:cNvSpPr>
              <a:spLocks noChangeShapeType="1"/>
            </p:cNvSpPr>
            <p:nvPr/>
          </p:nvSpPr>
          <p:spPr bwMode="auto">
            <a:xfrm>
              <a:off x="6935782" y="27098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8" name="Line 49"/>
            <p:cNvSpPr>
              <a:spLocks noChangeShapeType="1"/>
            </p:cNvSpPr>
            <p:nvPr/>
          </p:nvSpPr>
          <p:spPr bwMode="auto">
            <a:xfrm>
              <a:off x="6935782" y="23907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9" name="Line 50"/>
            <p:cNvSpPr>
              <a:spLocks noChangeShapeType="1"/>
            </p:cNvSpPr>
            <p:nvPr/>
          </p:nvSpPr>
          <p:spPr bwMode="auto">
            <a:xfrm>
              <a:off x="6935782" y="20859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0" name="Line 51"/>
            <p:cNvSpPr>
              <a:spLocks noChangeShapeType="1"/>
            </p:cNvSpPr>
            <p:nvPr/>
          </p:nvSpPr>
          <p:spPr bwMode="auto">
            <a:xfrm>
              <a:off x="6935782" y="17525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1" name="Line 52"/>
            <p:cNvSpPr>
              <a:spLocks noChangeShapeType="1"/>
            </p:cNvSpPr>
            <p:nvPr/>
          </p:nvSpPr>
          <p:spPr bwMode="auto">
            <a:xfrm>
              <a:off x="6935782" y="14668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2" name="Rectangle 54"/>
            <p:cNvSpPr>
              <a:spLocks noChangeArrowheads="1"/>
            </p:cNvSpPr>
            <p:nvPr/>
          </p:nvSpPr>
          <p:spPr bwMode="auto">
            <a:xfrm>
              <a:off x="4235444" y="114298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Line 55"/>
            <p:cNvSpPr>
              <a:spLocks noChangeShapeType="1"/>
            </p:cNvSpPr>
            <p:nvPr/>
          </p:nvSpPr>
          <p:spPr bwMode="auto">
            <a:xfrm>
              <a:off x="5454644" y="114298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4" name="Line 56"/>
            <p:cNvSpPr>
              <a:spLocks noChangeShapeType="1"/>
            </p:cNvSpPr>
            <p:nvPr/>
          </p:nvSpPr>
          <p:spPr bwMode="auto">
            <a:xfrm>
              <a:off x="4235444" y="30146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57"/>
            <p:cNvSpPr>
              <a:spLocks noChangeShapeType="1"/>
            </p:cNvSpPr>
            <p:nvPr/>
          </p:nvSpPr>
          <p:spPr bwMode="auto">
            <a:xfrm>
              <a:off x="4235444" y="27098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58"/>
            <p:cNvSpPr>
              <a:spLocks noChangeShapeType="1"/>
            </p:cNvSpPr>
            <p:nvPr/>
          </p:nvSpPr>
          <p:spPr bwMode="auto">
            <a:xfrm>
              <a:off x="4235444" y="23907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59"/>
            <p:cNvSpPr>
              <a:spLocks noChangeShapeType="1"/>
            </p:cNvSpPr>
            <p:nvPr/>
          </p:nvSpPr>
          <p:spPr bwMode="auto">
            <a:xfrm>
              <a:off x="4235444" y="20859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60"/>
            <p:cNvSpPr>
              <a:spLocks noChangeShapeType="1"/>
            </p:cNvSpPr>
            <p:nvPr/>
          </p:nvSpPr>
          <p:spPr bwMode="auto">
            <a:xfrm>
              <a:off x="4235444" y="17525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61"/>
            <p:cNvSpPr>
              <a:spLocks noChangeShapeType="1"/>
            </p:cNvSpPr>
            <p:nvPr/>
          </p:nvSpPr>
          <p:spPr bwMode="auto">
            <a:xfrm>
              <a:off x="4235444" y="14668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Text Box 70"/>
            <p:cNvSpPr txBox="1">
              <a:spLocks noChangeArrowheads="1"/>
            </p:cNvSpPr>
            <p:nvPr/>
          </p:nvSpPr>
          <p:spPr bwMode="auto">
            <a:xfrm>
              <a:off x="4656640" y="1548739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3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1" name="Text Box 71"/>
            <p:cNvSpPr txBox="1">
              <a:spLocks noChangeArrowheads="1"/>
            </p:cNvSpPr>
            <p:nvPr/>
          </p:nvSpPr>
          <p:spPr bwMode="auto">
            <a:xfrm>
              <a:off x="3714118" y="1539214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2" name="Text Box 73"/>
            <p:cNvSpPr txBox="1">
              <a:spLocks noChangeArrowheads="1"/>
            </p:cNvSpPr>
            <p:nvPr/>
          </p:nvSpPr>
          <p:spPr bwMode="auto">
            <a:xfrm>
              <a:off x="3726147" y="2463139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3" name="Text Box 74"/>
            <p:cNvSpPr txBox="1">
              <a:spLocks noChangeArrowheads="1"/>
            </p:cNvSpPr>
            <p:nvPr/>
          </p:nvSpPr>
          <p:spPr bwMode="auto">
            <a:xfrm>
              <a:off x="7323640" y="1558264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3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4" name="Text Box 75"/>
            <p:cNvSpPr txBox="1">
              <a:spLocks noChangeArrowheads="1"/>
            </p:cNvSpPr>
            <p:nvPr/>
          </p:nvSpPr>
          <p:spPr bwMode="auto">
            <a:xfrm>
              <a:off x="6381118" y="1558264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5" name="Text Box 76"/>
            <p:cNvSpPr txBox="1">
              <a:spLocks noChangeArrowheads="1"/>
            </p:cNvSpPr>
            <p:nvPr/>
          </p:nvSpPr>
          <p:spPr bwMode="auto">
            <a:xfrm>
              <a:off x="7323640" y="2472664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6" name="Text Box 77"/>
            <p:cNvSpPr txBox="1">
              <a:spLocks noChangeArrowheads="1"/>
            </p:cNvSpPr>
            <p:nvPr/>
          </p:nvSpPr>
          <p:spPr bwMode="auto">
            <a:xfrm>
              <a:off x="6391560" y="2472664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7" name="Text Box 72"/>
            <p:cNvSpPr txBox="1">
              <a:spLocks noChangeArrowheads="1"/>
            </p:cNvSpPr>
            <p:nvPr/>
          </p:nvSpPr>
          <p:spPr bwMode="auto">
            <a:xfrm>
              <a:off x="4656640" y="2463139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8" name="Text Box 18"/>
            <p:cNvSpPr txBox="1">
              <a:spLocks noChangeArrowheads="1"/>
            </p:cNvSpPr>
            <p:nvPr/>
          </p:nvSpPr>
          <p:spPr bwMode="auto">
            <a:xfrm>
              <a:off x="4496881" y="3314702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1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39" name="Text Box 65"/>
            <p:cNvSpPr txBox="1">
              <a:spLocks noChangeArrowheads="1"/>
            </p:cNvSpPr>
            <p:nvPr/>
          </p:nvSpPr>
          <p:spPr bwMode="auto">
            <a:xfrm>
              <a:off x="7191422" y="3314702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2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40" name="Text Box 18"/>
            <p:cNvSpPr txBox="1">
              <a:spLocks noChangeArrowheads="1"/>
            </p:cNvSpPr>
            <p:nvPr/>
          </p:nvSpPr>
          <p:spPr bwMode="auto">
            <a:xfrm>
              <a:off x="1500166" y="1857364"/>
              <a:ext cx="2071702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</a:pPr>
              <a:r>
                <a:rPr lang="it-IT" sz="2000" b="1" smtClean="0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1</a:t>
              </a:r>
              <a:r>
                <a:rPr lang="it-IT" sz="2000" b="1" smtClean="0">
                  <a:solidFill>
                    <a:srgbClr val="3333FF"/>
                  </a:solidFill>
                </a:rPr>
                <a:t> = Stato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2</a:t>
              </a:r>
              <a:r>
                <a:rPr lang="it-IT" sz="2000" b="1" smtClean="0">
                  <a:solidFill>
                    <a:srgbClr val="3333FF"/>
                  </a:solidFill>
                </a:rPr>
                <a:t>?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  <p:grpSp>
        <p:nvGrpSpPr>
          <p:cNvPr id="41" name="Gruppo 40"/>
          <p:cNvGrpSpPr/>
          <p:nvPr/>
        </p:nvGrpSpPr>
        <p:grpSpPr>
          <a:xfrm>
            <a:off x="1714480" y="3857628"/>
            <a:ext cx="7143800" cy="2571768"/>
            <a:chOff x="1342252" y="1142984"/>
            <a:chExt cx="7143800" cy="2571768"/>
          </a:xfrm>
        </p:grpSpPr>
        <p:sp>
          <p:nvSpPr>
            <p:cNvPr id="42" name="Line 46"/>
            <p:cNvSpPr>
              <a:spLocks noChangeShapeType="1"/>
            </p:cNvSpPr>
            <p:nvPr/>
          </p:nvSpPr>
          <p:spPr bwMode="auto">
            <a:xfrm>
              <a:off x="8154982" y="114298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43" name="Text Box 117"/>
            <p:cNvSpPr txBox="1">
              <a:spLocks noChangeArrowheads="1"/>
            </p:cNvSpPr>
            <p:nvPr/>
          </p:nvSpPr>
          <p:spPr bwMode="auto">
            <a:xfrm>
              <a:off x="8162048" y="141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44" name="Text Box 118"/>
            <p:cNvSpPr txBox="1">
              <a:spLocks noChangeArrowheads="1"/>
            </p:cNvSpPr>
            <p:nvPr/>
          </p:nvSpPr>
          <p:spPr bwMode="auto">
            <a:xfrm>
              <a:off x="8166811" y="1729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45" name="Text Box 119"/>
            <p:cNvSpPr txBox="1">
              <a:spLocks noChangeArrowheads="1"/>
            </p:cNvSpPr>
            <p:nvPr/>
          </p:nvSpPr>
          <p:spPr bwMode="auto">
            <a:xfrm>
              <a:off x="8174748" y="2364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46" name="Text Box 120"/>
            <p:cNvSpPr txBox="1">
              <a:spLocks noChangeArrowheads="1"/>
            </p:cNvSpPr>
            <p:nvPr/>
          </p:nvSpPr>
          <p:spPr bwMode="auto">
            <a:xfrm>
              <a:off x="8166811" y="268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47" name="Text Box 121"/>
            <p:cNvSpPr txBox="1">
              <a:spLocks noChangeArrowheads="1"/>
            </p:cNvSpPr>
            <p:nvPr/>
          </p:nvSpPr>
          <p:spPr bwMode="auto">
            <a:xfrm>
              <a:off x="5436311" y="141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48" name="Text Box 122"/>
            <p:cNvSpPr txBox="1">
              <a:spLocks noChangeArrowheads="1"/>
            </p:cNvSpPr>
            <p:nvPr/>
          </p:nvSpPr>
          <p:spPr bwMode="auto">
            <a:xfrm>
              <a:off x="5441073" y="1729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49" name="Text Box 123"/>
            <p:cNvSpPr txBox="1">
              <a:spLocks noChangeArrowheads="1"/>
            </p:cNvSpPr>
            <p:nvPr/>
          </p:nvSpPr>
          <p:spPr bwMode="auto">
            <a:xfrm>
              <a:off x="5449011" y="2364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0" name="Text Box 124"/>
            <p:cNvSpPr txBox="1">
              <a:spLocks noChangeArrowheads="1"/>
            </p:cNvSpPr>
            <p:nvPr/>
          </p:nvSpPr>
          <p:spPr bwMode="auto">
            <a:xfrm>
              <a:off x="5441073" y="268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1" name="Rectangle 45"/>
            <p:cNvSpPr>
              <a:spLocks noChangeArrowheads="1"/>
            </p:cNvSpPr>
            <p:nvPr/>
          </p:nvSpPr>
          <p:spPr bwMode="auto">
            <a:xfrm>
              <a:off x="6935782" y="114298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52" name="Line 47"/>
            <p:cNvSpPr>
              <a:spLocks noChangeShapeType="1"/>
            </p:cNvSpPr>
            <p:nvPr/>
          </p:nvSpPr>
          <p:spPr bwMode="auto">
            <a:xfrm>
              <a:off x="6935782" y="30146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3" name="Line 48"/>
            <p:cNvSpPr>
              <a:spLocks noChangeShapeType="1"/>
            </p:cNvSpPr>
            <p:nvPr/>
          </p:nvSpPr>
          <p:spPr bwMode="auto">
            <a:xfrm>
              <a:off x="6935782" y="27098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4" name="Line 49"/>
            <p:cNvSpPr>
              <a:spLocks noChangeShapeType="1"/>
            </p:cNvSpPr>
            <p:nvPr/>
          </p:nvSpPr>
          <p:spPr bwMode="auto">
            <a:xfrm>
              <a:off x="6935782" y="23907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5" name="Line 50"/>
            <p:cNvSpPr>
              <a:spLocks noChangeShapeType="1"/>
            </p:cNvSpPr>
            <p:nvPr/>
          </p:nvSpPr>
          <p:spPr bwMode="auto">
            <a:xfrm>
              <a:off x="6935782" y="20859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6" name="Line 51"/>
            <p:cNvSpPr>
              <a:spLocks noChangeShapeType="1"/>
            </p:cNvSpPr>
            <p:nvPr/>
          </p:nvSpPr>
          <p:spPr bwMode="auto">
            <a:xfrm>
              <a:off x="6935782" y="17525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7" name="Line 52"/>
            <p:cNvSpPr>
              <a:spLocks noChangeShapeType="1"/>
            </p:cNvSpPr>
            <p:nvPr/>
          </p:nvSpPr>
          <p:spPr bwMode="auto">
            <a:xfrm>
              <a:off x="6935782" y="14668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8" name="Rectangle 54"/>
            <p:cNvSpPr>
              <a:spLocks noChangeArrowheads="1"/>
            </p:cNvSpPr>
            <p:nvPr/>
          </p:nvSpPr>
          <p:spPr bwMode="auto">
            <a:xfrm>
              <a:off x="4235444" y="114298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59" name="Line 55"/>
            <p:cNvSpPr>
              <a:spLocks noChangeShapeType="1"/>
            </p:cNvSpPr>
            <p:nvPr/>
          </p:nvSpPr>
          <p:spPr bwMode="auto">
            <a:xfrm>
              <a:off x="5454644" y="114298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60" name="Line 56"/>
            <p:cNvSpPr>
              <a:spLocks noChangeShapeType="1"/>
            </p:cNvSpPr>
            <p:nvPr/>
          </p:nvSpPr>
          <p:spPr bwMode="auto">
            <a:xfrm>
              <a:off x="4235444" y="30146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1" name="Line 57"/>
            <p:cNvSpPr>
              <a:spLocks noChangeShapeType="1"/>
            </p:cNvSpPr>
            <p:nvPr/>
          </p:nvSpPr>
          <p:spPr bwMode="auto">
            <a:xfrm>
              <a:off x="4235444" y="27098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2" name="Line 58"/>
            <p:cNvSpPr>
              <a:spLocks noChangeShapeType="1"/>
            </p:cNvSpPr>
            <p:nvPr/>
          </p:nvSpPr>
          <p:spPr bwMode="auto">
            <a:xfrm>
              <a:off x="4235444" y="23907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3" name="Line 59"/>
            <p:cNvSpPr>
              <a:spLocks noChangeShapeType="1"/>
            </p:cNvSpPr>
            <p:nvPr/>
          </p:nvSpPr>
          <p:spPr bwMode="auto">
            <a:xfrm>
              <a:off x="4235444" y="20859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4" name="Line 60"/>
            <p:cNvSpPr>
              <a:spLocks noChangeShapeType="1"/>
            </p:cNvSpPr>
            <p:nvPr/>
          </p:nvSpPr>
          <p:spPr bwMode="auto">
            <a:xfrm>
              <a:off x="4235444" y="17525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5" name="Line 61"/>
            <p:cNvSpPr>
              <a:spLocks noChangeShapeType="1"/>
            </p:cNvSpPr>
            <p:nvPr/>
          </p:nvSpPr>
          <p:spPr bwMode="auto">
            <a:xfrm>
              <a:off x="4235444" y="14668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66" name="Text Box 70"/>
            <p:cNvSpPr txBox="1">
              <a:spLocks noChangeArrowheads="1"/>
            </p:cNvSpPr>
            <p:nvPr/>
          </p:nvSpPr>
          <p:spPr bwMode="auto">
            <a:xfrm>
              <a:off x="4656640" y="1548739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7" name="Text Box 71"/>
            <p:cNvSpPr txBox="1">
              <a:spLocks noChangeArrowheads="1"/>
            </p:cNvSpPr>
            <p:nvPr/>
          </p:nvSpPr>
          <p:spPr bwMode="auto">
            <a:xfrm>
              <a:off x="3714118" y="1539214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8" name="Text Box 73"/>
            <p:cNvSpPr txBox="1">
              <a:spLocks noChangeArrowheads="1"/>
            </p:cNvSpPr>
            <p:nvPr/>
          </p:nvSpPr>
          <p:spPr bwMode="auto">
            <a:xfrm>
              <a:off x="3726147" y="2463139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9" name="Text Box 74"/>
            <p:cNvSpPr txBox="1">
              <a:spLocks noChangeArrowheads="1"/>
            </p:cNvSpPr>
            <p:nvPr/>
          </p:nvSpPr>
          <p:spPr bwMode="auto">
            <a:xfrm>
              <a:off x="7323640" y="1558264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0" name="Text Box 75"/>
            <p:cNvSpPr txBox="1">
              <a:spLocks noChangeArrowheads="1"/>
            </p:cNvSpPr>
            <p:nvPr/>
          </p:nvSpPr>
          <p:spPr bwMode="auto">
            <a:xfrm>
              <a:off x="6381118" y="1558264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1" name="Text Box 76"/>
            <p:cNvSpPr txBox="1">
              <a:spLocks noChangeArrowheads="1"/>
            </p:cNvSpPr>
            <p:nvPr/>
          </p:nvSpPr>
          <p:spPr bwMode="auto">
            <a:xfrm>
              <a:off x="7323640" y="2472664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2" name="Text Box 77"/>
            <p:cNvSpPr txBox="1">
              <a:spLocks noChangeArrowheads="1"/>
            </p:cNvSpPr>
            <p:nvPr/>
          </p:nvSpPr>
          <p:spPr bwMode="auto">
            <a:xfrm>
              <a:off x="6380339" y="2472664"/>
              <a:ext cx="421911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C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3" name="Text Box 72"/>
            <p:cNvSpPr txBox="1">
              <a:spLocks noChangeArrowheads="1"/>
            </p:cNvSpPr>
            <p:nvPr/>
          </p:nvSpPr>
          <p:spPr bwMode="auto">
            <a:xfrm>
              <a:off x="4656640" y="2463139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4" name="Text Box 18"/>
            <p:cNvSpPr txBox="1">
              <a:spLocks noChangeArrowheads="1"/>
            </p:cNvSpPr>
            <p:nvPr/>
          </p:nvSpPr>
          <p:spPr bwMode="auto">
            <a:xfrm>
              <a:off x="4496881" y="3314702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1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75" name="Text Box 65"/>
            <p:cNvSpPr txBox="1">
              <a:spLocks noChangeArrowheads="1"/>
            </p:cNvSpPr>
            <p:nvPr/>
          </p:nvSpPr>
          <p:spPr bwMode="auto">
            <a:xfrm>
              <a:off x="7191422" y="3314702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2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76" name="Text Box 18"/>
            <p:cNvSpPr txBox="1">
              <a:spLocks noChangeArrowheads="1"/>
            </p:cNvSpPr>
            <p:nvPr/>
          </p:nvSpPr>
          <p:spPr bwMode="auto">
            <a:xfrm>
              <a:off x="1342252" y="1357298"/>
              <a:ext cx="2071702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</a:pPr>
              <a:r>
                <a:rPr lang="it-IT" sz="2000" b="1" smtClean="0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1</a:t>
              </a:r>
              <a:r>
                <a:rPr lang="it-IT" sz="2000" b="1" smtClean="0">
                  <a:solidFill>
                    <a:srgbClr val="3333FF"/>
                  </a:solidFill>
                </a:rPr>
                <a:t> = Stato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2</a:t>
              </a:r>
              <a:r>
                <a:rPr lang="it-IT" sz="2000" b="1" smtClean="0">
                  <a:solidFill>
                    <a:srgbClr val="3333FF"/>
                  </a:solidFill>
                </a:rPr>
                <a:t>?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  <p:sp>
        <p:nvSpPr>
          <p:cNvPr id="77" name="Text Box 79"/>
          <p:cNvSpPr txBox="1">
            <a:spLocks noChangeArrowheads="1"/>
          </p:cNvSpPr>
          <p:nvPr/>
        </p:nvSpPr>
        <p:spPr bwMode="auto">
          <a:xfrm>
            <a:off x="1928794" y="2428868"/>
            <a:ext cx="1083294" cy="769441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4400" smtClean="0">
                <a:solidFill>
                  <a:schemeClr val="bg1"/>
                </a:solidFill>
              </a:rPr>
              <a:t>SI</a:t>
            </a:r>
            <a:endParaRPr lang="en-GB" sz="4400">
              <a:solidFill>
                <a:schemeClr val="bg1"/>
              </a:solidFill>
            </a:endParaRPr>
          </a:p>
        </p:txBody>
      </p:sp>
      <p:grpSp>
        <p:nvGrpSpPr>
          <p:cNvPr id="80" name="Gruppo 79"/>
          <p:cNvGrpSpPr/>
          <p:nvPr/>
        </p:nvGrpSpPr>
        <p:grpSpPr>
          <a:xfrm>
            <a:off x="2057044" y="4143380"/>
            <a:ext cx="5168920" cy="1643074"/>
            <a:chOff x="2071670" y="4143380"/>
            <a:chExt cx="5168920" cy="1643074"/>
          </a:xfrm>
        </p:grpSpPr>
        <p:sp>
          <p:nvSpPr>
            <p:cNvPr id="81" name="Text Box 79"/>
            <p:cNvSpPr txBox="1">
              <a:spLocks noChangeArrowheads="1"/>
            </p:cNvSpPr>
            <p:nvPr/>
          </p:nvSpPr>
          <p:spPr bwMode="auto">
            <a:xfrm>
              <a:off x="2071670" y="4929198"/>
              <a:ext cx="1083294" cy="769441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4400" smtClean="0">
                  <a:solidFill>
                    <a:schemeClr val="bg1"/>
                  </a:solidFill>
                </a:rPr>
                <a:t>NO</a:t>
              </a:r>
              <a:endParaRPr lang="en-GB" sz="4400">
                <a:solidFill>
                  <a:schemeClr val="bg1"/>
                </a:solidFill>
              </a:endParaRPr>
            </a:p>
          </p:txBody>
        </p:sp>
        <p:sp>
          <p:nvSpPr>
            <p:cNvPr id="82" name="Rettangolo arrotondato 81"/>
            <p:cNvSpPr/>
            <p:nvPr/>
          </p:nvSpPr>
          <p:spPr>
            <a:xfrm>
              <a:off x="4015122" y="4143380"/>
              <a:ext cx="571504" cy="1643074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3" name="Rettangolo arrotondato 82"/>
            <p:cNvSpPr/>
            <p:nvPr/>
          </p:nvSpPr>
          <p:spPr>
            <a:xfrm>
              <a:off x="6701360" y="4143380"/>
              <a:ext cx="539230" cy="1643074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771800" y="6298094"/>
            <a:ext cx="5355484" cy="467664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grpSp>
        <p:nvGrpSpPr>
          <p:cNvPr id="5" name="Gruppo 4"/>
          <p:cNvGrpSpPr/>
          <p:nvPr/>
        </p:nvGrpSpPr>
        <p:grpSpPr>
          <a:xfrm>
            <a:off x="1714480" y="1000108"/>
            <a:ext cx="7143800" cy="2571768"/>
            <a:chOff x="1342252" y="1142984"/>
            <a:chExt cx="7143800" cy="2571768"/>
          </a:xfrm>
        </p:grpSpPr>
        <p:sp>
          <p:nvSpPr>
            <p:cNvPr id="6" name="Line 46"/>
            <p:cNvSpPr>
              <a:spLocks noChangeShapeType="1"/>
            </p:cNvSpPr>
            <p:nvPr/>
          </p:nvSpPr>
          <p:spPr bwMode="auto">
            <a:xfrm>
              <a:off x="8154982" y="114298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7" name="Text Box 117"/>
            <p:cNvSpPr txBox="1">
              <a:spLocks noChangeArrowheads="1"/>
            </p:cNvSpPr>
            <p:nvPr/>
          </p:nvSpPr>
          <p:spPr bwMode="auto">
            <a:xfrm>
              <a:off x="8162048" y="141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" name="Text Box 118"/>
            <p:cNvSpPr txBox="1">
              <a:spLocks noChangeArrowheads="1"/>
            </p:cNvSpPr>
            <p:nvPr/>
          </p:nvSpPr>
          <p:spPr bwMode="auto">
            <a:xfrm>
              <a:off x="8166811" y="1729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" name="Text Box 119"/>
            <p:cNvSpPr txBox="1">
              <a:spLocks noChangeArrowheads="1"/>
            </p:cNvSpPr>
            <p:nvPr/>
          </p:nvSpPr>
          <p:spPr bwMode="auto">
            <a:xfrm>
              <a:off x="8174748" y="2364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0" name="Text Box 120"/>
            <p:cNvSpPr txBox="1">
              <a:spLocks noChangeArrowheads="1"/>
            </p:cNvSpPr>
            <p:nvPr/>
          </p:nvSpPr>
          <p:spPr bwMode="auto">
            <a:xfrm>
              <a:off x="8166811" y="268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1" name="Text Box 121"/>
            <p:cNvSpPr txBox="1">
              <a:spLocks noChangeArrowheads="1"/>
            </p:cNvSpPr>
            <p:nvPr/>
          </p:nvSpPr>
          <p:spPr bwMode="auto">
            <a:xfrm>
              <a:off x="5436311" y="141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2" name="Text Box 122"/>
            <p:cNvSpPr txBox="1">
              <a:spLocks noChangeArrowheads="1"/>
            </p:cNvSpPr>
            <p:nvPr/>
          </p:nvSpPr>
          <p:spPr bwMode="auto">
            <a:xfrm>
              <a:off x="5441073" y="1729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3" name="Text Box 123"/>
            <p:cNvSpPr txBox="1">
              <a:spLocks noChangeArrowheads="1"/>
            </p:cNvSpPr>
            <p:nvPr/>
          </p:nvSpPr>
          <p:spPr bwMode="auto">
            <a:xfrm>
              <a:off x="5449011" y="2364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4" name="Text Box 124"/>
            <p:cNvSpPr txBox="1">
              <a:spLocks noChangeArrowheads="1"/>
            </p:cNvSpPr>
            <p:nvPr/>
          </p:nvSpPr>
          <p:spPr bwMode="auto">
            <a:xfrm>
              <a:off x="5441073" y="268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5" name="Rectangle 45"/>
            <p:cNvSpPr>
              <a:spLocks noChangeArrowheads="1"/>
            </p:cNvSpPr>
            <p:nvPr/>
          </p:nvSpPr>
          <p:spPr bwMode="auto">
            <a:xfrm>
              <a:off x="6935782" y="114298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6" name="Line 47"/>
            <p:cNvSpPr>
              <a:spLocks noChangeShapeType="1"/>
            </p:cNvSpPr>
            <p:nvPr/>
          </p:nvSpPr>
          <p:spPr bwMode="auto">
            <a:xfrm>
              <a:off x="6935782" y="30146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7" name="Line 48"/>
            <p:cNvSpPr>
              <a:spLocks noChangeShapeType="1"/>
            </p:cNvSpPr>
            <p:nvPr/>
          </p:nvSpPr>
          <p:spPr bwMode="auto">
            <a:xfrm>
              <a:off x="6935782" y="27098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8" name="Line 49"/>
            <p:cNvSpPr>
              <a:spLocks noChangeShapeType="1"/>
            </p:cNvSpPr>
            <p:nvPr/>
          </p:nvSpPr>
          <p:spPr bwMode="auto">
            <a:xfrm>
              <a:off x="6935782" y="23907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9" name="Line 50"/>
            <p:cNvSpPr>
              <a:spLocks noChangeShapeType="1"/>
            </p:cNvSpPr>
            <p:nvPr/>
          </p:nvSpPr>
          <p:spPr bwMode="auto">
            <a:xfrm>
              <a:off x="6935782" y="20859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0" name="Line 51"/>
            <p:cNvSpPr>
              <a:spLocks noChangeShapeType="1"/>
            </p:cNvSpPr>
            <p:nvPr/>
          </p:nvSpPr>
          <p:spPr bwMode="auto">
            <a:xfrm>
              <a:off x="6935782" y="17525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1" name="Line 52"/>
            <p:cNvSpPr>
              <a:spLocks noChangeShapeType="1"/>
            </p:cNvSpPr>
            <p:nvPr/>
          </p:nvSpPr>
          <p:spPr bwMode="auto">
            <a:xfrm>
              <a:off x="6935782" y="14668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2" name="Rectangle 54"/>
            <p:cNvSpPr>
              <a:spLocks noChangeArrowheads="1"/>
            </p:cNvSpPr>
            <p:nvPr/>
          </p:nvSpPr>
          <p:spPr bwMode="auto">
            <a:xfrm>
              <a:off x="4235444" y="114298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Line 55"/>
            <p:cNvSpPr>
              <a:spLocks noChangeShapeType="1"/>
            </p:cNvSpPr>
            <p:nvPr/>
          </p:nvSpPr>
          <p:spPr bwMode="auto">
            <a:xfrm>
              <a:off x="5454644" y="114298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24" name="Line 56"/>
            <p:cNvSpPr>
              <a:spLocks noChangeShapeType="1"/>
            </p:cNvSpPr>
            <p:nvPr/>
          </p:nvSpPr>
          <p:spPr bwMode="auto">
            <a:xfrm>
              <a:off x="4235444" y="30146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57"/>
            <p:cNvSpPr>
              <a:spLocks noChangeShapeType="1"/>
            </p:cNvSpPr>
            <p:nvPr/>
          </p:nvSpPr>
          <p:spPr bwMode="auto">
            <a:xfrm>
              <a:off x="4235444" y="27098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58"/>
            <p:cNvSpPr>
              <a:spLocks noChangeShapeType="1"/>
            </p:cNvSpPr>
            <p:nvPr/>
          </p:nvSpPr>
          <p:spPr bwMode="auto">
            <a:xfrm>
              <a:off x="4235444" y="23907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59"/>
            <p:cNvSpPr>
              <a:spLocks noChangeShapeType="1"/>
            </p:cNvSpPr>
            <p:nvPr/>
          </p:nvSpPr>
          <p:spPr bwMode="auto">
            <a:xfrm>
              <a:off x="4235444" y="20859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60"/>
            <p:cNvSpPr>
              <a:spLocks noChangeShapeType="1"/>
            </p:cNvSpPr>
            <p:nvPr/>
          </p:nvSpPr>
          <p:spPr bwMode="auto">
            <a:xfrm>
              <a:off x="4235444" y="17525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61"/>
            <p:cNvSpPr>
              <a:spLocks noChangeShapeType="1"/>
            </p:cNvSpPr>
            <p:nvPr/>
          </p:nvSpPr>
          <p:spPr bwMode="auto">
            <a:xfrm>
              <a:off x="4235444" y="14668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Text Box 70"/>
            <p:cNvSpPr txBox="1">
              <a:spLocks noChangeArrowheads="1"/>
            </p:cNvSpPr>
            <p:nvPr/>
          </p:nvSpPr>
          <p:spPr bwMode="auto">
            <a:xfrm>
              <a:off x="4656640" y="1548739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1" name="Text Box 71"/>
            <p:cNvSpPr txBox="1">
              <a:spLocks noChangeArrowheads="1"/>
            </p:cNvSpPr>
            <p:nvPr/>
          </p:nvSpPr>
          <p:spPr bwMode="auto">
            <a:xfrm>
              <a:off x="3714118" y="1539214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2" name="Text Box 73"/>
            <p:cNvSpPr txBox="1">
              <a:spLocks noChangeArrowheads="1"/>
            </p:cNvSpPr>
            <p:nvPr/>
          </p:nvSpPr>
          <p:spPr bwMode="auto">
            <a:xfrm>
              <a:off x="3726147" y="2463139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3" name="Text Box 74"/>
            <p:cNvSpPr txBox="1">
              <a:spLocks noChangeArrowheads="1"/>
            </p:cNvSpPr>
            <p:nvPr/>
          </p:nvSpPr>
          <p:spPr bwMode="auto">
            <a:xfrm>
              <a:off x="7323640" y="1558264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4" name="Text Box 75"/>
            <p:cNvSpPr txBox="1">
              <a:spLocks noChangeArrowheads="1"/>
            </p:cNvSpPr>
            <p:nvPr/>
          </p:nvSpPr>
          <p:spPr bwMode="auto">
            <a:xfrm>
              <a:off x="6381118" y="1558264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5" name="Text Box 76"/>
            <p:cNvSpPr txBox="1">
              <a:spLocks noChangeArrowheads="1"/>
            </p:cNvSpPr>
            <p:nvPr/>
          </p:nvSpPr>
          <p:spPr bwMode="auto">
            <a:xfrm>
              <a:off x="7323640" y="2472664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3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6" name="Text Box 77"/>
            <p:cNvSpPr txBox="1">
              <a:spLocks noChangeArrowheads="1"/>
            </p:cNvSpPr>
            <p:nvPr/>
          </p:nvSpPr>
          <p:spPr bwMode="auto">
            <a:xfrm>
              <a:off x="6391560" y="2472664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7" name="Text Box 72"/>
            <p:cNvSpPr txBox="1">
              <a:spLocks noChangeArrowheads="1"/>
            </p:cNvSpPr>
            <p:nvPr/>
          </p:nvSpPr>
          <p:spPr bwMode="auto">
            <a:xfrm>
              <a:off x="4656640" y="2463139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8" name="Text Box 18"/>
            <p:cNvSpPr txBox="1">
              <a:spLocks noChangeArrowheads="1"/>
            </p:cNvSpPr>
            <p:nvPr/>
          </p:nvSpPr>
          <p:spPr bwMode="auto">
            <a:xfrm>
              <a:off x="4496881" y="3314702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1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39" name="Text Box 65"/>
            <p:cNvSpPr txBox="1">
              <a:spLocks noChangeArrowheads="1"/>
            </p:cNvSpPr>
            <p:nvPr/>
          </p:nvSpPr>
          <p:spPr bwMode="auto">
            <a:xfrm>
              <a:off x="7191422" y="3314702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2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40" name="Text Box 18"/>
            <p:cNvSpPr txBox="1">
              <a:spLocks noChangeArrowheads="1"/>
            </p:cNvSpPr>
            <p:nvPr/>
          </p:nvSpPr>
          <p:spPr bwMode="auto">
            <a:xfrm>
              <a:off x="1342252" y="1357298"/>
              <a:ext cx="2071702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</a:pPr>
              <a:r>
                <a:rPr lang="it-IT" sz="2000" b="1" smtClean="0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1</a:t>
              </a:r>
              <a:r>
                <a:rPr lang="it-IT" sz="2000" b="1" smtClean="0">
                  <a:solidFill>
                    <a:srgbClr val="3333FF"/>
                  </a:solidFill>
                </a:rPr>
                <a:t> = Stato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2</a:t>
              </a:r>
              <a:r>
                <a:rPr lang="it-IT" sz="2000" b="1" smtClean="0">
                  <a:solidFill>
                    <a:srgbClr val="3333FF"/>
                  </a:solidFill>
                </a:rPr>
                <a:t>?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  <p:grpSp>
        <p:nvGrpSpPr>
          <p:cNvPr id="83" name="Gruppo 82"/>
          <p:cNvGrpSpPr/>
          <p:nvPr/>
        </p:nvGrpSpPr>
        <p:grpSpPr>
          <a:xfrm>
            <a:off x="2032506" y="1285860"/>
            <a:ext cx="6111394" cy="1643074"/>
            <a:chOff x="2071670" y="4214818"/>
            <a:chExt cx="6111394" cy="1643074"/>
          </a:xfrm>
        </p:grpSpPr>
        <p:sp>
          <p:nvSpPr>
            <p:cNvPr id="84" name="Text Box 79"/>
            <p:cNvSpPr txBox="1">
              <a:spLocks noChangeArrowheads="1"/>
            </p:cNvSpPr>
            <p:nvPr/>
          </p:nvSpPr>
          <p:spPr bwMode="auto">
            <a:xfrm>
              <a:off x="2071670" y="4929198"/>
              <a:ext cx="1083294" cy="769441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4400" smtClean="0">
                  <a:solidFill>
                    <a:schemeClr val="bg1"/>
                  </a:solidFill>
                </a:rPr>
                <a:t>NO</a:t>
              </a:r>
              <a:endParaRPr lang="en-GB" sz="4400">
                <a:solidFill>
                  <a:schemeClr val="bg1"/>
                </a:solidFill>
              </a:endParaRPr>
            </a:p>
          </p:txBody>
        </p:sp>
        <p:sp>
          <p:nvSpPr>
            <p:cNvPr id="85" name="Rettangolo arrotondato 84"/>
            <p:cNvSpPr/>
            <p:nvPr/>
          </p:nvSpPr>
          <p:spPr>
            <a:xfrm>
              <a:off x="4929190" y="4214818"/>
              <a:ext cx="571504" cy="1643074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6" name="Rettangolo arrotondato 85"/>
            <p:cNvSpPr/>
            <p:nvPr/>
          </p:nvSpPr>
          <p:spPr>
            <a:xfrm>
              <a:off x="7611560" y="4214818"/>
              <a:ext cx="571504" cy="1643074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7" name="Gruppo 86"/>
          <p:cNvGrpSpPr/>
          <p:nvPr/>
        </p:nvGrpSpPr>
        <p:grpSpPr>
          <a:xfrm>
            <a:off x="1214414" y="3857628"/>
            <a:ext cx="7143800" cy="2571768"/>
            <a:chOff x="1342252" y="1142984"/>
            <a:chExt cx="7143800" cy="2571768"/>
          </a:xfrm>
        </p:grpSpPr>
        <p:sp>
          <p:nvSpPr>
            <p:cNvPr id="88" name="Line 46"/>
            <p:cNvSpPr>
              <a:spLocks noChangeShapeType="1"/>
            </p:cNvSpPr>
            <p:nvPr/>
          </p:nvSpPr>
          <p:spPr bwMode="auto">
            <a:xfrm>
              <a:off x="8154982" y="114298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89" name="Text Box 117"/>
            <p:cNvSpPr txBox="1">
              <a:spLocks noChangeArrowheads="1"/>
            </p:cNvSpPr>
            <p:nvPr/>
          </p:nvSpPr>
          <p:spPr bwMode="auto">
            <a:xfrm>
              <a:off x="8162048" y="141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0" name="Text Box 118"/>
            <p:cNvSpPr txBox="1">
              <a:spLocks noChangeArrowheads="1"/>
            </p:cNvSpPr>
            <p:nvPr/>
          </p:nvSpPr>
          <p:spPr bwMode="auto">
            <a:xfrm>
              <a:off x="8166811" y="1729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1" name="Text Box 119"/>
            <p:cNvSpPr txBox="1">
              <a:spLocks noChangeArrowheads="1"/>
            </p:cNvSpPr>
            <p:nvPr/>
          </p:nvSpPr>
          <p:spPr bwMode="auto">
            <a:xfrm>
              <a:off x="8174748" y="2364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2" name="Text Box 120"/>
            <p:cNvSpPr txBox="1">
              <a:spLocks noChangeArrowheads="1"/>
            </p:cNvSpPr>
            <p:nvPr/>
          </p:nvSpPr>
          <p:spPr bwMode="auto">
            <a:xfrm>
              <a:off x="8166811" y="268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3" name="Text Box 121"/>
            <p:cNvSpPr txBox="1">
              <a:spLocks noChangeArrowheads="1"/>
            </p:cNvSpPr>
            <p:nvPr/>
          </p:nvSpPr>
          <p:spPr bwMode="auto">
            <a:xfrm>
              <a:off x="5436311" y="141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4" name="Text Box 122"/>
            <p:cNvSpPr txBox="1">
              <a:spLocks noChangeArrowheads="1"/>
            </p:cNvSpPr>
            <p:nvPr/>
          </p:nvSpPr>
          <p:spPr bwMode="auto">
            <a:xfrm>
              <a:off x="5441073" y="1729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5" name="Text Box 123"/>
            <p:cNvSpPr txBox="1">
              <a:spLocks noChangeArrowheads="1"/>
            </p:cNvSpPr>
            <p:nvPr/>
          </p:nvSpPr>
          <p:spPr bwMode="auto">
            <a:xfrm>
              <a:off x="5449011" y="23640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6" name="Text Box 124"/>
            <p:cNvSpPr txBox="1">
              <a:spLocks noChangeArrowheads="1"/>
            </p:cNvSpPr>
            <p:nvPr/>
          </p:nvSpPr>
          <p:spPr bwMode="auto">
            <a:xfrm>
              <a:off x="5441073" y="2681550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97" name="Rectangle 45"/>
            <p:cNvSpPr>
              <a:spLocks noChangeArrowheads="1"/>
            </p:cNvSpPr>
            <p:nvPr/>
          </p:nvSpPr>
          <p:spPr bwMode="auto">
            <a:xfrm>
              <a:off x="6935782" y="114298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98" name="Line 47"/>
            <p:cNvSpPr>
              <a:spLocks noChangeShapeType="1"/>
            </p:cNvSpPr>
            <p:nvPr/>
          </p:nvSpPr>
          <p:spPr bwMode="auto">
            <a:xfrm>
              <a:off x="6935782" y="30146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9" name="Line 48"/>
            <p:cNvSpPr>
              <a:spLocks noChangeShapeType="1"/>
            </p:cNvSpPr>
            <p:nvPr/>
          </p:nvSpPr>
          <p:spPr bwMode="auto">
            <a:xfrm>
              <a:off x="6935782" y="27098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0" name="Line 49"/>
            <p:cNvSpPr>
              <a:spLocks noChangeShapeType="1"/>
            </p:cNvSpPr>
            <p:nvPr/>
          </p:nvSpPr>
          <p:spPr bwMode="auto">
            <a:xfrm>
              <a:off x="6935782" y="23907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1" name="Line 50"/>
            <p:cNvSpPr>
              <a:spLocks noChangeShapeType="1"/>
            </p:cNvSpPr>
            <p:nvPr/>
          </p:nvSpPr>
          <p:spPr bwMode="auto">
            <a:xfrm>
              <a:off x="6935782" y="20859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2" name="Line 51"/>
            <p:cNvSpPr>
              <a:spLocks noChangeShapeType="1"/>
            </p:cNvSpPr>
            <p:nvPr/>
          </p:nvSpPr>
          <p:spPr bwMode="auto">
            <a:xfrm>
              <a:off x="6935782" y="17525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3" name="Line 52"/>
            <p:cNvSpPr>
              <a:spLocks noChangeShapeType="1"/>
            </p:cNvSpPr>
            <p:nvPr/>
          </p:nvSpPr>
          <p:spPr bwMode="auto">
            <a:xfrm>
              <a:off x="6935782" y="14668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4" name="Rectangle 54"/>
            <p:cNvSpPr>
              <a:spLocks noChangeArrowheads="1"/>
            </p:cNvSpPr>
            <p:nvPr/>
          </p:nvSpPr>
          <p:spPr bwMode="auto">
            <a:xfrm>
              <a:off x="4235444" y="1142984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5" name="Line 55"/>
            <p:cNvSpPr>
              <a:spLocks noChangeShapeType="1"/>
            </p:cNvSpPr>
            <p:nvPr/>
          </p:nvSpPr>
          <p:spPr bwMode="auto">
            <a:xfrm>
              <a:off x="5454644" y="1142984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106" name="Line 56"/>
            <p:cNvSpPr>
              <a:spLocks noChangeShapeType="1"/>
            </p:cNvSpPr>
            <p:nvPr/>
          </p:nvSpPr>
          <p:spPr bwMode="auto">
            <a:xfrm>
              <a:off x="4235444" y="30146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7" name="Line 57"/>
            <p:cNvSpPr>
              <a:spLocks noChangeShapeType="1"/>
            </p:cNvSpPr>
            <p:nvPr/>
          </p:nvSpPr>
          <p:spPr bwMode="auto">
            <a:xfrm>
              <a:off x="4235444" y="270984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8" name="Line 58"/>
            <p:cNvSpPr>
              <a:spLocks noChangeShapeType="1"/>
            </p:cNvSpPr>
            <p:nvPr/>
          </p:nvSpPr>
          <p:spPr bwMode="auto">
            <a:xfrm>
              <a:off x="4235444" y="23907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9" name="Line 59"/>
            <p:cNvSpPr>
              <a:spLocks noChangeShapeType="1"/>
            </p:cNvSpPr>
            <p:nvPr/>
          </p:nvSpPr>
          <p:spPr bwMode="auto">
            <a:xfrm>
              <a:off x="4235444" y="2085959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10" name="Line 60"/>
            <p:cNvSpPr>
              <a:spLocks noChangeShapeType="1"/>
            </p:cNvSpPr>
            <p:nvPr/>
          </p:nvSpPr>
          <p:spPr bwMode="auto">
            <a:xfrm>
              <a:off x="4235444" y="175258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11" name="Line 61"/>
            <p:cNvSpPr>
              <a:spLocks noChangeShapeType="1"/>
            </p:cNvSpPr>
            <p:nvPr/>
          </p:nvSpPr>
          <p:spPr bwMode="auto">
            <a:xfrm>
              <a:off x="4235444" y="1466834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12" name="Text Box 70"/>
            <p:cNvSpPr txBox="1">
              <a:spLocks noChangeArrowheads="1"/>
            </p:cNvSpPr>
            <p:nvPr/>
          </p:nvSpPr>
          <p:spPr bwMode="auto">
            <a:xfrm>
              <a:off x="4656640" y="1548739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3" name="Text Box 71"/>
            <p:cNvSpPr txBox="1">
              <a:spLocks noChangeArrowheads="1"/>
            </p:cNvSpPr>
            <p:nvPr/>
          </p:nvSpPr>
          <p:spPr bwMode="auto">
            <a:xfrm>
              <a:off x="3714118" y="1539214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4" name="Text Box 73"/>
            <p:cNvSpPr txBox="1">
              <a:spLocks noChangeArrowheads="1"/>
            </p:cNvSpPr>
            <p:nvPr/>
          </p:nvSpPr>
          <p:spPr bwMode="auto">
            <a:xfrm>
              <a:off x="3726147" y="2463139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5" name="Text Box 74"/>
            <p:cNvSpPr txBox="1">
              <a:spLocks noChangeArrowheads="1"/>
            </p:cNvSpPr>
            <p:nvPr/>
          </p:nvSpPr>
          <p:spPr bwMode="auto">
            <a:xfrm>
              <a:off x="7417088" y="1558264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6" name="Text Box 75"/>
            <p:cNvSpPr txBox="1">
              <a:spLocks noChangeArrowheads="1"/>
            </p:cNvSpPr>
            <p:nvPr/>
          </p:nvSpPr>
          <p:spPr bwMode="auto">
            <a:xfrm>
              <a:off x="6381118" y="1558264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7" name="Text Box 76"/>
            <p:cNvSpPr txBox="1">
              <a:spLocks noChangeArrowheads="1"/>
            </p:cNvSpPr>
            <p:nvPr/>
          </p:nvSpPr>
          <p:spPr bwMode="auto">
            <a:xfrm>
              <a:off x="7271606" y="2472664"/>
              <a:ext cx="607859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2.0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8" name="Text Box 77"/>
            <p:cNvSpPr txBox="1">
              <a:spLocks noChangeArrowheads="1"/>
            </p:cNvSpPr>
            <p:nvPr/>
          </p:nvSpPr>
          <p:spPr bwMode="auto">
            <a:xfrm>
              <a:off x="6391560" y="2472664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9" name="Text Box 72"/>
            <p:cNvSpPr txBox="1">
              <a:spLocks noChangeArrowheads="1"/>
            </p:cNvSpPr>
            <p:nvPr/>
          </p:nvSpPr>
          <p:spPr bwMode="auto">
            <a:xfrm>
              <a:off x="4656640" y="2463139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0" name="Text Box 18"/>
            <p:cNvSpPr txBox="1">
              <a:spLocks noChangeArrowheads="1"/>
            </p:cNvSpPr>
            <p:nvPr/>
          </p:nvSpPr>
          <p:spPr bwMode="auto">
            <a:xfrm>
              <a:off x="4496881" y="3314702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1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121" name="Text Box 65"/>
            <p:cNvSpPr txBox="1">
              <a:spLocks noChangeArrowheads="1"/>
            </p:cNvSpPr>
            <p:nvPr/>
          </p:nvSpPr>
          <p:spPr bwMode="auto">
            <a:xfrm>
              <a:off x="7191422" y="3314702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2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122" name="Text Box 18"/>
            <p:cNvSpPr txBox="1">
              <a:spLocks noChangeArrowheads="1"/>
            </p:cNvSpPr>
            <p:nvPr/>
          </p:nvSpPr>
          <p:spPr bwMode="auto">
            <a:xfrm>
              <a:off x="1342252" y="1357298"/>
              <a:ext cx="2071702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</a:pPr>
              <a:r>
                <a:rPr lang="it-IT" sz="2000" b="1" smtClean="0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1</a:t>
              </a:r>
              <a:r>
                <a:rPr lang="it-IT" sz="2000" b="1" smtClean="0">
                  <a:solidFill>
                    <a:srgbClr val="3333FF"/>
                  </a:solidFill>
                </a:rPr>
                <a:t> = Stato</a:t>
              </a:r>
              <a:r>
                <a:rPr lang="it-IT" sz="2000" b="1" baseline="-25000" smtClean="0">
                  <a:solidFill>
                    <a:srgbClr val="3333FF"/>
                  </a:solidFill>
                </a:rPr>
                <a:t>2</a:t>
              </a:r>
              <a:r>
                <a:rPr lang="it-IT" sz="2000" b="1" smtClean="0">
                  <a:solidFill>
                    <a:srgbClr val="3333FF"/>
                  </a:solidFill>
                </a:rPr>
                <a:t>?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  <p:grpSp>
        <p:nvGrpSpPr>
          <p:cNvPr id="123" name="Gruppo 122"/>
          <p:cNvGrpSpPr/>
          <p:nvPr/>
        </p:nvGrpSpPr>
        <p:grpSpPr>
          <a:xfrm>
            <a:off x="1571604" y="4143380"/>
            <a:ext cx="6254270" cy="1643074"/>
            <a:chOff x="2071670" y="4214818"/>
            <a:chExt cx="6254270" cy="1643074"/>
          </a:xfrm>
        </p:grpSpPr>
        <p:sp>
          <p:nvSpPr>
            <p:cNvPr id="124" name="Text Box 79"/>
            <p:cNvSpPr txBox="1">
              <a:spLocks noChangeArrowheads="1"/>
            </p:cNvSpPr>
            <p:nvPr/>
          </p:nvSpPr>
          <p:spPr bwMode="auto">
            <a:xfrm>
              <a:off x="2071670" y="4929198"/>
              <a:ext cx="1083294" cy="769441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4400" smtClean="0">
                  <a:solidFill>
                    <a:schemeClr val="bg1"/>
                  </a:solidFill>
                </a:rPr>
                <a:t>NO</a:t>
              </a:r>
              <a:endParaRPr lang="en-GB" sz="4400">
                <a:solidFill>
                  <a:schemeClr val="bg1"/>
                </a:solidFill>
              </a:endParaRPr>
            </a:p>
          </p:txBody>
        </p:sp>
        <p:sp>
          <p:nvSpPr>
            <p:cNvPr id="125" name="Rettangolo arrotondato 124"/>
            <p:cNvSpPr/>
            <p:nvPr/>
          </p:nvSpPr>
          <p:spPr>
            <a:xfrm>
              <a:off x="4929190" y="4214818"/>
              <a:ext cx="571504" cy="1643074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6" name="Rettangolo arrotondato 125"/>
            <p:cNvSpPr/>
            <p:nvPr/>
          </p:nvSpPr>
          <p:spPr>
            <a:xfrm>
              <a:off x="7572396" y="4214818"/>
              <a:ext cx="753544" cy="1643074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170490"/>
            <a:ext cx="7498080" cy="646331"/>
          </a:xfrm>
        </p:spPr>
        <p:txBody>
          <a:bodyPr/>
          <a:lstStyle/>
          <a:p>
            <a:r>
              <a:rPr lang="it-IT" smtClean="0"/>
              <a:t>Stato della memoria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99792" y="6284018"/>
            <a:ext cx="5328592" cy="497274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grpSp>
        <p:nvGrpSpPr>
          <p:cNvPr id="117" name="Gruppo 116"/>
          <p:cNvGrpSpPr/>
          <p:nvPr/>
        </p:nvGrpSpPr>
        <p:grpSpPr>
          <a:xfrm>
            <a:off x="1605234" y="980158"/>
            <a:ext cx="7144413" cy="2618267"/>
            <a:chOff x="1428728" y="3668253"/>
            <a:chExt cx="7144413" cy="2618267"/>
          </a:xfrm>
        </p:grpSpPr>
        <p:sp>
          <p:nvSpPr>
            <p:cNvPr id="80" name="Line 46"/>
            <p:cNvSpPr>
              <a:spLocks noChangeShapeType="1"/>
            </p:cNvSpPr>
            <p:nvPr/>
          </p:nvSpPr>
          <p:spPr bwMode="auto">
            <a:xfrm>
              <a:off x="8241458" y="3714752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81" name="Text Box 117"/>
            <p:cNvSpPr txBox="1">
              <a:spLocks noChangeArrowheads="1"/>
            </p:cNvSpPr>
            <p:nvPr/>
          </p:nvSpPr>
          <p:spPr bwMode="auto">
            <a:xfrm>
              <a:off x="8248524" y="3983318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2" name="Text Box 118"/>
            <p:cNvSpPr txBox="1">
              <a:spLocks noChangeArrowheads="1"/>
            </p:cNvSpPr>
            <p:nvPr/>
          </p:nvSpPr>
          <p:spPr bwMode="auto">
            <a:xfrm>
              <a:off x="8253287" y="4300818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3" name="Text Box 119"/>
            <p:cNvSpPr txBox="1">
              <a:spLocks noChangeArrowheads="1"/>
            </p:cNvSpPr>
            <p:nvPr/>
          </p:nvSpPr>
          <p:spPr bwMode="auto">
            <a:xfrm>
              <a:off x="8261224" y="4935818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4" name="Text Box 120"/>
            <p:cNvSpPr txBox="1">
              <a:spLocks noChangeArrowheads="1"/>
            </p:cNvSpPr>
            <p:nvPr/>
          </p:nvSpPr>
          <p:spPr bwMode="auto">
            <a:xfrm>
              <a:off x="8253287" y="5253318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5" name="Text Box 121"/>
            <p:cNvSpPr txBox="1">
              <a:spLocks noChangeArrowheads="1"/>
            </p:cNvSpPr>
            <p:nvPr/>
          </p:nvSpPr>
          <p:spPr bwMode="auto">
            <a:xfrm>
              <a:off x="5522787" y="3983318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6" name="Text Box 122"/>
            <p:cNvSpPr txBox="1">
              <a:spLocks noChangeArrowheads="1"/>
            </p:cNvSpPr>
            <p:nvPr/>
          </p:nvSpPr>
          <p:spPr bwMode="auto">
            <a:xfrm>
              <a:off x="5527549" y="4300818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7" name="Text Box 123"/>
            <p:cNvSpPr txBox="1">
              <a:spLocks noChangeArrowheads="1"/>
            </p:cNvSpPr>
            <p:nvPr/>
          </p:nvSpPr>
          <p:spPr bwMode="auto">
            <a:xfrm>
              <a:off x="5535487" y="4935818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8" name="Text Box 124"/>
            <p:cNvSpPr txBox="1">
              <a:spLocks noChangeArrowheads="1"/>
            </p:cNvSpPr>
            <p:nvPr/>
          </p:nvSpPr>
          <p:spPr bwMode="auto">
            <a:xfrm>
              <a:off x="5527549" y="5253318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89" name="Rectangle 45"/>
            <p:cNvSpPr>
              <a:spLocks noChangeArrowheads="1"/>
            </p:cNvSpPr>
            <p:nvPr/>
          </p:nvSpPr>
          <p:spPr bwMode="auto">
            <a:xfrm>
              <a:off x="7022258" y="3714752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90" name="Line 47"/>
            <p:cNvSpPr>
              <a:spLocks noChangeShapeType="1"/>
            </p:cNvSpPr>
            <p:nvPr/>
          </p:nvSpPr>
          <p:spPr bwMode="auto">
            <a:xfrm>
              <a:off x="7022258" y="5586415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1" name="Line 48"/>
            <p:cNvSpPr>
              <a:spLocks noChangeShapeType="1"/>
            </p:cNvSpPr>
            <p:nvPr/>
          </p:nvSpPr>
          <p:spPr bwMode="auto">
            <a:xfrm>
              <a:off x="7022258" y="5281615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2" name="Line 49"/>
            <p:cNvSpPr>
              <a:spLocks noChangeShapeType="1"/>
            </p:cNvSpPr>
            <p:nvPr/>
          </p:nvSpPr>
          <p:spPr bwMode="auto">
            <a:xfrm>
              <a:off x="7022258" y="496252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3" name="Line 50"/>
            <p:cNvSpPr>
              <a:spLocks noChangeShapeType="1"/>
            </p:cNvSpPr>
            <p:nvPr/>
          </p:nvSpPr>
          <p:spPr bwMode="auto">
            <a:xfrm>
              <a:off x="7022258" y="465772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4" name="Line 51"/>
            <p:cNvSpPr>
              <a:spLocks noChangeShapeType="1"/>
            </p:cNvSpPr>
            <p:nvPr/>
          </p:nvSpPr>
          <p:spPr bwMode="auto">
            <a:xfrm>
              <a:off x="7022258" y="4324352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5" name="Line 52"/>
            <p:cNvSpPr>
              <a:spLocks noChangeShapeType="1"/>
            </p:cNvSpPr>
            <p:nvPr/>
          </p:nvSpPr>
          <p:spPr bwMode="auto">
            <a:xfrm>
              <a:off x="7022258" y="4038602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6" name="Rectangle 54"/>
            <p:cNvSpPr>
              <a:spLocks noChangeArrowheads="1"/>
            </p:cNvSpPr>
            <p:nvPr/>
          </p:nvSpPr>
          <p:spPr bwMode="auto">
            <a:xfrm>
              <a:off x="4321920" y="3714752"/>
              <a:ext cx="1524000" cy="22098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97" name="Line 55"/>
            <p:cNvSpPr>
              <a:spLocks noChangeShapeType="1"/>
            </p:cNvSpPr>
            <p:nvPr/>
          </p:nvSpPr>
          <p:spPr bwMode="auto">
            <a:xfrm>
              <a:off x="5541120" y="3714752"/>
              <a:ext cx="0" cy="2209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it-IT"/>
            </a:p>
          </p:txBody>
        </p:sp>
        <p:sp>
          <p:nvSpPr>
            <p:cNvPr id="98" name="Line 56"/>
            <p:cNvSpPr>
              <a:spLocks noChangeShapeType="1"/>
            </p:cNvSpPr>
            <p:nvPr/>
          </p:nvSpPr>
          <p:spPr bwMode="auto">
            <a:xfrm>
              <a:off x="4321920" y="5586415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99" name="Line 57"/>
            <p:cNvSpPr>
              <a:spLocks noChangeShapeType="1"/>
            </p:cNvSpPr>
            <p:nvPr/>
          </p:nvSpPr>
          <p:spPr bwMode="auto">
            <a:xfrm>
              <a:off x="4321920" y="5281615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0" name="Line 58"/>
            <p:cNvSpPr>
              <a:spLocks noChangeShapeType="1"/>
            </p:cNvSpPr>
            <p:nvPr/>
          </p:nvSpPr>
          <p:spPr bwMode="auto">
            <a:xfrm>
              <a:off x="4321920" y="496252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1" name="Line 59"/>
            <p:cNvSpPr>
              <a:spLocks noChangeShapeType="1"/>
            </p:cNvSpPr>
            <p:nvPr/>
          </p:nvSpPr>
          <p:spPr bwMode="auto">
            <a:xfrm>
              <a:off x="4321920" y="4657727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2" name="Line 60"/>
            <p:cNvSpPr>
              <a:spLocks noChangeShapeType="1"/>
            </p:cNvSpPr>
            <p:nvPr/>
          </p:nvSpPr>
          <p:spPr bwMode="auto">
            <a:xfrm>
              <a:off x="4321920" y="4324352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3" name="Line 61"/>
            <p:cNvSpPr>
              <a:spLocks noChangeShapeType="1"/>
            </p:cNvSpPr>
            <p:nvPr/>
          </p:nvSpPr>
          <p:spPr bwMode="auto">
            <a:xfrm>
              <a:off x="4321920" y="4038602"/>
              <a:ext cx="15240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104" name="Text Box 70"/>
            <p:cNvSpPr txBox="1">
              <a:spLocks noChangeArrowheads="1"/>
            </p:cNvSpPr>
            <p:nvPr/>
          </p:nvSpPr>
          <p:spPr bwMode="auto">
            <a:xfrm>
              <a:off x="4743116" y="4120507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5" name="Text Box 71"/>
            <p:cNvSpPr txBox="1">
              <a:spLocks noChangeArrowheads="1"/>
            </p:cNvSpPr>
            <p:nvPr/>
          </p:nvSpPr>
          <p:spPr bwMode="auto">
            <a:xfrm>
              <a:off x="3800594" y="4110982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6" name="Text Box 73"/>
            <p:cNvSpPr txBox="1">
              <a:spLocks noChangeArrowheads="1"/>
            </p:cNvSpPr>
            <p:nvPr/>
          </p:nvSpPr>
          <p:spPr bwMode="auto">
            <a:xfrm>
              <a:off x="3812623" y="5034907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7" name="Text Box 74"/>
            <p:cNvSpPr txBox="1">
              <a:spLocks noChangeArrowheads="1"/>
            </p:cNvSpPr>
            <p:nvPr/>
          </p:nvSpPr>
          <p:spPr bwMode="auto">
            <a:xfrm>
              <a:off x="7500958" y="4130032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8" name="Text Box 75"/>
            <p:cNvSpPr txBox="1">
              <a:spLocks noChangeArrowheads="1"/>
            </p:cNvSpPr>
            <p:nvPr/>
          </p:nvSpPr>
          <p:spPr bwMode="auto">
            <a:xfrm>
              <a:off x="6467594" y="4130032"/>
              <a:ext cx="425116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A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9" name="Text Box 76"/>
            <p:cNvSpPr txBox="1">
              <a:spLocks noChangeArrowheads="1"/>
            </p:cNvSpPr>
            <p:nvPr/>
          </p:nvSpPr>
          <p:spPr bwMode="auto">
            <a:xfrm>
              <a:off x="7503564" y="5044432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0" name="Text Box 77"/>
            <p:cNvSpPr txBox="1">
              <a:spLocks noChangeArrowheads="1"/>
            </p:cNvSpPr>
            <p:nvPr/>
          </p:nvSpPr>
          <p:spPr bwMode="auto">
            <a:xfrm>
              <a:off x="6478036" y="5044432"/>
              <a:ext cx="399468" cy="461665"/>
            </a:xfrm>
            <a:prstGeom prst="rect">
              <a:avLst/>
            </a:prstGeom>
            <a:noFill/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 smtClean="0">
                  <a:solidFill>
                    <a:srgbClr val="6600CC"/>
                  </a:solidFill>
                </a:rPr>
                <a:t>B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1" name="Text Box 72"/>
            <p:cNvSpPr txBox="1">
              <a:spLocks noChangeArrowheads="1"/>
            </p:cNvSpPr>
            <p:nvPr/>
          </p:nvSpPr>
          <p:spPr bwMode="auto">
            <a:xfrm>
              <a:off x="4743116" y="5034907"/>
              <a:ext cx="354584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6600CC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it-IT" sz="2400" b="1">
                  <a:solidFill>
                    <a:srgbClr val="6600CC"/>
                  </a:solidFill>
                </a:rPr>
                <a:t>2</a:t>
              </a:r>
              <a:endParaRPr lang="it-IT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2" name="Text Box 18"/>
            <p:cNvSpPr txBox="1">
              <a:spLocks noChangeArrowheads="1"/>
            </p:cNvSpPr>
            <p:nvPr/>
          </p:nvSpPr>
          <p:spPr bwMode="auto">
            <a:xfrm>
              <a:off x="4583357" y="5886470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1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113" name="Text Box 65"/>
            <p:cNvSpPr txBox="1">
              <a:spLocks noChangeArrowheads="1"/>
            </p:cNvSpPr>
            <p:nvPr/>
          </p:nvSpPr>
          <p:spPr bwMode="auto">
            <a:xfrm>
              <a:off x="7277898" y="5886470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2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114" name="Text Box 18"/>
            <p:cNvSpPr txBox="1">
              <a:spLocks noChangeArrowheads="1"/>
            </p:cNvSpPr>
            <p:nvPr/>
          </p:nvSpPr>
          <p:spPr bwMode="auto">
            <a:xfrm>
              <a:off x="1428728" y="3929066"/>
              <a:ext cx="2071702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</a:pPr>
              <a:r>
                <a:rPr lang="it-IT" sz="2000" b="1" dirty="0" smtClean="0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 dirty="0" smtClean="0">
                  <a:solidFill>
                    <a:srgbClr val="3333FF"/>
                  </a:solidFill>
                </a:rPr>
                <a:t>1</a:t>
              </a:r>
              <a:r>
                <a:rPr lang="it-IT" sz="2000" b="1" dirty="0" smtClean="0">
                  <a:solidFill>
                    <a:srgbClr val="3333FF"/>
                  </a:solidFill>
                </a:rPr>
                <a:t> = Stato</a:t>
              </a:r>
              <a:r>
                <a:rPr lang="it-IT" sz="2000" b="1" baseline="-25000" dirty="0" smtClean="0">
                  <a:solidFill>
                    <a:srgbClr val="3333FF"/>
                  </a:solidFill>
                </a:rPr>
                <a:t>2</a:t>
              </a:r>
              <a:r>
                <a:rPr lang="it-IT" sz="2000" b="1" dirty="0" smtClean="0">
                  <a:solidFill>
                    <a:srgbClr val="3333FF"/>
                  </a:solidFill>
                </a:rPr>
                <a:t>?</a:t>
              </a:r>
              <a:endParaRPr lang="it-IT" sz="2000" b="1" dirty="0">
                <a:solidFill>
                  <a:srgbClr val="3333FF"/>
                </a:solidFill>
              </a:endParaRPr>
            </a:p>
          </p:txBody>
        </p:sp>
        <p:sp>
          <p:nvSpPr>
            <p:cNvPr id="115" name="Text Box 119"/>
            <p:cNvSpPr txBox="1">
              <a:spLocks noChangeArrowheads="1"/>
            </p:cNvSpPr>
            <p:nvPr/>
          </p:nvSpPr>
          <p:spPr bwMode="auto">
            <a:xfrm>
              <a:off x="8261837" y="4596947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116" name="Text Box 119"/>
            <p:cNvSpPr txBox="1">
              <a:spLocks noChangeArrowheads="1"/>
            </p:cNvSpPr>
            <p:nvPr/>
          </p:nvSpPr>
          <p:spPr bwMode="auto">
            <a:xfrm>
              <a:off x="8247977" y="3668253"/>
              <a:ext cx="311304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</p:grpSp>
      <p:grpSp>
        <p:nvGrpSpPr>
          <p:cNvPr id="44" name="Gruppo 43"/>
          <p:cNvGrpSpPr/>
          <p:nvPr/>
        </p:nvGrpSpPr>
        <p:grpSpPr>
          <a:xfrm>
            <a:off x="2376426" y="908720"/>
            <a:ext cx="6444046" cy="2428892"/>
            <a:chOff x="2071670" y="3714752"/>
            <a:chExt cx="6444046" cy="2428892"/>
          </a:xfrm>
        </p:grpSpPr>
        <p:sp>
          <p:nvSpPr>
            <p:cNvPr id="45" name="Text Box 79"/>
            <p:cNvSpPr txBox="1">
              <a:spLocks noChangeArrowheads="1"/>
            </p:cNvSpPr>
            <p:nvPr/>
          </p:nvSpPr>
          <p:spPr bwMode="auto">
            <a:xfrm>
              <a:off x="2071670" y="4929198"/>
              <a:ext cx="1083294" cy="769441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4400" dirty="0" smtClean="0">
                  <a:solidFill>
                    <a:schemeClr val="bg1"/>
                  </a:solidFill>
                </a:rPr>
                <a:t>NO</a:t>
              </a:r>
              <a:endParaRPr lang="en-GB" sz="4400" dirty="0">
                <a:solidFill>
                  <a:schemeClr val="bg1"/>
                </a:solidFill>
              </a:endParaRPr>
            </a:p>
          </p:txBody>
        </p:sp>
        <p:sp>
          <p:nvSpPr>
            <p:cNvPr id="46" name="Rettangolo arrotondato 45"/>
            <p:cNvSpPr/>
            <p:nvPr/>
          </p:nvSpPr>
          <p:spPr>
            <a:xfrm>
              <a:off x="5336302" y="3714752"/>
              <a:ext cx="500066" cy="2428892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Rettangolo arrotondato 46"/>
            <p:cNvSpPr/>
            <p:nvPr/>
          </p:nvSpPr>
          <p:spPr>
            <a:xfrm>
              <a:off x="8015650" y="3714752"/>
              <a:ext cx="500066" cy="2428892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8" name="Gruppo 9"/>
          <p:cNvGrpSpPr/>
          <p:nvPr/>
        </p:nvGrpSpPr>
        <p:grpSpPr>
          <a:xfrm>
            <a:off x="1043608" y="3839278"/>
            <a:ext cx="7215238" cy="2686066"/>
            <a:chOff x="1214414" y="3814768"/>
            <a:chExt cx="7215238" cy="2686066"/>
          </a:xfrm>
        </p:grpSpPr>
        <p:sp>
          <p:nvSpPr>
            <p:cNvPr id="49" name="Rectangle 16"/>
            <p:cNvSpPr>
              <a:spLocks noChangeArrowheads="1"/>
            </p:cNvSpPr>
            <p:nvPr/>
          </p:nvSpPr>
          <p:spPr bwMode="auto">
            <a:xfrm>
              <a:off x="6126189" y="4284668"/>
              <a:ext cx="609600" cy="2286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0" name="Rectangle 17"/>
            <p:cNvSpPr>
              <a:spLocks noChangeArrowheads="1"/>
            </p:cNvSpPr>
            <p:nvPr/>
          </p:nvSpPr>
          <p:spPr bwMode="auto">
            <a:xfrm>
              <a:off x="6126189" y="4894268"/>
              <a:ext cx="609600" cy="2286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1" name="Rectangle 22"/>
            <p:cNvSpPr>
              <a:spLocks noChangeArrowheads="1"/>
            </p:cNvSpPr>
            <p:nvPr/>
          </p:nvSpPr>
          <p:spPr bwMode="auto">
            <a:xfrm>
              <a:off x="3440139" y="4275143"/>
              <a:ext cx="609600" cy="2286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52" name="Rectangle 23"/>
            <p:cNvSpPr>
              <a:spLocks noChangeArrowheads="1"/>
            </p:cNvSpPr>
            <p:nvPr/>
          </p:nvSpPr>
          <p:spPr bwMode="auto">
            <a:xfrm>
              <a:off x="3440139" y="4884743"/>
              <a:ext cx="609600" cy="2286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grpSp>
          <p:nvGrpSpPr>
            <p:cNvPr id="53" name="Group 28"/>
            <p:cNvGrpSpPr>
              <a:grpSpLocks/>
            </p:cNvGrpSpPr>
            <p:nvPr/>
          </p:nvGrpSpPr>
          <p:grpSpPr bwMode="auto">
            <a:xfrm>
              <a:off x="3516342" y="3884618"/>
              <a:ext cx="2219327" cy="2209801"/>
              <a:chOff x="2298" y="2448"/>
              <a:chExt cx="1398" cy="1392"/>
            </a:xfrm>
          </p:grpSpPr>
          <p:sp>
            <p:nvSpPr>
              <p:cNvPr id="119" name="Text Box 29"/>
              <p:cNvSpPr txBox="1">
                <a:spLocks noChangeArrowheads="1"/>
              </p:cNvSpPr>
              <p:nvPr/>
            </p:nvSpPr>
            <p:spPr bwMode="auto">
              <a:xfrm>
                <a:off x="2298" y="245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2834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0" name="Text Box 30"/>
              <p:cNvSpPr txBox="1">
                <a:spLocks noChangeArrowheads="1"/>
              </p:cNvSpPr>
              <p:nvPr/>
            </p:nvSpPr>
            <p:spPr bwMode="auto">
              <a:xfrm>
                <a:off x="2300" y="264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2835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1" name="Text Box 31"/>
              <p:cNvSpPr txBox="1">
                <a:spLocks noChangeArrowheads="1"/>
              </p:cNvSpPr>
              <p:nvPr/>
            </p:nvSpPr>
            <p:spPr bwMode="auto">
              <a:xfrm>
                <a:off x="2300" y="283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2836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2" name="Text Box 32"/>
              <p:cNvSpPr txBox="1">
                <a:spLocks noChangeArrowheads="1"/>
              </p:cNvSpPr>
              <p:nvPr/>
            </p:nvSpPr>
            <p:spPr bwMode="auto">
              <a:xfrm>
                <a:off x="2304" y="3029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2837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3" name="Text Box 33"/>
              <p:cNvSpPr txBox="1">
                <a:spLocks noChangeArrowheads="1"/>
              </p:cNvSpPr>
              <p:nvPr/>
            </p:nvSpPr>
            <p:spPr bwMode="auto">
              <a:xfrm>
                <a:off x="2304" y="322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2838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4" name="Text Box 34"/>
              <p:cNvSpPr txBox="1">
                <a:spLocks noChangeArrowheads="1"/>
              </p:cNvSpPr>
              <p:nvPr/>
            </p:nvSpPr>
            <p:spPr bwMode="auto">
              <a:xfrm>
                <a:off x="2300" y="341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2839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5" name="Text Box 35"/>
              <p:cNvSpPr txBox="1">
                <a:spLocks noChangeArrowheads="1"/>
              </p:cNvSpPr>
              <p:nvPr/>
            </p:nvSpPr>
            <p:spPr bwMode="auto">
              <a:xfrm>
                <a:off x="2304" y="360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2840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126" name="Rectangle 36"/>
              <p:cNvSpPr>
                <a:spLocks noChangeArrowheads="1"/>
              </p:cNvSpPr>
              <p:nvPr/>
            </p:nvSpPr>
            <p:spPr bwMode="auto">
              <a:xfrm>
                <a:off x="2736" y="2448"/>
                <a:ext cx="960" cy="13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27" name="Line 37"/>
              <p:cNvSpPr>
                <a:spLocks noChangeShapeType="1"/>
              </p:cNvSpPr>
              <p:nvPr/>
            </p:nvSpPr>
            <p:spPr bwMode="auto">
              <a:xfrm>
                <a:off x="3504" y="2448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28" name="Line 38"/>
              <p:cNvSpPr>
                <a:spLocks noChangeShapeType="1"/>
              </p:cNvSpPr>
              <p:nvPr/>
            </p:nvSpPr>
            <p:spPr bwMode="auto">
              <a:xfrm>
                <a:off x="2736" y="3627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29" name="Line 39"/>
              <p:cNvSpPr>
                <a:spLocks noChangeShapeType="1"/>
              </p:cNvSpPr>
              <p:nvPr/>
            </p:nvSpPr>
            <p:spPr bwMode="auto">
              <a:xfrm>
                <a:off x="2736" y="3435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0" name="Line 40"/>
              <p:cNvSpPr>
                <a:spLocks noChangeShapeType="1"/>
              </p:cNvSpPr>
              <p:nvPr/>
            </p:nvSpPr>
            <p:spPr bwMode="auto">
              <a:xfrm>
                <a:off x="2736" y="3234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1" name="Line 41"/>
              <p:cNvSpPr>
                <a:spLocks noChangeShapeType="1"/>
              </p:cNvSpPr>
              <p:nvPr/>
            </p:nvSpPr>
            <p:spPr bwMode="auto">
              <a:xfrm>
                <a:off x="2736" y="304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2" name="Line 42"/>
              <p:cNvSpPr>
                <a:spLocks noChangeShapeType="1"/>
              </p:cNvSpPr>
              <p:nvPr/>
            </p:nvSpPr>
            <p:spPr bwMode="auto">
              <a:xfrm>
                <a:off x="2736" y="283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33" name="Line 43"/>
              <p:cNvSpPr>
                <a:spLocks noChangeShapeType="1"/>
              </p:cNvSpPr>
              <p:nvPr/>
            </p:nvSpPr>
            <p:spPr bwMode="auto">
              <a:xfrm>
                <a:off x="2736" y="265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grpSp>
          <p:nvGrpSpPr>
            <p:cNvPr id="54" name="Group 44"/>
            <p:cNvGrpSpPr>
              <a:grpSpLocks/>
            </p:cNvGrpSpPr>
            <p:nvPr/>
          </p:nvGrpSpPr>
          <p:grpSpPr bwMode="auto">
            <a:xfrm>
              <a:off x="6207155" y="3884618"/>
              <a:ext cx="2219327" cy="2209801"/>
              <a:chOff x="2298" y="2448"/>
              <a:chExt cx="1398" cy="1392"/>
            </a:xfrm>
          </p:grpSpPr>
          <p:sp>
            <p:nvSpPr>
              <p:cNvPr id="66" name="Text Box 45"/>
              <p:cNvSpPr txBox="1">
                <a:spLocks noChangeArrowheads="1"/>
              </p:cNvSpPr>
              <p:nvPr/>
            </p:nvSpPr>
            <p:spPr bwMode="auto">
              <a:xfrm>
                <a:off x="2298" y="2453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2834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67" name="Text Box 46"/>
              <p:cNvSpPr txBox="1">
                <a:spLocks noChangeArrowheads="1"/>
              </p:cNvSpPr>
              <p:nvPr/>
            </p:nvSpPr>
            <p:spPr bwMode="auto">
              <a:xfrm>
                <a:off x="2300" y="264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2835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68" name="Text Box 47"/>
              <p:cNvSpPr txBox="1">
                <a:spLocks noChangeArrowheads="1"/>
              </p:cNvSpPr>
              <p:nvPr/>
            </p:nvSpPr>
            <p:spPr bwMode="auto">
              <a:xfrm>
                <a:off x="2300" y="283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2836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69" name="Text Box 48"/>
              <p:cNvSpPr txBox="1">
                <a:spLocks noChangeArrowheads="1"/>
              </p:cNvSpPr>
              <p:nvPr/>
            </p:nvSpPr>
            <p:spPr bwMode="auto">
              <a:xfrm>
                <a:off x="2304" y="3029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2837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0" name="Text Box 49"/>
              <p:cNvSpPr txBox="1">
                <a:spLocks noChangeArrowheads="1"/>
              </p:cNvSpPr>
              <p:nvPr/>
            </p:nvSpPr>
            <p:spPr bwMode="auto">
              <a:xfrm>
                <a:off x="2304" y="322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2838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1" name="Text Box 50"/>
              <p:cNvSpPr txBox="1">
                <a:spLocks noChangeArrowheads="1"/>
              </p:cNvSpPr>
              <p:nvPr/>
            </p:nvSpPr>
            <p:spPr bwMode="auto">
              <a:xfrm>
                <a:off x="2300" y="3417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2839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2" name="Text Box 51"/>
              <p:cNvSpPr txBox="1">
                <a:spLocks noChangeArrowheads="1"/>
              </p:cNvSpPr>
              <p:nvPr/>
            </p:nvSpPr>
            <p:spPr bwMode="auto">
              <a:xfrm>
                <a:off x="2304" y="3605"/>
                <a:ext cx="403" cy="21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eaLnBrk="0" hangingPunct="0">
                  <a:defRPr/>
                </a:pPr>
                <a:r>
                  <a:rPr lang="it-IT" sz="1600" b="1">
                    <a:solidFill>
                      <a:srgbClr val="FF0000"/>
                    </a:solidFill>
                  </a:rPr>
                  <a:t>2840</a:t>
                </a:r>
                <a:endParaRPr lang="it-IT" sz="3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73" name="Rectangle 52"/>
              <p:cNvSpPr>
                <a:spLocks noChangeArrowheads="1"/>
              </p:cNvSpPr>
              <p:nvPr/>
            </p:nvSpPr>
            <p:spPr bwMode="auto">
              <a:xfrm>
                <a:off x="2736" y="2448"/>
                <a:ext cx="960" cy="139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4" name="Line 53"/>
              <p:cNvSpPr>
                <a:spLocks noChangeShapeType="1"/>
              </p:cNvSpPr>
              <p:nvPr/>
            </p:nvSpPr>
            <p:spPr bwMode="auto">
              <a:xfrm>
                <a:off x="3504" y="2448"/>
                <a:ext cx="0" cy="139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5" name="Line 54"/>
              <p:cNvSpPr>
                <a:spLocks noChangeShapeType="1"/>
              </p:cNvSpPr>
              <p:nvPr/>
            </p:nvSpPr>
            <p:spPr bwMode="auto">
              <a:xfrm>
                <a:off x="2736" y="3627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6" name="Line 55"/>
              <p:cNvSpPr>
                <a:spLocks noChangeShapeType="1"/>
              </p:cNvSpPr>
              <p:nvPr/>
            </p:nvSpPr>
            <p:spPr bwMode="auto">
              <a:xfrm>
                <a:off x="2736" y="3435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7" name="Line 56"/>
              <p:cNvSpPr>
                <a:spLocks noChangeShapeType="1"/>
              </p:cNvSpPr>
              <p:nvPr/>
            </p:nvSpPr>
            <p:spPr bwMode="auto">
              <a:xfrm>
                <a:off x="2736" y="3234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8" name="Line 57"/>
              <p:cNvSpPr>
                <a:spLocks noChangeShapeType="1"/>
              </p:cNvSpPr>
              <p:nvPr/>
            </p:nvSpPr>
            <p:spPr bwMode="auto">
              <a:xfrm>
                <a:off x="2736" y="304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79" name="Line 58"/>
              <p:cNvSpPr>
                <a:spLocks noChangeShapeType="1"/>
              </p:cNvSpPr>
              <p:nvPr/>
            </p:nvSpPr>
            <p:spPr bwMode="auto">
              <a:xfrm>
                <a:off x="2736" y="283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18" name="Line 59"/>
              <p:cNvSpPr>
                <a:spLocks noChangeShapeType="1"/>
              </p:cNvSpPr>
              <p:nvPr/>
            </p:nvSpPr>
            <p:spPr bwMode="auto">
              <a:xfrm>
                <a:off x="2736" y="2652"/>
                <a:ext cx="96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55" name="Text Box 60"/>
            <p:cNvSpPr txBox="1">
              <a:spLocks noChangeArrowheads="1"/>
            </p:cNvSpPr>
            <p:nvPr/>
          </p:nvSpPr>
          <p:spPr bwMode="auto">
            <a:xfrm>
              <a:off x="5421339" y="3840168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6" name="Text Box 61"/>
            <p:cNvSpPr txBox="1">
              <a:spLocks noChangeArrowheads="1"/>
            </p:cNvSpPr>
            <p:nvPr/>
          </p:nvSpPr>
          <p:spPr bwMode="auto">
            <a:xfrm>
              <a:off x="5426102" y="4462468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7" name="Text Box 62"/>
            <p:cNvSpPr txBox="1">
              <a:spLocks noChangeArrowheads="1"/>
            </p:cNvSpPr>
            <p:nvPr/>
          </p:nvSpPr>
          <p:spPr bwMode="auto">
            <a:xfrm>
              <a:off x="5426102" y="5110169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8" name="Text Box 63"/>
            <p:cNvSpPr txBox="1">
              <a:spLocks noChangeArrowheads="1"/>
            </p:cNvSpPr>
            <p:nvPr/>
          </p:nvSpPr>
          <p:spPr bwMode="auto">
            <a:xfrm>
              <a:off x="5426102" y="5719769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9" name="Text Box 64"/>
            <p:cNvSpPr txBox="1">
              <a:spLocks noChangeArrowheads="1"/>
            </p:cNvSpPr>
            <p:nvPr/>
          </p:nvSpPr>
          <p:spPr bwMode="auto">
            <a:xfrm>
              <a:off x="8118502" y="3814768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60" name="Text Box 65"/>
            <p:cNvSpPr txBox="1">
              <a:spLocks noChangeArrowheads="1"/>
            </p:cNvSpPr>
            <p:nvPr/>
          </p:nvSpPr>
          <p:spPr bwMode="auto">
            <a:xfrm>
              <a:off x="8118502" y="4144968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61" name="Text Box 66"/>
            <p:cNvSpPr txBox="1">
              <a:spLocks noChangeArrowheads="1"/>
            </p:cNvSpPr>
            <p:nvPr/>
          </p:nvSpPr>
          <p:spPr bwMode="auto">
            <a:xfrm>
              <a:off x="8118502" y="5414969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62" name="Text Box 67"/>
            <p:cNvSpPr txBox="1">
              <a:spLocks noChangeArrowheads="1"/>
            </p:cNvSpPr>
            <p:nvPr/>
          </p:nvSpPr>
          <p:spPr bwMode="auto">
            <a:xfrm>
              <a:off x="8118502" y="5719769"/>
              <a:ext cx="311150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63" name="Text Box 18"/>
            <p:cNvSpPr txBox="1">
              <a:spLocks noChangeArrowheads="1"/>
            </p:cNvSpPr>
            <p:nvPr/>
          </p:nvSpPr>
          <p:spPr bwMode="auto">
            <a:xfrm>
              <a:off x="4496881" y="6100784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1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64" name="Text Box 65"/>
            <p:cNvSpPr txBox="1">
              <a:spLocks noChangeArrowheads="1"/>
            </p:cNvSpPr>
            <p:nvPr/>
          </p:nvSpPr>
          <p:spPr bwMode="auto">
            <a:xfrm>
              <a:off x="7191422" y="6100784"/>
              <a:ext cx="931863" cy="40005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sz="2000" b="1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>
                  <a:solidFill>
                    <a:srgbClr val="3333FF"/>
                  </a:solidFill>
                </a:rPr>
                <a:t>2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sp>
          <p:nvSpPr>
            <p:cNvPr id="65" name="Text Box 18"/>
            <p:cNvSpPr txBox="1">
              <a:spLocks noChangeArrowheads="1"/>
            </p:cNvSpPr>
            <p:nvPr/>
          </p:nvSpPr>
          <p:spPr bwMode="auto">
            <a:xfrm>
              <a:off x="1214414" y="3857628"/>
              <a:ext cx="2071702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eaLnBrk="0" hangingPunct="0">
                <a:spcBef>
                  <a:spcPts val="300"/>
                </a:spcBef>
                <a:spcAft>
                  <a:spcPts val="300"/>
                </a:spcAft>
                <a:buClr>
                  <a:schemeClr val="tx1"/>
                </a:buClr>
              </a:pPr>
              <a:r>
                <a:rPr lang="it-IT" sz="2000" b="1" dirty="0" smtClean="0">
                  <a:solidFill>
                    <a:srgbClr val="3333FF"/>
                  </a:solidFill>
                </a:rPr>
                <a:t>Stato</a:t>
              </a:r>
              <a:r>
                <a:rPr lang="it-IT" sz="2000" b="1" baseline="-25000" dirty="0" smtClean="0">
                  <a:solidFill>
                    <a:srgbClr val="3333FF"/>
                  </a:solidFill>
                </a:rPr>
                <a:t>1</a:t>
              </a:r>
              <a:r>
                <a:rPr lang="it-IT" sz="2000" b="1" dirty="0" smtClean="0">
                  <a:solidFill>
                    <a:srgbClr val="3333FF"/>
                  </a:solidFill>
                </a:rPr>
                <a:t> = Stato</a:t>
              </a:r>
              <a:r>
                <a:rPr lang="it-IT" sz="2000" b="1" baseline="-25000" dirty="0" smtClean="0">
                  <a:solidFill>
                    <a:srgbClr val="3333FF"/>
                  </a:solidFill>
                </a:rPr>
                <a:t>2</a:t>
              </a:r>
              <a:r>
                <a:rPr lang="it-IT" sz="2000" b="1" dirty="0" smtClean="0">
                  <a:solidFill>
                    <a:srgbClr val="3333FF"/>
                  </a:solidFill>
                </a:rPr>
                <a:t>?</a:t>
              </a:r>
              <a:endParaRPr lang="it-IT" sz="2000" b="1" dirty="0">
                <a:solidFill>
                  <a:srgbClr val="3333FF"/>
                </a:solidFill>
              </a:endParaRPr>
            </a:p>
          </p:txBody>
        </p:sp>
      </p:grpSp>
      <p:grpSp>
        <p:nvGrpSpPr>
          <p:cNvPr id="134" name="Gruppo 60"/>
          <p:cNvGrpSpPr/>
          <p:nvPr/>
        </p:nvGrpSpPr>
        <p:grpSpPr>
          <a:xfrm>
            <a:off x="1907704" y="3778646"/>
            <a:ext cx="6444046" cy="2428892"/>
            <a:chOff x="2071670" y="3714752"/>
            <a:chExt cx="6444046" cy="2428892"/>
          </a:xfrm>
        </p:grpSpPr>
        <p:sp>
          <p:nvSpPr>
            <p:cNvPr id="135" name="Text Box 79"/>
            <p:cNvSpPr txBox="1">
              <a:spLocks noChangeArrowheads="1"/>
            </p:cNvSpPr>
            <p:nvPr/>
          </p:nvSpPr>
          <p:spPr bwMode="auto">
            <a:xfrm>
              <a:off x="2071670" y="4929198"/>
              <a:ext cx="1083294" cy="769441"/>
            </a:xfrm>
            <a:prstGeom prst="rect">
              <a:avLst/>
            </a:prstGeom>
            <a:solidFill>
              <a:srgbClr val="FF0000"/>
            </a:solidFill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it-IT" sz="4400" dirty="0" smtClean="0">
                  <a:solidFill>
                    <a:schemeClr val="bg1"/>
                  </a:solidFill>
                </a:rPr>
                <a:t>NO</a:t>
              </a:r>
              <a:endParaRPr lang="en-GB" sz="4400" dirty="0">
                <a:solidFill>
                  <a:schemeClr val="bg1"/>
                </a:solidFill>
              </a:endParaRPr>
            </a:p>
          </p:txBody>
        </p:sp>
        <p:sp>
          <p:nvSpPr>
            <p:cNvPr id="136" name="Rettangolo arrotondato 135"/>
            <p:cNvSpPr/>
            <p:nvPr/>
          </p:nvSpPr>
          <p:spPr>
            <a:xfrm>
              <a:off x="5336302" y="3714752"/>
              <a:ext cx="500066" cy="2428892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7" name="Rettangolo arrotondato 136"/>
            <p:cNvSpPr/>
            <p:nvPr/>
          </p:nvSpPr>
          <p:spPr>
            <a:xfrm>
              <a:off x="8015650" y="3714752"/>
              <a:ext cx="500066" cy="2428892"/>
            </a:xfrm>
            <a:prstGeom prst="roundRect">
              <a:avLst/>
            </a:pr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smtClean="0"/>
              <a:t>Definizione di una variabile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27784" y="6289508"/>
            <a:ext cx="5355484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214414" y="1143000"/>
            <a:ext cx="6188075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Definizione </a:t>
            </a:r>
            <a:r>
              <a:rPr lang="it-IT" sz="2400" b="1">
                <a:solidFill>
                  <a:srgbClr val="FF0000"/>
                </a:solidFill>
              </a:rPr>
              <a:t>di una </a:t>
            </a:r>
            <a:r>
              <a:rPr lang="it-IT" sz="2400" b="1" smtClean="0">
                <a:solidFill>
                  <a:srgbClr val="FF0000"/>
                </a:solidFill>
              </a:rPr>
              <a:t>variabile:</a:t>
            </a:r>
            <a:endParaRPr lang="it-IT" sz="2400" b="1">
              <a:solidFill>
                <a:srgbClr val="FF0000"/>
              </a:solidFill>
            </a:endParaRPr>
          </a:p>
          <a:p>
            <a:pPr marL="381000" indent="-381000"/>
            <a:endParaRPr lang="it-IT" sz="2400"/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1214414" y="2300288"/>
            <a:ext cx="563808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2400" b="1" smtClean="0">
                <a:solidFill>
                  <a:srgbClr val="FF0000"/>
                </a:solidFill>
              </a:rPr>
              <a:t>Modifiche allo stato della memoria:</a:t>
            </a:r>
            <a:endParaRPr lang="it-IT" sz="2400" b="1">
              <a:solidFill>
                <a:srgbClr val="FF0000"/>
              </a:solidFill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2071670" y="1752889"/>
            <a:ext cx="450315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>
                <a:solidFill>
                  <a:srgbClr val="3333FF"/>
                </a:solidFill>
              </a:rPr>
              <a:t>tipo_variabile nome_variabile 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2000232" y="2967335"/>
            <a:ext cx="6429420" cy="224676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t-IT" sz="2000" b="1" dirty="0" smtClean="0"/>
              <a:t>si riserva il numero di locazioni contigue in memoria necessario a memorizzare un valore di tipo </a:t>
            </a:r>
            <a:r>
              <a:rPr lang="it-IT" sz="2000" b="1" dirty="0" err="1" smtClean="0">
                <a:solidFill>
                  <a:srgbClr val="3333FF"/>
                </a:solidFill>
              </a:rPr>
              <a:t>tipo_variabile</a:t>
            </a:r>
            <a:endParaRPr lang="it-IT" sz="2000" b="1" dirty="0" smtClean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t-IT" sz="2000" b="1" dirty="0" smtClean="0"/>
              <a:t>si associa il nome </a:t>
            </a:r>
            <a:r>
              <a:rPr lang="it-IT" sz="2000" b="1" dirty="0" err="1" smtClean="0">
                <a:solidFill>
                  <a:srgbClr val="3333FF"/>
                </a:solidFill>
              </a:rPr>
              <a:t>nome_variabile</a:t>
            </a:r>
            <a:r>
              <a:rPr lang="it-IT" sz="2000" b="1" dirty="0" smtClean="0"/>
              <a:t> alle locazioni riservate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it-IT" sz="2000" b="1" dirty="0" smtClean="0"/>
              <a:t>si associa alla variabile il tipo </a:t>
            </a:r>
            <a:r>
              <a:rPr lang="it-IT" sz="2000" b="1" dirty="0" err="1" smtClean="0">
                <a:solidFill>
                  <a:srgbClr val="3333FF"/>
                </a:solidFill>
              </a:rPr>
              <a:t>tipo_variabile</a:t>
            </a:r>
            <a:endParaRPr lang="it-IT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4414" y="201268"/>
            <a:ext cx="7498080" cy="584775"/>
          </a:xfrm>
        </p:spPr>
        <p:txBody>
          <a:bodyPr/>
          <a:lstStyle/>
          <a:p>
            <a:r>
              <a:rPr lang="it-IT" sz="3200" smtClean="0"/>
              <a:t>Definizione di una variabile</a:t>
            </a:r>
            <a:endParaRPr lang="it-IT" sz="320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2699792" y="6301480"/>
            <a:ext cx="5283476" cy="476250"/>
          </a:xfrm>
        </p:spPr>
        <p:txBody>
          <a:bodyPr/>
          <a:lstStyle/>
          <a:p>
            <a:pPr algn="l"/>
            <a:r>
              <a:rPr lang="it-IT" dirty="0"/>
              <a:t>Programmazione e Laboratorio di Programmazione – Il modello di memoria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3357554" y="2714620"/>
            <a:ext cx="1207959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>
                <a:solidFill>
                  <a:srgbClr val="3333FF"/>
                </a:solidFill>
              </a:rPr>
              <a:t>int </a:t>
            </a:r>
            <a:r>
              <a:rPr lang="it-IT" sz="3200" b="1" smtClean="0">
                <a:solidFill>
                  <a:srgbClr val="3333FF"/>
                </a:solidFill>
              </a:rPr>
              <a:t>y;</a:t>
            </a:r>
            <a:r>
              <a:rPr lang="it-IT" sz="3200" b="1" smtClean="0">
                <a:solidFill>
                  <a:srgbClr val="FF0000"/>
                </a:solidFill>
              </a:rPr>
              <a:t> </a:t>
            </a:r>
            <a:endParaRPr lang="it-IT" sz="3200" b="1">
              <a:solidFill>
                <a:srgbClr val="FF0000"/>
              </a:solidFill>
            </a:endParaRPr>
          </a:p>
        </p:txBody>
      </p:sp>
      <p:grpSp>
        <p:nvGrpSpPr>
          <p:cNvPr id="6" name="Gruppo 5"/>
          <p:cNvGrpSpPr/>
          <p:nvPr/>
        </p:nvGrpSpPr>
        <p:grpSpPr>
          <a:xfrm>
            <a:off x="4548192" y="1500174"/>
            <a:ext cx="2239963" cy="3734802"/>
            <a:chOff x="3905250" y="1571612"/>
            <a:chExt cx="2239963" cy="3734802"/>
          </a:xfrm>
        </p:grpSpPr>
        <p:sp>
          <p:nvSpPr>
            <p:cNvPr id="7" name="Text Box 15"/>
            <p:cNvSpPr txBox="1">
              <a:spLocks noChangeArrowheads="1"/>
            </p:cNvSpPr>
            <p:nvPr/>
          </p:nvSpPr>
          <p:spPr bwMode="auto">
            <a:xfrm>
              <a:off x="3905250" y="160871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2834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8" name="Text Box 16"/>
            <p:cNvSpPr txBox="1">
              <a:spLocks noChangeArrowheads="1"/>
            </p:cNvSpPr>
            <p:nvPr/>
          </p:nvSpPr>
          <p:spPr bwMode="auto">
            <a:xfrm>
              <a:off x="3908425" y="191351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2835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9" name="Text Box 17"/>
            <p:cNvSpPr txBox="1">
              <a:spLocks noChangeArrowheads="1"/>
            </p:cNvSpPr>
            <p:nvPr/>
          </p:nvSpPr>
          <p:spPr bwMode="auto">
            <a:xfrm>
              <a:off x="3908425" y="221831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2836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" name="Text Box 18"/>
            <p:cNvSpPr txBox="1">
              <a:spLocks noChangeArrowheads="1"/>
            </p:cNvSpPr>
            <p:nvPr/>
          </p:nvSpPr>
          <p:spPr bwMode="auto">
            <a:xfrm>
              <a:off x="3914775" y="252311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2837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" name="Text Box 19"/>
            <p:cNvSpPr txBox="1">
              <a:spLocks noChangeArrowheads="1"/>
            </p:cNvSpPr>
            <p:nvPr/>
          </p:nvSpPr>
          <p:spPr bwMode="auto">
            <a:xfrm>
              <a:off x="3914775" y="283426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2838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2" name="Text Box 20"/>
            <p:cNvSpPr txBox="1">
              <a:spLocks noChangeArrowheads="1"/>
            </p:cNvSpPr>
            <p:nvPr/>
          </p:nvSpPr>
          <p:spPr bwMode="auto">
            <a:xfrm>
              <a:off x="3908425" y="313906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2839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3914775" y="343751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2840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3914775" y="374231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2841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3914775" y="404711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2842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24"/>
            <p:cNvSpPr txBox="1">
              <a:spLocks noChangeArrowheads="1"/>
            </p:cNvSpPr>
            <p:nvPr/>
          </p:nvSpPr>
          <p:spPr bwMode="auto">
            <a:xfrm>
              <a:off x="3911600" y="435191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2843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" name="Text Box 25"/>
            <p:cNvSpPr txBox="1">
              <a:spLocks noChangeArrowheads="1"/>
            </p:cNvSpPr>
            <p:nvPr/>
          </p:nvSpPr>
          <p:spPr bwMode="auto">
            <a:xfrm>
              <a:off x="3911600" y="466306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2844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26"/>
            <p:cNvSpPr txBox="1">
              <a:spLocks noChangeArrowheads="1"/>
            </p:cNvSpPr>
            <p:nvPr/>
          </p:nvSpPr>
          <p:spPr bwMode="auto">
            <a:xfrm>
              <a:off x="3914775" y="4967860"/>
              <a:ext cx="639919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>
                <a:defRPr/>
              </a:pPr>
              <a:r>
                <a:rPr lang="it-IT" sz="1600" b="1">
                  <a:solidFill>
                    <a:srgbClr val="FF0000"/>
                  </a:solidFill>
                </a:rPr>
                <a:t>2855</a:t>
              </a:r>
              <a:endParaRPr lang="it-IT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19" name="Group 27"/>
            <p:cNvGrpSpPr>
              <a:grpSpLocks/>
            </p:cNvGrpSpPr>
            <p:nvPr/>
          </p:nvGrpSpPr>
          <p:grpSpPr bwMode="auto">
            <a:xfrm>
              <a:off x="4600575" y="1619237"/>
              <a:ext cx="1219200" cy="3657600"/>
              <a:chOff x="1248" y="960"/>
              <a:chExt cx="768" cy="2304"/>
            </a:xfrm>
          </p:grpSpPr>
          <p:sp>
            <p:nvSpPr>
              <p:cNvPr id="36" name="Rectangle 28"/>
              <p:cNvSpPr>
                <a:spLocks noChangeArrowheads="1"/>
              </p:cNvSpPr>
              <p:nvPr/>
            </p:nvSpPr>
            <p:spPr bwMode="auto">
              <a:xfrm>
                <a:off x="1248" y="960"/>
                <a:ext cx="768" cy="2304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7" name="Line 29"/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8" name="Line 30"/>
              <p:cNvSpPr>
                <a:spLocks noChangeShapeType="1"/>
              </p:cNvSpPr>
              <p:nvPr/>
            </p:nvSpPr>
            <p:spPr bwMode="auto">
              <a:xfrm>
                <a:off x="1248" y="288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39" name="Line 31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0" name="Line 32"/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1" name="Line 33"/>
              <p:cNvSpPr>
                <a:spLocks noChangeShapeType="1"/>
              </p:cNvSpPr>
              <p:nvPr/>
            </p:nvSpPr>
            <p:spPr bwMode="auto">
              <a:xfrm>
                <a:off x="1248" y="230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2" name="Line 34"/>
              <p:cNvSpPr>
                <a:spLocks noChangeShapeType="1"/>
              </p:cNvSpPr>
              <p:nvPr/>
            </p:nvSpPr>
            <p:spPr bwMode="auto">
              <a:xfrm>
                <a:off x="1248" y="211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3" name="Line 35"/>
              <p:cNvSpPr>
                <a:spLocks noChangeShapeType="1"/>
              </p:cNvSpPr>
              <p:nvPr/>
            </p:nvSpPr>
            <p:spPr bwMode="auto">
              <a:xfrm>
                <a:off x="1248" y="192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4" name="Line 36"/>
              <p:cNvSpPr>
                <a:spLocks noChangeShapeType="1"/>
              </p:cNvSpPr>
              <p:nvPr/>
            </p:nvSpPr>
            <p:spPr bwMode="auto">
              <a:xfrm>
                <a:off x="1248" y="172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5" name="Line 37"/>
              <p:cNvSpPr>
                <a:spLocks noChangeShapeType="1"/>
              </p:cNvSpPr>
              <p:nvPr/>
            </p:nvSpPr>
            <p:spPr bwMode="auto">
              <a:xfrm>
                <a:off x="1248" y="1536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6" name="Line 38"/>
              <p:cNvSpPr>
                <a:spLocks noChangeShapeType="1"/>
              </p:cNvSpPr>
              <p:nvPr/>
            </p:nvSpPr>
            <p:spPr bwMode="auto">
              <a:xfrm>
                <a:off x="1248" y="1344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7" name="Line 39"/>
              <p:cNvSpPr>
                <a:spLocks noChangeShapeType="1"/>
              </p:cNvSpPr>
              <p:nvPr/>
            </p:nvSpPr>
            <p:spPr bwMode="auto">
              <a:xfrm>
                <a:off x="1248" y="1152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48" name="Line 40"/>
              <p:cNvSpPr>
                <a:spLocks noChangeShapeType="1"/>
              </p:cNvSpPr>
              <p:nvPr/>
            </p:nvSpPr>
            <p:spPr bwMode="auto">
              <a:xfrm>
                <a:off x="1248" y="960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it-IT"/>
              </a:p>
            </p:txBody>
          </p:sp>
        </p:grpSp>
        <p:sp>
          <p:nvSpPr>
            <p:cNvPr id="20" name="Rectangle 41"/>
            <p:cNvSpPr>
              <a:spLocks noChangeArrowheads="1"/>
            </p:cNvSpPr>
            <p:nvPr/>
          </p:nvSpPr>
          <p:spPr bwMode="auto">
            <a:xfrm>
              <a:off x="5819775" y="1619237"/>
              <a:ext cx="304800" cy="36576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1" name="Text Box 42"/>
            <p:cNvSpPr txBox="1">
              <a:spLocks noChangeArrowheads="1"/>
            </p:cNvSpPr>
            <p:nvPr/>
          </p:nvSpPr>
          <p:spPr bwMode="auto">
            <a:xfrm>
              <a:off x="5803072" y="1571612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22" name="Line 43"/>
            <p:cNvSpPr>
              <a:spLocks noChangeShapeType="1"/>
            </p:cNvSpPr>
            <p:nvPr/>
          </p:nvSpPr>
          <p:spPr bwMode="auto">
            <a:xfrm>
              <a:off x="5810250" y="19240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3" name="Line 44"/>
            <p:cNvSpPr>
              <a:spLocks noChangeShapeType="1"/>
            </p:cNvSpPr>
            <p:nvPr/>
          </p:nvSpPr>
          <p:spPr bwMode="auto">
            <a:xfrm>
              <a:off x="5810250" y="22288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4" name="Line 45"/>
            <p:cNvSpPr>
              <a:spLocks noChangeShapeType="1"/>
            </p:cNvSpPr>
            <p:nvPr/>
          </p:nvSpPr>
          <p:spPr bwMode="auto">
            <a:xfrm>
              <a:off x="5819775" y="25336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5" name="Line 46"/>
            <p:cNvSpPr>
              <a:spLocks noChangeShapeType="1"/>
            </p:cNvSpPr>
            <p:nvPr/>
          </p:nvSpPr>
          <p:spPr bwMode="auto">
            <a:xfrm>
              <a:off x="5819775" y="2837225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6" name="Line 47"/>
            <p:cNvSpPr>
              <a:spLocks noChangeShapeType="1"/>
            </p:cNvSpPr>
            <p:nvPr/>
          </p:nvSpPr>
          <p:spPr bwMode="auto">
            <a:xfrm>
              <a:off x="5819775" y="31432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7" name="Line 48"/>
            <p:cNvSpPr>
              <a:spLocks noChangeShapeType="1"/>
            </p:cNvSpPr>
            <p:nvPr/>
          </p:nvSpPr>
          <p:spPr bwMode="auto">
            <a:xfrm>
              <a:off x="5819775" y="3448037"/>
              <a:ext cx="304800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8" name="Line 49"/>
            <p:cNvSpPr>
              <a:spLocks noChangeShapeType="1"/>
            </p:cNvSpPr>
            <p:nvPr/>
          </p:nvSpPr>
          <p:spPr bwMode="auto">
            <a:xfrm>
              <a:off x="5819775" y="37528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29" name="Line 50"/>
            <p:cNvSpPr>
              <a:spLocks noChangeShapeType="1"/>
            </p:cNvSpPr>
            <p:nvPr/>
          </p:nvSpPr>
          <p:spPr bwMode="auto">
            <a:xfrm>
              <a:off x="5829300" y="40576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0" name="Line 51"/>
            <p:cNvSpPr>
              <a:spLocks noChangeShapeType="1"/>
            </p:cNvSpPr>
            <p:nvPr/>
          </p:nvSpPr>
          <p:spPr bwMode="auto">
            <a:xfrm>
              <a:off x="5829300" y="43624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1" name="Line 52"/>
            <p:cNvSpPr>
              <a:spLocks noChangeShapeType="1"/>
            </p:cNvSpPr>
            <p:nvPr/>
          </p:nvSpPr>
          <p:spPr bwMode="auto">
            <a:xfrm>
              <a:off x="5819775" y="46672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2" name="Line 53"/>
            <p:cNvSpPr>
              <a:spLocks noChangeShapeType="1"/>
            </p:cNvSpPr>
            <p:nvPr/>
          </p:nvSpPr>
          <p:spPr bwMode="auto">
            <a:xfrm>
              <a:off x="5819775" y="4972037"/>
              <a:ext cx="30480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it-IT"/>
            </a:p>
          </p:txBody>
        </p:sp>
        <p:sp>
          <p:nvSpPr>
            <p:cNvPr id="33" name="Text Box 55"/>
            <p:cNvSpPr txBox="1">
              <a:spLocks noChangeArrowheads="1"/>
            </p:cNvSpPr>
            <p:nvPr/>
          </p:nvSpPr>
          <p:spPr bwMode="auto">
            <a:xfrm>
              <a:off x="5894388" y="3114662"/>
              <a:ext cx="250825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rgbClr val="6600CC"/>
                </a:buClr>
                <a:buFont typeface="Monotype Sorts" pitchFamily="2" charset="2"/>
                <a:buNone/>
              </a:pPr>
              <a:r>
                <a:rPr lang="it-IT"/>
                <a:t> </a:t>
              </a:r>
              <a:endParaRPr lang="it-IT" sz="3200"/>
            </a:p>
          </p:txBody>
        </p:sp>
        <p:sp>
          <p:nvSpPr>
            <p:cNvPr id="34" name="Text Box 58"/>
            <p:cNvSpPr txBox="1">
              <a:spLocks noChangeArrowheads="1"/>
            </p:cNvSpPr>
            <p:nvPr/>
          </p:nvSpPr>
          <p:spPr bwMode="auto">
            <a:xfrm>
              <a:off x="5803072" y="2195500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5" name="Text Box 63"/>
            <p:cNvSpPr txBox="1">
              <a:spLocks noChangeArrowheads="1"/>
            </p:cNvSpPr>
            <p:nvPr/>
          </p:nvSpPr>
          <p:spPr bwMode="auto">
            <a:xfrm>
              <a:off x="5803072" y="4633900"/>
              <a:ext cx="322263" cy="3667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FF0000"/>
                  </a:solidFill>
                </a:rPr>
                <a:t>x</a:t>
              </a:r>
            </a:p>
          </p:txBody>
        </p:sp>
      </p:grpSp>
      <p:grpSp>
        <p:nvGrpSpPr>
          <p:cNvPr id="49" name="Group 67"/>
          <p:cNvGrpSpPr>
            <a:grpSpLocks/>
          </p:cNvGrpSpPr>
          <p:nvPr/>
        </p:nvGrpSpPr>
        <p:grpSpPr bwMode="auto">
          <a:xfrm>
            <a:off x="6464315" y="3038461"/>
            <a:ext cx="322263" cy="1281113"/>
            <a:chOff x="3696" y="2745"/>
            <a:chExt cx="203" cy="807"/>
          </a:xfrm>
        </p:grpSpPr>
        <p:sp>
          <p:nvSpPr>
            <p:cNvPr id="50" name="Text Box 68"/>
            <p:cNvSpPr txBox="1">
              <a:spLocks noChangeArrowheads="1"/>
            </p:cNvSpPr>
            <p:nvPr/>
          </p:nvSpPr>
          <p:spPr bwMode="auto">
            <a:xfrm>
              <a:off x="3696" y="2745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1" name="Text Box 69"/>
            <p:cNvSpPr txBox="1">
              <a:spLocks noChangeArrowheads="1"/>
            </p:cNvSpPr>
            <p:nvPr/>
          </p:nvSpPr>
          <p:spPr bwMode="auto">
            <a:xfrm>
              <a:off x="3696" y="2937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2" name="Text Box 70"/>
            <p:cNvSpPr txBox="1">
              <a:spLocks noChangeArrowheads="1"/>
            </p:cNvSpPr>
            <p:nvPr/>
          </p:nvSpPr>
          <p:spPr bwMode="auto">
            <a:xfrm>
              <a:off x="3696" y="3129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  <p:sp>
          <p:nvSpPr>
            <p:cNvPr id="53" name="Text Box 71"/>
            <p:cNvSpPr txBox="1">
              <a:spLocks noChangeArrowheads="1"/>
            </p:cNvSpPr>
            <p:nvPr/>
          </p:nvSpPr>
          <p:spPr bwMode="auto">
            <a:xfrm>
              <a:off x="3696" y="3321"/>
              <a:ext cx="203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buClr>
                  <a:schemeClr val="tx1"/>
                </a:buClr>
                <a:buFont typeface="Monotype Sorts" pitchFamily="2" charset="2"/>
                <a:buNone/>
              </a:pPr>
              <a:r>
                <a:rPr lang="it-IT" b="1">
                  <a:solidFill>
                    <a:srgbClr val="3333FF"/>
                  </a:solidFill>
                </a:rPr>
                <a:t>x</a:t>
              </a:r>
            </a:p>
          </p:txBody>
        </p:sp>
      </p:grpSp>
      <p:sp>
        <p:nvSpPr>
          <p:cNvPr id="54" name="Text Box 14"/>
          <p:cNvSpPr txBox="1">
            <a:spLocks noChangeArrowheads="1"/>
          </p:cNvSpPr>
          <p:nvPr/>
        </p:nvSpPr>
        <p:spPr bwMode="auto">
          <a:xfrm>
            <a:off x="6858016" y="3500438"/>
            <a:ext cx="500065" cy="433260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</a:pPr>
            <a:r>
              <a:rPr lang="it-IT" sz="3600" b="1" smtClean="0">
                <a:solidFill>
                  <a:srgbClr val="3333FF"/>
                </a:solidFill>
              </a:rPr>
              <a:t>y </a:t>
            </a:r>
            <a:endParaRPr lang="it-IT" sz="3600" b="1">
              <a:solidFill>
                <a:srgbClr val="3333FF"/>
              </a:solidFill>
            </a:endParaRPr>
          </a:p>
        </p:txBody>
      </p:sp>
      <p:grpSp>
        <p:nvGrpSpPr>
          <p:cNvPr id="55" name="Gruppo 54"/>
          <p:cNvGrpSpPr/>
          <p:nvPr/>
        </p:nvGrpSpPr>
        <p:grpSpPr>
          <a:xfrm>
            <a:off x="7143768" y="2285992"/>
            <a:ext cx="1285884" cy="1143008"/>
            <a:chOff x="1214414" y="5429264"/>
            <a:chExt cx="1285884" cy="1143008"/>
          </a:xfrm>
        </p:grpSpPr>
        <p:sp>
          <p:nvSpPr>
            <p:cNvPr id="56" name="Text Box 75"/>
            <p:cNvSpPr txBox="1">
              <a:spLocks noChangeArrowheads="1"/>
            </p:cNvSpPr>
            <p:nvPr/>
          </p:nvSpPr>
          <p:spPr bwMode="auto">
            <a:xfrm>
              <a:off x="1500166" y="5429264"/>
              <a:ext cx="1000132" cy="400110"/>
            </a:xfrm>
            <a:prstGeom prst="rect">
              <a:avLst/>
            </a:prstGeom>
            <a:noFill/>
            <a:ln w="28575">
              <a:solidFill>
                <a:srgbClr val="3333FF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381000" indent="-381000" algn="ctr" eaLnBrk="0" hangingPunct="0"/>
              <a:r>
                <a:rPr lang="it-IT" sz="2000" b="1" smtClean="0">
                  <a:solidFill>
                    <a:srgbClr val="3333FF"/>
                  </a:solidFill>
                </a:rPr>
                <a:t>intero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cxnSp>
          <p:nvCxnSpPr>
            <p:cNvPr id="57" name="Connettore 2 56"/>
            <p:cNvCxnSpPr>
              <a:stCxn id="56" idx="2"/>
            </p:cNvCxnSpPr>
            <p:nvPr/>
          </p:nvCxnSpPr>
          <p:spPr>
            <a:xfrm rot="5400000">
              <a:off x="1235874" y="5807914"/>
              <a:ext cx="742898" cy="785818"/>
            </a:xfrm>
            <a:prstGeom prst="straightConnector1">
              <a:avLst/>
            </a:prstGeom>
            <a:ln w="25400">
              <a:solidFill>
                <a:srgbClr val="3333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 Box 12"/>
          <p:cNvSpPr txBox="1">
            <a:spLocks noChangeArrowheads="1"/>
          </p:cNvSpPr>
          <p:nvPr/>
        </p:nvSpPr>
        <p:spPr bwMode="auto">
          <a:xfrm>
            <a:off x="1285852" y="1071546"/>
            <a:ext cx="2327881" cy="584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Arial" pitchFamily="34" charset="0"/>
              <a:buChar char="•"/>
            </a:pPr>
            <a:r>
              <a:rPr lang="it-IT" sz="3200" b="1" smtClean="0">
                <a:solidFill>
                  <a:srgbClr val="FF0000"/>
                </a:solidFill>
              </a:rPr>
              <a:t>Esempio:</a:t>
            </a:r>
            <a:endParaRPr lang="it-IT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54" grpId="0" animBg="1" autoUpdateAnimBg="0"/>
      <p:bldP spid="58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10566</TotalTime>
  <Words>832</Words>
  <Application>Microsoft Office PowerPoint</Application>
  <PresentationFormat>Presentazione su schermo (4:3)</PresentationFormat>
  <Paragraphs>433</Paragraphs>
  <Slides>16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5" baseType="lpstr">
      <vt:lpstr>Arial</vt:lpstr>
      <vt:lpstr>Calibri</vt:lpstr>
      <vt:lpstr>Gill Sans MT</vt:lpstr>
      <vt:lpstr>Monotype Sorts</vt:lpstr>
      <vt:lpstr>Symbol</vt:lpstr>
      <vt:lpstr>Tahoma</vt:lpstr>
      <vt:lpstr>Wingdings</vt:lpstr>
      <vt:lpstr>Wingdings 2</vt:lpstr>
      <vt:lpstr>Solstizio</vt:lpstr>
      <vt:lpstr>Programmazione e Laboratorio di Programmazione</vt:lpstr>
      <vt:lpstr>Il modello di memoria</vt:lpstr>
      <vt:lpstr>Variabili</vt:lpstr>
      <vt:lpstr>Stato della memoria</vt:lpstr>
      <vt:lpstr>Stato della memoria</vt:lpstr>
      <vt:lpstr>Stato della memoria</vt:lpstr>
      <vt:lpstr>Stato della memoria</vt:lpstr>
      <vt:lpstr>Definizione di una variabile</vt:lpstr>
      <vt:lpstr>Definizione di una variabile</vt:lpstr>
      <vt:lpstr>Rilascio di memoria allocata</vt:lpstr>
      <vt:lpstr>Assegnamento di valori a variabili</vt:lpstr>
      <vt:lpstr>Accesso alle variabili tramite nome</vt:lpstr>
      <vt:lpstr>Accesso all’indirizzo di una variabile</vt:lpstr>
      <vt:lpstr>Definizione di un puntatore</vt:lpstr>
      <vt:lpstr>Accesso alle variabili tramite indirizzo</vt:lpstr>
      <vt:lpstr>Accesso alle variabili tramite indirizzo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1053</cp:revision>
  <dcterms:created xsi:type="dcterms:W3CDTF">2007-12-10T14:15:35Z</dcterms:created>
  <dcterms:modified xsi:type="dcterms:W3CDTF">2019-03-23T15:36:18Z</dcterms:modified>
</cp:coreProperties>
</file>