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6" r:id="rId3"/>
    <p:sldId id="357" r:id="rId4"/>
    <p:sldId id="341" r:id="rId5"/>
    <p:sldId id="343" r:id="rId6"/>
    <p:sldId id="352" r:id="rId7"/>
    <p:sldId id="359" r:id="rId8"/>
    <p:sldId id="364" r:id="rId9"/>
    <p:sldId id="349" r:id="rId10"/>
    <p:sldId id="367" r:id="rId11"/>
    <p:sldId id="368" r:id="rId12"/>
    <p:sldId id="353" r:id="rId13"/>
    <p:sldId id="366" r:id="rId14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50" d="100"/>
          <a:sy n="50" d="100"/>
        </p:scale>
        <p:origin x="966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06/11/2017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06/11/2017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err="1" smtClean="0"/>
              <a:t>Gaibisso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V</a:t>
            </a:r>
          </a:p>
          <a:p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9056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324" y="1012474"/>
            <a:ext cx="779145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2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16632"/>
            <a:ext cx="7498080" cy="646331"/>
          </a:xfrm>
        </p:spPr>
        <p:txBody>
          <a:bodyPr/>
          <a:lstStyle/>
          <a:p>
            <a:r>
              <a:rPr lang="it-IT" dirty="0" smtClean="0"/>
              <a:t>I/O di interi: esempio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9056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092" y="771525"/>
            <a:ext cx="6953250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57356" y="6298055"/>
            <a:ext cx="612591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918368"/>
            <a:ext cx="7000875" cy="556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err="1" smtClean="0"/>
              <a:t>Specificatori</a:t>
            </a:r>
            <a:r>
              <a:rPr lang="it-IT" dirty="0" smtClean="0"/>
              <a:t> di formato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9056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619672" y="1124744"/>
            <a:ext cx="76717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c: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carattere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%d (%</a:t>
            </a:r>
            <a:r>
              <a:rPr lang="en-US" sz="2000" b="1" dirty="0" err="1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):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relativo</a:t>
            </a:r>
            <a:r>
              <a:rPr lang="en-US" sz="2000" b="1" dirty="0">
                <a:solidFill>
                  <a:srgbClr val="FF0000"/>
                </a:solidFill>
              </a:rPr>
              <a:t>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decimale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u: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naturale</a:t>
            </a:r>
            <a:r>
              <a:rPr lang="en-US" sz="2000" b="1" dirty="0">
                <a:solidFill>
                  <a:srgbClr val="FF0000"/>
                </a:solidFill>
              </a:rPr>
              <a:t>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decimale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o: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naturale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ottale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%x (%</a:t>
            </a:r>
            <a:r>
              <a:rPr lang="en-US" sz="2000" b="1" dirty="0" smtClean="0">
                <a:solidFill>
                  <a:srgbClr val="FF0000"/>
                </a:solidFill>
              </a:rPr>
              <a:t>X):	</a:t>
            </a:r>
            <a:r>
              <a:rPr lang="en-US" sz="2000" b="1" dirty="0" err="1" smtClean="0">
                <a:solidFill>
                  <a:srgbClr val="FF0000"/>
                </a:solidFill>
              </a:rPr>
              <a:t>numero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naturale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 smtClean="0">
                <a:solidFill>
                  <a:srgbClr val="FF0000"/>
                </a:solidFill>
              </a:rPr>
              <a:t>e\sadecimale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%e (%E</a:t>
            </a:r>
            <a:r>
              <a:rPr lang="en-US" sz="2000" b="1" dirty="0" smtClean="0">
                <a:solidFill>
                  <a:srgbClr val="FF0000"/>
                </a:solidFill>
              </a:rPr>
              <a:t>):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reale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su</a:t>
            </a:r>
            <a:r>
              <a:rPr lang="en-US" sz="2000" b="1" dirty="0">
                <a:solidFill>
                  <a:srgbClr val="FF0000"/>
                </a:solidFill>
              </a:rPr>
              <a:t> 16 bit in </a:t>
            </a:r>
            <a:r>
              <a:rPr lang="en-US" sz="2000" b="1" dirty="0" err="1">
                <a:solidFill>
                  <a:srgbClr val="FF0000"/>
                </a:solidFill>
              </a:rPr>
              <a:t>virgola</a:t>
            </a:r>
            <a:r>
              <a:rPr lang="en-US" sz="2000" b="1" dirty="0">
                <a:solidFill>
                  <a:srgbClr val="FF0000"/>
                </a:solidFill>
              </a:rPr>
              <a:t> mobile o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scientifica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f:	</a:t>
            </a:r>
            <a:r>
              <a:rPr lang="en-US" sz="2000" b="1" dirty="0" err="1" smtClean="0">
                <a:solidFill>
                  <a:srgbClr val="FF0000"/>
                </a:solidFill>
              </a:rPr>
              <a:t>numero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reale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su</a:t>
            </a:r>
            <a:r>
              <a:rPr lang="en-US" sz="2000" b="1" dirty="0">
                <a:solidFill>
                  <a:srgbClr val="FF0000"/>
                </a:solidFill>
              </a:rPr>
              <a:t> 32 bit in </a:t>
            </a:r>
            <a:r>
              <a:rPr lang="en-US" sz="2000" b="1" dirty="0" err="1">
                <a:solidFill>
                  <a:srgbClr val="FF0000"/>
                </a:solidFill>
              </a:rPr>
              <a:t>virgola</a:t>
            </a:r>
            <a:r>
              <a:rPr lang="en-US" sz="2000" b="1" dirty="0">
                <a:solidFill>
                  <a:srgbClr val="FF0000"/>
                </a:solidFill>
              </a:rPr>
              <a:t> mobile o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scientifica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p:	</a:t>
            </a:r>
            <a:r>
              <a:rPr lang="en-US" sz="2000" b="1" dirty="0" err="1" smtClean="0">
                <a:solidFill>
                  <a:srgbClr val="FF0000"/>
                </a:solidFill>
              </a:rPr>
              <a:t>indirizzo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s:	</a:t>
            </a:r>
            <a:r>
              <a:rPr lang="en-US" sz="2000" b="1" dirty="0" err="1" smtClean="0">
                <a:solidFill>
                  <a:srgbClr val="FF0000"/>
                </a:solidFill>
              </a:rPr>
              <a:t>stringa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(array di </a:t>
            </a:r>
            <a:r>
              <a:rPr lang="en-US" sz="2000" b="1" dirty="0" err="1">
                <a:solidFill>
                  <a:srgbClr val="FF0000"/>
                </a:solidFill>
              </a:rPr>
              <a:t>caratteri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7312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Flussi standard di I/O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9056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14" y="1071546"/>
            <a:ext cx="75724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</a:t>
            </a:r>
            <a:r>
              <a:rPr kumimoji="0" lang="it-IT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streams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canali di ingresso e uscita stabiliti tra le periferiche e un programma in esecuzione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stdin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standard input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stdout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standard output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stderr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standard </a:t>
            </a:r>
            <a:r>
              <a:rPr lang="it-IT" sz="2400" b="1" dirty="0" err="1" smtClean="0"/>
              <a:t>error</a:t>
            </a:r>
            <a:endParaRPr lang="it-IT" sz="2400" b="1" dirty="0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Default:</a:t>
            </a:r>
          </a:p>
          <a:p>
            <a:pPr marL="722313" lvl="1" indent="-265113" defTabSz="866775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stdin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tastiera (buffer di memoria)</a:t>
            </a:r>
          </a:p>
          <a:p>
            <a:pPr marL="722313" lvl="1" indent="-265113" defTabSz="866775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stdout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monitor</a:t>
            </a:r>
          </a:p>
          <a:p>
            <a:pPr marL="722313" lvl="1" indent="-265113" defTabSz="866775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stderr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monitor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Flussi standard di I/O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928794" y="1643050"/>
            <a:ext cx="6742448" cy="4143404"/>
            <a:chOff x="1714480" y="1428736"/>
            <a:chExt cx="6742448" cy="414340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14480" y="1428736"/>
              <a:ext cx="6742448" cy="4143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ttangolo 6"/>
            <p:cNvSpPr/>
            <p:nvPr/>
          </p:nvSpPr>
          <p:spPr>
            <a:xfrm>
              <a:off x="4504622" y="4071942"/>
              <a:ext cx="204691" cy="2498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4786314" y="3062185"/>
              <a:ext cx="357190" cy="357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4755839" y="4000504"/>
              <a:ext cx="173351" cy="292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4786314" y="4714884"/>
              <a:ext cx="357190" cy="292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Direttiva per il preprocessore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65118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39056" y="1557367"/>
            <a:ext cx="7137400" cy="403187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2800" dirty="0">
              <a:cs typeface="Courier New" pitchFamily="49" charset="0"/>
            </a:endParaRPr>
          </a:p>
          <a:p>
            <a:pPr algn="ctr"/>
            <a:r>
              <a:rPr lang="it-IT" sz="2400" b="1" dirty="0">
                <a:ea typeface="MS Mincho" pitchFamily="49" charset="-128"/>
              </a:rPr>
              <a:t>Le librerie del C mettono a disposizione del programmatore un insieme di funzioni </a:t>
            </a:r>
            <a:r>
              <a:rPr lang="it-IT" sz="2400" b="1" dirty="0" smtClean="0">
                <a:ea typeface="MS Mincho" pitchFamily="49" charset="-128"/>
              </a:rPr>
              <a:t>per </a:t>
            </a:r>
            <a:r>
              <a:rPr lang="it-IT" sz="2400" b="1" dirty="0">
                <a:ea typeface="MS Mincho" pitchFamily="49" charset="-128"/>
              </a:rPr>
              <a:t>le operazioni di ingresso/uscita. Per </a:t>
            </a:r>
            <a:r>
              <a:rPr lang="it-IT" sz="2400" b="1" dirty="0" smtClean="0">
                <a:ea typeface="MS Mincho" pitchFamily="49" charset="-128"/>
              </a:rPr>
              <a:t>utilizzare </a:t>
            </a:r>
            <a:r>
              <a:rPr lang="it-IT" sz="2400" b="1" dirty="0">
                <a:ea typeface="MS Mincho" pitchFamily="49" charset="-128"/>
              </a:rPr>
              <a:t>tali funzioni all’interno di un file è necessario includere in testa allo stesso la direttiva per il </a:t>
            </a:r>
            <a:r>
              <a:rPr lang="it-IT" sz="2400" b="1" dirty="0" smtClean="0">
                <a:ea typeface="MS Mincho" pitchFamily="49" charset="-128"/>
              </a:rPr>
              <a:t>preprocessore</a:t>
            </a:r>
            <a:endParaRPr lang="it-IT" sz="2400" b="1" dirty="0">
              <a:ea typeface="MS Mincho" pitchFamily="49" charset="-128"/>
            </a:endParaRPr>
          </a:p>
          <a:p>
            <a:pPr algn="ctr"/>
            <a:endParaRPr lang="it-IT" sz="2000" dirty="0" smtClean="0">
              <a:cs typeface="Courier New" pitchFamily="49" charset="0"/>
            </a:endParaRPr>
          </a:p>
          <a:p>
            <a:pPr algn="ctr"/>
            <a:r>
              <a:rPr lang="it-IT" sz="3200" b="1" dirty="0" smtClean="0">
                <a:solidFill>
                  <a:srgbClr val="FF0000"/>
                </a:solidFill>
                <a:ea typeface="MS Mincho" pitchFamily="49" charset="-128"/>
              </a:rPr>
              <a:t># </a:t>
            </a:r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include &lt;</a:t>
            </a:r>
            <a:r>
              <a:rPr lang="it-IT" sz="3200" b="1" dirty="0" err="1">
                <a:solidFill>
                  <a:srgbClr val="FF0000"/>
                </a:solidFill>
                <a:ea typeface="MS Mincho" pitchFamily="49" charset="-128"/>
              </a:rPr>
              <a:t>stdio.h</a:t>
            </a:r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357166"/>
            <a:ext cx="7498080" cy="553998"/>
          </a:xfrm>
        </p:spPr>
        <p:txBody>
          <a:bodyPr/>
          <a:lstStyle/>
          <a:p>
            <a:r>
              <a:rPr lang="it-IT" sz="3000" smtClean="0"/>
              <a:t>Acquisizione di interi da standard input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04674" y="6309320"/>
            <a:ext cx="5378594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285852" y="1214422"/>
            <a:ext cx="757242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Sintassi: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scanf(“%d %d …%d”, i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 smtClean="0">
                <a:solidFill>
                  <a:srgbClr val="3333FF"/>
                </a:solidFill>
              </a:rPr>
              <a:t>, i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b="1" smtClean="0">
                <a:solidFill>
                  <a:srgbClr val="3333FF"/>
                </a:solidFill>
              </a:rPr>
              <a:t>, …, i</a:t>
            </a:r>
            <a:r>
              <a:rPr lang="it-IT" sz="2400" b="1" baseline="-25000" smtClean="0">
                <a:solidFill>
                  <a:srgbClr val="3333FF"/>
                </a:solidFill>
              </a:rPr>
              <a:t>n</a:t>
            </a:r>
            <a:r>
              <a:rPr lang="it-IT" sz="2400" b="1" smtClean="0">
                <a:solidFill>
                  <a:srgbClr val="3333FF"/>
                </a:solidFill>
              </a:rPr>
              <a:t> )</a:t>
            </a:r>
            <a:endParaRPr kumimoji="0" lang="it-IT" sz="24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214414" y="4236184"/>
            <a:ext cx="74295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Modifiche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allo stato della memoria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acquisisce da tastiera </a:t>
            </a:r>
            <a:r>
              <a:rPr lang="it-IT" sz="2400" b="1" dirty="0" smtClean="0">
                <a:solidFill>
                  <a:srgbClr val="FF0000"/>
                </a:solidFill>
              </a:rPr>
              <a:t>n</a:t>
            </a:r>
            <a:r>
              <a:rPr lang="it-IT" sz="2400" b="1" dirty="0" smtClean="0"/>
              <a:t> numeri interi e li assegna alle variabili riferite, nello stesso ordine in cui vengono forniti</a:t>
            </a:r>
            <a:endParaRPr kumimoji="0" lang="it-IT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2604674" y="2214554"/>
            <a:ext cx="2143140" cy="1752067"/>
            <a:chOff x="2604674" y="2000240"/>
            <a:chExt cx="2143140" cy="1752067"/>
          </a:xfrm>
        </p:grpSpPr>
        <p:sp>
          <p:nvSpPr>
            <p:cNvPr id="13" name="Parentesi graffa aperta 12"/>
            <p:cNvSpPr/>
            <p:nvPr/>
          </p:nvSpPr>
          <p:spPr>
            <a:xfrm rot="16200000">
              <a:off x="3500430" y="1285860"/>
              <a:ext cx="357190" cy="1785950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604674" y="2428868"/>
              <a:ext cx="214314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smtClean="0">
                  <a:solidFill>
                    <a:srgbClr val="FF0000"/>
                  </a:solidFill>
                </a:rPr>
                <a:t>n</a:t>
              </a:r>
              <a:r>
                <a:rPr lang="it-IT" sz="2000" b="1" smtClean="0"/>
                <a:t> specificatori di formato separati da un singolo spazio </a:t>
              </a:r>
              <a:endParaRPr lang="it-IT" sz="2000" b="1"/>
            </a:p>
          </p:txBody>
        </p:sp>
      </p:grpSp>
      <p:grpSp>
        <p:nvGrpSpPr>
          <p:cNvPr id="19" name="Gruppo 18"/>
          <p:cNvGrpSpPr/>
          <p:nvPr/>
        </p:nvGrpSpPr>
        <p:grpSpPr>
          <a:xfrm>
            <a:off x="4767064" y="2214554"/>
            <a:ext cx="1395822" cy="1752067"/>
            <a:chOff x="4767064" y="2000240"/>
            <a:chExt cx="1395822" cy="1752067"/>
          </a:xfrm>
        </p:grpSpPr>
        <p:sp>
          <p:nvSpPr>
            <p:cNvPr id="15" name="Parentesi graffa aperta 14"/>
            <p:cNvSpPr/>
            <p:nvPr/>
          </p:nvSpPr>
          <p:spPr>
            <a:xfrm rot="16200000">
              <a:off x="5286380" y="1500174"/>
              <a:ext cx="357190" cy="1357322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4767064" y="2428868"/>
              <a:ext cx="139582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smtClean="0">
                  <a:solidFill>
                    <a:srgbClr val="FF0000"/>
                  </a:solidFill>
                </a:rPr>
                <a:t>n</a:t>
              </a:r>
              <a:r>
                <a:rPr lang="it-IT" sz="2000" b="1" smtClean="0"/>
                <a:t> indirizzi di variabili intere</a:t>
              </a:r>
              <a:endParaRPr lang="it-IT" sz="20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bldLvl="2"/>
      <p:bldP spid="10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26037"/>
            <a:ext cx="7498080" cy="553998"/>
          </a:xfrm>
        </p:spPr>
        <p:txBody>
          <a:bodyPr/>
          <a:lstStyle/>
          <a:p>
            <a:r>
              <a:rPr lang="it-IT" sz="3000" smtClean="0"/>
              <a:t>Acquisizione di interi da standard input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285852" y="1071546"/>
            <a:ext cx="757242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Modalità di specifica dell’input: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n</a:t>
            </a:r>
            <a:r>
              <a:rPr lang="it-IT" sz="2400" b="1" smtClean="0"/>
              <a:t> costanti intere su una stessa riga separate da uno o più spazi bianchi o da </a:t>
            </a:r>
            <a:r>
              <a:rPr lang="it-IT" sz="2400" b="1" smtClean="0">
                <a:solidFill>
                  <a:srgbClr val="FF0000"/>
                </a:solidFill>
              </a:rPr>
              <a:t>CR</a:t>
            </a:r>
            <a:r>
              <a:rPr lang="it-IT" sz="2400" b="1" smtClean="0"/>
              <a:t> terminate da un </a:t>
            </a:r>
            <a:r>
              <a:rPr lang="it-IT" sz="2400" b="1" smtClean="0">
                <a:solidFill>
                  <a:srgbClr val="FF0000"/>
                </a:solidFill>
              </a:rPr>
              <a:t>CR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smtClean="0"/>
              <a:t>Output di interi su standard output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23728" y="6283065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176342" y="1000108"/>
            <a:ext cx="368141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447800" y="1602922"/>
            <a:ext cx="733904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>
                <a:solidFill>
                  <a:srgbClr val="3333FF"/>
                </a:solidFill>
              </a:rPr>
              <a:t>printf</a:t>
            </a:r>
            <a:r>
              <a:rPr lang="it-IT" sz="2400" b="1" smtClean="0">
                <a:solidFill>
                  <a:srgbClr val="3333FF"/>
                </a:solidFill>
              </a:rPr>
              <a:t>(“stringa”, 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>
                <a:solidFill>
                  <a:srgbClr val="3333FF"/>
                </a:solidFill>
              </a:rPr>
              <a:t>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b="1">
                <a:solidFill>
                  <a:srgbClr val="3333FF"/>
                </a:solidFill>
              </a:rPr>
              <a:t>, …,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k</a:t>
            </a:r>
            <a:r>
              <a:rPr lang="it-IT" sz="2400" b="1">
                <a:solidFill>
                  <a:srgbClr val="3333FF"/>
                </a:solidFill>
              </a:rPr>
              <a:t>);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33400" y="2132406"/>
            <a:ext cx="1997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000">
                <a:latin typeface="Symbol" pitchFamily="18" charset="2"/>
              </a:rPr>
              <a:t>	</a:t>
            </a:r>
            <a:r>
              <a:rPr lang="it-IT" sz="2400" b="1"/>
              <a:t>dove: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862166" y="2636107"/>
            <a:ext cx="67818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a)	</a:t>
            </a:r>
            <a:r>
              <a:rPr lang="it-IT" sz="2400" b="1" smtClean="0">
                <a:solidFill>
                  <a:srgbClr val="3333FF"/>
                </a:solidFill>
              </a:rPr>
              <a:t> stringa </a:t>
            </a:r>
            <a:r>
              <a:rPr lang="it-IT" sz="2400" b="1" smtClean="0"/>
              <a:t>è </a:t>
            </a:r>
            <a:r>
              <a:rPr lang="it-IT" sz="2400" b="1"/>
              <a:t>una stringa </a:t>
            </a:r>
            <a:r>
              <a:rPr lang="it-IT" sz="2400" b="1" smtClean="0"/>
              <a:t>di caratteri contenente </a:t>
            </a:r>
            <a:r>
              <a:rPr lang="it-IT" sz="2400" b="1">
                <a:solidFill>
                  <a:srgbClr val="FF0000"/>
                </a:solidFill>
              </a:rPr>
              <a:t>k</a:t>
            </a:r>
            <a:r>
              <a:rPr lang="it-IT" sz="2400" b="1"/>
              <a:t> specificatori di formato </a:t>
            </a:r>
            <a:r>
              <a:rPr lang="it-IT" sz="2400" b="1">
                <a:solidFill>
                  <a:srgbClr val="3333FF"/>
                </a:solidFill>
              </a:rPr>
              <a:t>%d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862166" y="3493363"/>
            <a:ext cx="67818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b)	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/>
              <a:t>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b="1"/>
              <a:t>, …,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k</a:t>
            </a:r>
            <a:r>
              <a:rPr lang="it-IT" sz="2400" b="1"/>
              <a:t>, sono </a:t>
            </a:r>
            <a:r>
              <a:rPr lang="it-IT" sz="2400" b="1">
                <a:solidFill>
                  <a:srgbClr val="FF0000"/>
                </a:solidFill>
              </a:rPr>
              <a:t>k</a:t>
            </a:r>
            <a:r>
              <a:rPr lang="it-IT" sz="2400" b="1"/>
              <a:t> espressioni a valore intero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52542" y="4422057"/>
            <a:ext cx="19970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Effetto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857356" y="5026895"/>
            <a:ext cx="705329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 smtClean="0"/>
              <a:t>restituisce </a:t>
            </a:r>
            <a:r>
              <a:rPr lang="it-IT" sz="2400" b="1" dirty="0" smtClean="0">
                <a:solidFill>
                  <a:srgbClr val="3333FF"/>
                </a:solidFill>
              </a:rPr>
              <a:t>stringa</a:t>
            </a:r>
            <a:r>
              <a:rPr lang="it-IT" sz="2400" b="1" dirty="0" smtClean="0"/>
              <a:t> </a:t>
            </a:r>
            <a:r>
              <a:rPr lang="it-IT" sz="2400" b="1" dirty="0"/>
              <a:t>sostituendo a ogni </a:t>
            </a:r>
            <a:r>
              <a:rPr lang="it-IT" sz="2400" b="1" dirty="0" err="1" smtClean="0">
                <a:solidFill>
                  <a:srgbClr val="3333FF"/>
                </a:solidFill>
              </a:rPr>
              <a:t>%d</a:t>
            </a:r>
            <a:r>
              <a:rPr lang="it-IT" sz="2400" b="1" dirty="0" smtClean="0"/>
              <a:t> il </a:t>
            </a:r>
            <a:r>
              <a:rPr lang="it-IT" sz="2400" b="1" dirty="0"/>
              <a:t>valore della corrispondente espressione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smtClean="0"/>
              <a:t>Output di interi su standard output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283065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285852" y="1191268"/>
            <a:ext cx="750099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Il carattere newline: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714480" y="1883623"/>
            <a:ext cx="678661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 smtClean="0"/>
              <a:t>se </a:t>
            </a:r>
            <a:r>
              <a:rPr lang="it-IT" sz="2400" b="1" dirty="0" err="1" smtClean="0">
                <a:solidFill>
                  <a:srgbClr val="3333FF"/>
                </a:solidFill>
              </a:rPr>
              <a:t>\n</a:t>
            </a:r>
            <a:r>
              <a:rPr lang="it-IT" sz="2400" b="1" dirty="0" smtClean="0"/>
              <a:t> compare all’interno di </a:t>
            </a:r>
            <a:r>
              <a:rPr lang="it-IT" sz="2400" b="1" dirty="0" smtClean="0">
                <a:solidFill>
                  <a:srgbClr val="3333FF"/>
                </a:solidFill>
              </a:rPr>
              <a:t>stringa</a:t>
            </a:r>
            <a:r>
              <a:rPr lang="it-IT" sz="2400" b="1" dirty="0" smtClean="0"/>
              <a:t>, forza l’output sulla linea successiva a quella corrente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9056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923" y="1034256"/>
            <a:ext cx="7781925" cy="504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10049</TotalTime>
  <Words>401</Words>
  <Application>Microsoft Office PowerPoint</Application>
  <PresentationFormat>Presentazione su schermo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3" baseType="lpstr">
      <vt:lpstr>Arial</vt:lpstr>
      <vt:lpstr>Calibri</vt:lpstr>
      <vt:lpstr>Courier New</vt:lpstr>
      <vt:lpstr>Gill Sans MT</vt:lpstr>
      <vt:lpstr>MS Mincho</vt:lpstr>
      <vt:lpstr>Symbol</vt:lpstr>
      <vt:lpstr>Tahoma</vt:lpstr>
      <vt:lpstr>Wingdings</vt:lpstr>
      <vt:lpstr>Wingdings 2</vt:lpstr>
      <vt:lpstr>Solstizio</vt:lpstr>
      <vt:lpstr>Programmazione e Laboratorio di Programmazione</vt:lpstr>
      <vt:lpstr>Flussi standard di I/O</vt:lpstr>
      <vt:lpstr>Flussi standard di I/O</vt:lpstr>
      <vt:lpstr>Direttiva per il preprocessore</vt:lpstr>
      <vt:lpstr>Acquisizione di interi da standard input</vt:lpstr>
      <vt:lpstr>Acquisizione di interi da standard input</vt:lpstr>
      <vt:lpstr>Output di interi su standard output</vt:lpstr>
      <vt:lpstr>Output di interi su standard output</vt:lpstr>
      <vt:lpstr>I/O di interi: esempio</vt:lpstr>
      <vt:lpstr>I/O di interi: esempio</vt:lpstr>
      <vt:lpstr>I/O di interi: esempio</vt:lpstr>
      <vt:lpstr>I/O di interi: esempio</vt:lpstr>
      <vt:lpstr>Specificatori di formato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899</cp:revision>
  <dcterms:created xsi:type="dcterms:W3CDTF">2007-12-10T14:15:35Z</dcterms:created>
  <dcterms:modified xsi:type="dcterms:W3CDTF">2017-11-06T09:08:31Z</dcterms:modified>
</cp:coreProperties>
</file>