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2" r:id="rId3"/>
    <p:sldId id="344" r:id="rId4"/>
    <p:sldId id="345" r:id="rId5"/>
    <p:sldId id="358" r:id="rId6"/>
    <p:sldId id="359" r:id="rId7"/>
    <p:sldId id="360" r:id="rId8"/>
    <p:sldId id="361" r:id="rId9"/>
    <p:sldId id="362" r:id="rId10"/>
    <p:sldId id="373" r:id="rId11"/>
    <p:sldId id="364" r:id="rId12"/>
    <p:sldId id="372" r:id="rId13"/>
    <p:sldId id="365" r:id="rId14"/>
    <p:sldId id="366" r:id="rId15"/>
    <p:sldId id="376" r:id="rId16"/>
    <p:sldId id="367" r:id="rId17"/>
    <p:sldId id="378" r:id="rId18"/>
    <p:sldId id="383" r:id="rId19"/>
    <p:sldId id="368" r:id="rId20"/>
    <p:sldId id="369" r:id="rId21"/>
    <p:sldId id="370" r:id="rId22"/>
    <p:sldId id="381" r:id="rId23"/>
  </p:sldIdLst>
  <p:sldSz cx="9144000" cy="6858000" type="screen4x3"/>
  <p:notesSz cx="10234613" cy="7099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7017" autoAdjust="0"/>
  </p:normalViewPr>
  <p:slideViewPr>
    <p:cSldViewPr>
      <p:cViewPr varScale="1">
        <p:scale>
          <a:sx n="108" d="100"/>
          <a:sy n="108" d="100"/>
        </p:scale>
        <p:origin x="15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797250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09/11/2017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4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797250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797250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09/11/2017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797250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500479"/>
            <a:ext cx="7406640" cy="1200329"/>
          </a:xfrm>
        </p:spPr>
        <p:txBody>
          <a:bodyPr/>
          <a:lstStyle/>
          <a:p>
            <a:r>
              <a:rPr lang="it-IT" dirty="0"/>
              <a:t>Programmazione e Laboratorio di Programmazione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</a:t>
            </a:r>
          </a:p>
          <a:p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91880" y="6296672"/>
            <a:ext cx="4680520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79266"/>
            <a:ext cx="7786742" cy="506292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363538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DefChiamata.c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600" b="1" dirty="0" smtClean="0"/>
              <a:t>/* </a:t>
            </a:r>
            <a:r>
              <a:rPr lang="it-IT" sz="1600" b="1" dirty="0" smtClean="0"/>
              <a:t>definizione della funzione per la somma di 4 numeri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somma (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num1,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num2,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num3,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num4)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restituisce la somma dei 4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(num1+num2+num3+num4);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} 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()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delle variabili </a:t>
            </a:r>
            <a:r>
              <a:rPr lang="it-IT" sz="1600" b="1" dirty="0" smtClean="0"/>
              <a:t>per i 4 valori e </a:t>
            </a:r>
            <a:r>
              <a:rPr lang="it-IT" sz="1600" b="1" dirty="0" smtClean="0"/>
              <a:t>loro </a:t>
            </a:r>
            <a:r>
              <a:rPr lang="it-IT" sz="1600" b="1" dirty="0" smtClean="0"/>
              <a:t>acquisizione */</a:t>
            </a:r>
            <a:endParaRPr lang="it-IT" sz="1600" b="1" dirty="0" smtClean="0"/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n1, n2, n3, n4;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nFornire</a:t>
            </a:r>
            <a:r>
              <a:rPr lang="it-IT" sz="1600" b="1" dirty="0" smtClean="0">
                <a:solidFill>
                  <a:srgbClr val="3333FF"/>
                </a:solidFill>
              </a:rPr>
              <a:t> i 4 valori: ");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 %d %d %d", &amp;n1, &amp;n2, &amp;n3, &amp;n4);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chiamata della funzione </a:t>
            </a:r>
            <a:r>
              <a:rPr lang="it-IT" sz="1600" b="1" dirty="0" smtClean="0"/>
              <a:t>e visualizzazione del valore calcolato */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nLa</a:t>
            </a:r>
            <a:r>
              <a:rPr lang="it-IT" sz="1600" b="1" dirty="0" smtClean="0">
                <a:solidFill>
                  <a:srgbClr val="3333FF"/>
                </a:solidFill>
              </a:rPr>
              <a:t> somma </a:t>
            </a:r>
            <a:r>
              <a:rPr lang="it-IT" sz="1600" b="1" dirty="0" err="1" smtClean="0">
                <a:solidFill>
                  <a:srgbClr val="3333FF"/>
                </a:solidFill>
              </a:rPr>
              <a:t>e'</a:t>
            </a:r>
            <a:r>
              <a:rPr lang="it-IT" sz="1600" b="1" dirty="0" smtClean="0">
                <a:solidFill>
                  <a:srgbClr val="3333FF"/>
                </a:solidFill>
              </a:rPr>
              <a:t>: %d", </a:t>
            </a:r>
            <a:r>
              <a:rPr lang="it-IT" sz="1600" b="1" dirty="0" smtClean="0">
                <a:solidFill>
                  <a:srgbClr val="FF0000"/>
                </a:solidFill>
              </a:rPr>
              <a:t>somma(n1, n2, n3, n4)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(0);  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00892" y="620884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14414" y="825326"/>
            <a:ext cx="7543800" cy="53014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Modalità di passaggio dei parametri: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400" b="1" dirty="0" smtClean="0"/>
              <a:t>	modalità in accordo alle quali i parametri attuali sono “legati” ai parametri formali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In modo informale (ma non troppo), per ognuno dei parametri formali: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 smtClean="0"/>
              <a:t>si alloca memoria per il parametro formale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valuta </a:t>
            </a:r>
            <a:r>
              <a:rPr lang="it-IT" sz="2200" b="1" dirty="0" smtClean="0"/>
              <a:t>il corrispondente parametro attuale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il risultato di tale valutazione viene assegnato </a:t>
            </a:r>
            <a:r>
              <a:rPr lang="it-IT" sz="2200" b="1" dirty="0" smtClean="0"/>
              <a:t>al corrispondente “parametro formale”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esegue il corpo della funzione 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rilascia la memoria </a:t>
            </a:r>
            <a:r>
              <a:rPr lang="it-IT" sz="2200" b="1" dirty="0" smtClean="0"/>
              <a:t>allocata </a:t>
            </a:r>
            <a:r>
              <a:rPr lang="it-IT" sz="2200" b="1" dirty="0"/>
              <a:t>per i </a:t>
            </a:r>
            <a:r>
              <a:rPr lang="it-IT" sz="2200" b="1" dirty="0" smtClean="0"/>
              <a:t>“parametri formali”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43042" y="1000108"/>
            <a:ext cx="7543800" cy="19620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Corrispondenza tra parametri attuali e parametri formali: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200" b="1" smtClean="0"/>
              <a:t>	stabilita sulla base dell’ordine con cui questi compaiono nella chiamata e nella intestazione della funzione, rispettivamente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172076" y="1662120"/>
            <a:ext cx="2757488" cy="3744913"/>
            <a:chOff x="3552" y="917"/>
            <a:chExt cx="1737" cy="2359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3552" y="917"/>
              <a:ext cx="1737" cy="2359"/>
              <a:chOff x="3552" y="917"/>
              <a:chExt cx="1737" cy="2359"/>
            </a:xfrm>
          </p:grpSpPr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3552" y="94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3554" y="113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3554" y="1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3558" y="1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558" y="171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3554" y="19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>
                <a:off x="3558" y="209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6" name="Text Box 13"/>
              <p:cNvSpPr txBox="1">
                <a:spLocks noChangeArrowheads="1"/>
              </p:cNvSpPr>
              <p:nvPr/>
            </p:nvSpPr>
            <p:spPr bwMode="auto">
              <a:xfrm>
                <a:off x="3558" y="229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14"/>
              <p:cNvSpPr txBox="1">
                <a:spLocks noChangeArrowheads="1"/>
              </p:cNvSpPr>
              <p:nvPr/>
            </p:nvSpPr>
            <p:spPr bwMode="auto">
              <a:xfrm>
                <a:off x="3558" y="2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3556" y="2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3556" y="287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17"/>
              <p:cNvSpPr txBox="1">
                <a:spLocks noChangeArrowheads="1"/>
              </p:cNvSpPr>
              <p:nvPr/>
            </p:nvSpPr>
            <p:spPr bwMode="auto">
              <a:xfrm>
                <a:off x="3558" y="306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2855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1" name="Group 18"/>
              <p:cNvGrpSpPr>
                <a:grpSpLocks/>
              </p:cNvGrpSpPr>
              <p:nvPr/>
            </p:nvGrpSpPr>
            <p:grpSpPr bwMode="auto">
              <a:xfrm>
                <a:off x="3990" y="954"/>
                <a:ext cx="768" cy="2304"/>
                <a:chOff x="1248" y="960"/>
                <a:chExt cx="768" cy="2304"/>
              </a:xfrm>
            </p:grpSpPr>
            <p:sp>
              <p:nvSpPr>
                <p:cNvPr id="45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2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3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4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5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6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7" name="Line 31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4758" y="954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Text Box 33"/>
              <p:cNvSpPr txBox="1">
                <a:spLocks noChangeArrowheads="1"/>
              </p:cNvSpPr>
              <p:nvPr/>
            </p:nvSpPr>
            <p:spPr bwMode="auto">
              <a:xfrm>
                <a:off x="4752" y="206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Text Box 34"/>
              <p:cNvSpPr txBox="1">
                <a:spLocks noChangeArrowheads="1"/>
              </p:cNvSpPr>
              <p:nvPr/>
            </p:nvSpPr>
            <p:spPr bwMode="auto">
              <a:xfrm>
                <a:off x="4752" y="1871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 Box 35"/>
              <p:cNvSpPr txBox="1">
                <a:spLocks noChangeArrowheads="1"/>
              </p:cNvSpPr>
              <p:nvPr/>
            </p:nvSpPr>
            <p:spPr bwMode="auto">
              <a:xfrm>
                <a:off x="4752" y="149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Text Box 36"/>
              <p:cNvSpPr txBox="1">
                <a:spLocks noChangeArrowheads="1"/>
              </p:cNvSpPr>
              <p:nvPr/>
            </p:nvSpPr>
            <p:spPr bwMode="auto">
              <a:xfrm>
                <a:off x="4752" y="917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>
                <a:off x="4752" y="110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4752" y="129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5084" y="1026"/>
                <a:ext cx="205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x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>
                <a:off x="5089" y="1372"/>
                <a:ext cx="200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z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5090" y="1976"/>
                <a:ext cx="199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y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2" name="Text Box 42"/>
              <p:cNvSpPr txBox="1">
                <a:spLocks noChangeArrowheads="1"/>
              </p:cNvSpPr>
              <p:nvPr/>
            </p:nvSpPr>
            <p:spPr bwMode="auto">
              <a:xfrm>
                <a:off x="4291" y="197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1</a:t>
                </a:r>
                <a:endParaRPr lang="it-IT" sz="3600" b="1"/>
              </a:p>
            </p:txBody>
          </p:sp>
          <p:sp>
            <p:nvSpPr>
              <p:cNvPr id="43" name="Text Box 43"/>
              <p:cNvSpPr txBox="1">
                <a:spLocks noChangeArrowheads="1"/>
              </p:cNvSpPr>
              <p:nvPr/>
            </p:nvSpPr>
            <p:spPr bwMode="auto">
              <a:xfrm>
                <a:off x="4243" y="1400"/>
                <a:ext cx="29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23</a:t>
                </a:r>
                <a:endParaRPr lang="it-IT" sz="3600" b="1"/>
              </a:p>
            </p:txBody>
          </p:sp>
          <p:sp>
            <p:nvSpPr>
              <p:cNvPr id="44" name="Text Box 44"/>
              <p:cNvSpPr txBox="1">
                <a:spLocks noChangeArrowheads="1"/>
              </p:cNvSpPr>
              <p:nvPr/>
            </p:nvSpPr>
            <p:spPr bwMode="auto">
              <a:xfrm>
                <a:off x="4287" y="101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1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8" name="Line 45"/>
            <p:cNvSpPr>
              <a:spLocks noChangeShapeType="1"/>
            </p:cNvSpPr>
            <p:nvPr/>
          </p:nvSpPr>
          <p:spPr bwMode="auto">
            <a:xfrm>
              <a:off x="4752" y="114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46"/>
            <p:cNvSpPr>
              <a:spLocks noChangeShapeType="1"/>
            </p:cNvSpPr>
            <p:nvPr/>
          </p:nvSpPr>
          <p:spPr bwMode="auto">
            <a:xfrm>
              <a:off x="4752" y="133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>
              <a:off x="4758" y="153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>
              <a:off x="4758" y="17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49"/>
            <p:cNvSpPr>
              <a:spLocks noChangeShapeType="1"/>
            </p:cNvSpPr>
            <p:nvPr/>
          </p:nvSpPr>
          <p:spPr bwMode="auto">
            <a:xfrm>
              <a:off x="4758" y="19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50"/>
            <p:cNvSpPr>
              <a:spLocks noChangeShapeType="1"/>
            </p:cNvSpPr>
            <p:nvPr/>
          </p:nvSpPr>
          <p:spPr bwMode="auto">
            <a:xfrm>
              <a:off x="4758" y="21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51"/>
            <p:cNvSpPr>
              <a:spLocks noChangeShapeType="1"/>
            </p:cNvSpPr>
            <p:nvPr/>
          </p:nvSpPr>
          <p:spPr bwMode="auto">
            <a:xfrm>
              <a:off x="4758" y="229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52"/>
            <p:cNvSpPr>
              <a:spLocks noChangeShapeType="1"/>
            </p:cNvSpPr>
            <p:nvPr/>
          </p:nvSpPr>
          <p:spPr bwMode="auto">
            <a:xfrm>
              <a:off x="4764" y="24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53"/>
            <p:cNvSpPr>
              <a:spLocks noChangeShapeType="1"/>
            </p:cNvSpPr>
            <p:nvPr/>
          </p:nvSpPr>
          <p:spPr bwMode="auto">
            <a:xfrm>
              <a:off x="4764" y="26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54"/>
            <p:cNvSpPr>
              <a:spLocks noChangeShapeType="1"/>
            </p:cNvSpPr>
            <p:nvPr/>
          </p:nvSpPr>
          <p:spPr bwMode="auto">
            <a:xfrm>
              <a:off x="4758" y="28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55"/>
            <p:cNvSpPr>
              <a:spLocks noChangeShapeType="1"/>
            </p:cNvSpPr>
            <p:nvPr/>
          </p:nvSpPr>
          <p:spPr bwMode="auto">
            <a:xfrm>
              <a:off x="4758" y="30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1743076" y="1944703"/>
            <a:ext cx="3200400" cy="2998788"/>
            <a:chOff x="1008" y="1241"/>
            <a:chExt cx="2016" cy="1889"/>
          </a:xfrm>
        </p:grpSpPr>
        <p:sp>
          <p:nvSpPr>
            <p:cNvPr id="59" name="Text Box 57"/>
            <p:cNvSpPr txBox="1">
              <a:spLocks noChangeArrowheads="1"/>
            </p:cNvSpPr>
            <p:nvPr/>
          </p:nvSpPr>
          <p:spPr bwMode="auto">
            <a:xfrm>
              <a:off x="1008" y="1241"/>
              <a:ext cx="1709" cy="14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max (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N, 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u="sng">
                  <a:solidFill>
                    <a:srgbClr val="6600CC"/>
                  </a:solidFill>
                </a:rPr>
                <a:t>if</a:t>
              </a:r>
              <a:r>
                <a:rPr lang="it-IT" sz="2000" b="1">
                  <a:solidFill>
                    <a:srgbClr val="6600CC"/>
                  </a:solidFill>
                </a:rPr>
                <a:t> (N &gt;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return(N);</a:t>
              </a:r>
            </a:p>
            <a:p>
              <a:pPr defTabSz="374650" eaLnBrk="0" hangingPunct="0">
                <a:defRPr/>
              </a:pPr>
              <a:r>
                <a:rPr lang="it-IT" sz="2000" b="1" smtClean="0">
                  <a:solidFill>
                    <a:srgbClr val="6600CC"/>
                  </a:solidFill>
                </a:rPr>
                <a:t>	</a:t>
              </a:r>
              <a:r>
                <a:rPr lang="it-IT" sz="2000" b="1" u="sng" smtClean="0">
                  <a:solidFill>
                    <a:srgbClr val="6600CC"/>
                  </a:solidFill>
                </a:rPr>
                <a:t>else</a:t>
              </a:r>
              <a:endParaRPr lang="it-IT" sz="2000" b="1">
                <a:solidFill>
                  <a:srgbClr val="6600CC"/>
                </a:solidFill>
              </a:endParaRP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return(M</a:t>
              </a:r>
              <a:r>
                <a:rPr lang="it-IT" sz="2000" b="1">
                  <a:solidFill>
                    <a:srgbClr val="6600CC"/>
                  </a:solidFill>
                </a:rPr>
                <a:t>);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}</a:t>
              </a:r>
              <a:r>
                <a:rPr lang="it-IT" sz="2400" b="1">
                  <a:solidFill>
                    <a:srgbClr val="6600CC"/>
                  </a:solidFill>
                </a:rPr>
                <a:t> 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1008" y="2880"/>
              <a:ext cx="201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y = max (x+1, z%4);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61" name="Group 64"/>
          <p:cNvGrpSpPr>
            <a:grpSpLocks/>
          </p:cNvGrpSpPr>
          <p:nvPr/>
        </p:nvGrpSpPr>
        <p:grpSpPr bwMode="auto">
          <a:xfrm>
            <a:off x="7064627" y="4094626"/>
            <a:ext cx="936626" cy="698501"/>
            <a:chOff x="4762" y="2415"/>
            <a:chExt cx="590" cy="440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4762" y="2415"/>
              <a:ext cx="245" cy="440"/>
              <a:chOff x="4761" y="2421"/>
              <a:chExt cx="245" cy="440"/>
            </a:xfrm>
          </p:grpSpPr>
          <p:sp>
            <p:nvSpPr>
              <p:cNvPr id="64" name="Text Box 66"/>
              <p:cNvSpPr txBox="1">
                <a:spLocks noChangeArrowheads="1"/>
              </p:cNvSpPr>
              <p:nvPr/>
            </p:nvSpPr>
            <p:spPr bwMode="auto">
              <a:xfrm>
                <a:off x="4766" y="2421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65" name="Text Box 67"/>
              <p:cNvSpPr txBox="1">
                <a:spLocks noChangeArrowheads="1"/>
              </p:cNvSpPr>
              <p:nvPr/>
            </p:nvSpPr>
            <p:spPr bwMode="auto">
              <a:xfrm>
                <a:off x="4761" y="2630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</p:grpSp>
        <p:sp>
          <p:nvSpPr>
            <p:cNvPr id="63" name="Text Box 68"/>
            <p:cNvSpPr txBox="1">
              <a:spLocks noChangeArrowheads="1"/>
            </p:cNvSpPr>
            <p:nvPr/>
          </p:nvSpPr>
          <p:spPr bwMode="auto">
            <a:xfrm>
              <a:off x="5099" y="2552"/>
              <a:ext cx="253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N</a:t>
              </a:r>
              <a:endParaRPr lang="it-IT" sz="3600" b="1"/>
            </a:p>
          </p:txBody>
        </p:sp>
      </p:grpSp>
      <p:grpSp>
        <p:nvGrpSpPr>
          <p:cNvPr id="66" name="Group 69"/>
          <p:cNvGrpSpPr>
            <a:grpSpLocks/>
          </p:cNvGrpSpPr>
          <p:nvPr/>
        </p:nvGrpSpPr>
        <p:grpSpPr bwMode="auto">
          <a:xfrm>
            <a:off x="7061456" y="4712161"/>
            <a:ext cx="939802" cy="652463"/>
            <a:chOff x="4760" y="2804"/>
            <a:chExt cx="592" cy="411"/>
          </a:xfrm>
        </p:grpSpPr>
        <p:grpSp>
          <p:nvGrpSpPr>
            <p:cNvPr id="67" name="Group 70"/>
            <p:cNvGrpSpPr>
              <a:grpSpLocks/>
            </p:cNvGrpSpPr>
            <p:nvPr/>
          </p:nvGrpSpPr>
          <p:grpSpPr bwMode="auto">
            <a:xfrm>
              <a:off x="4760" y="2804"/>
              <a:ext cx="246" cy="411"/>
              <a:chOff x="4761" y="2802"/>
              <a:chExt cx="246" cy="411"/>
            </a:xfrm>
          </p:grpSpPr>
          <p:sp>
            <p:nvSpPr>
              <p:cNvPr id="69" name="Text Box 71"/>
              <p:cNvSpPr txBox="1">
                <a:spLocks noChangeArrowheads="1"/>
              </p:cNvSpPr>
              <p:nvPr/>
            </p:nvSpPr>
            <p:spPr bwMode="auto">
              <a:xfrm>
                <a:off x="4762" y="280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70" name="Text Box 72"/>
              <p:cNvSpPr txBox="1">
                <a:spLocks noChangeArrowheads="1"/>
              </p:cNvSpPr>
              <p:nvPr/>
            </p:nvSpPr>
            <p:spPr bwMode="auto">
              <a:xfrm>
                <a:off x="4761" y="298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5092" y="2936"/>
              <a:ext cx="260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M</a:t>
              </a:r>
              <a:endParaRPr lang="it-IT" sz="3600" b="1"/>
            </a:p>
          </p:txBody>
        </p:sp>
      </p:grpSp>
      <p:sp>
        <p:nvSpPr>
          <p:cNvPr id="71" name="Text Box 74"/>
          <p:cNvSpPr txBox="1">
            <a:spLocks noChangeArrowheads="1"/>
          </p:cNvSpPr>
          <p:nvPr/>
        </p:nvSpPr>
        <p:spPr bwMode="auto">
          <a:xfrm>
            <a:off x="6355411" y="42576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2</a:t>
            </a:r>
            <a:endParaRPr lang="it-IT" sz="3600" b="1"/>
          </a:p>
        </p:txBody>
      </p:sp>
      <p:sp>
        <p:nvSpPr>
          <p:cNvPr id="72" name="Text Box 75"/>
          <p:cNvSpPr txBox="1">
            <a:spLocks noChangeArrowheads="1"/>
          </p:cNvSpPr>
          <p:nvPr/>
        </p:nvSpPr>
        <p:spPr bwMode="auto">
          <a:xfrm>
            <a:off x="6345886" y="48672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3" name="Text Box 76"/>
          <p:cNvSpPr txBox="1">
            <a:spLocks noChangeArrowheads="1"/>
          </p:cNvSpPr>
          <p:nvPr/>
        </p:nvSpPr>
        <p:spPr bwMode="auto">
          <a:xfrm>
            <a:off x="6347064" y="3343249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4" name="Oval 77"/>
          <p:cNvSpPr>
            <a:spLocks noChangeArrowheads="1"/>
          </p:cNvSpPr>
          <p:nvPr/>
        </p:nvSpPr>
        <p:spPr bwMode="auto">
          <a:xfrm>
            <a:off x="2775164" y="4497730"/>
            <a:ext cx="582390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75" name="Oval 78"/>
          <p:cNvSpPr>
            <a:spLocks noChangeArrowheads="1"/>
          </p:cNvSpPr>
          <p:nvPr/>
        </p:nvSpPr>
        <p:spPr bwMode="auto">
          <a:xfrm>
            <a:off x="3428992" y="4494215"/>
            <a:ext cx="610348" cy="539424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grpSp>
        <p:nvGrpSpPr>
          <p:cNvPr id="76" name="Group 86"/>
          <p:cNvGrpSpPr>
            <a:grpSpLocks/>
          </p:cNvGrpSpPr>
          <p:nvPr/>
        </p:nvGrpSpPr>
        <p:grpSpPr bwMode="auto">
          <a:xfrm>
            <a:off x="7129482" y="4200531"/>
            <a:ext cx="228600" cy="1143000"/>
            <a:chOff x="4416" y="2592"/>
            <a:chExt cx="144" cy="720"/>
          </a:xfrm>
        </p:grpSpPr>
        <p:sp>
          <p:nvSpPr>
            <p:cNvPr id="77" name="Rectangle 82"/>
            <p:cNvSpPr>
              <a:spLocks noChangeArrowheads="1"/>
            </p:cNvSpPr>
            <p:nvPr/>
          </p:nvSpPr>
          <p:spPr bwMode="auto">
            <a:xfrm>
              <a:off x="4416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Rectangle 83"/>
            <p:cNvSpPr>
              <a:spLocks noChangeArrowheads="1"/>
            </p:cNvSpPr>
            <p:nvPr/>
          </p:nvSpPr>
          <p:spPr bwMode="auto">
            <a:xfrm>
              <a:off x="4416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Rectangle 84"/>
            <p:cNvSpPr>
              <a:spLocks noChangeArrowheads="1"/>
            </p:cNvSpPr>
            <p:nvPr/>
          </p:nvSpPr>
          <p:spPr bwMode="auto">
            <a:xfrm>
              <a:off x="4416" y="297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Rectangle 85"/>
            <p:cNvSpPr>
              <a:spLocks noChangeArrowheads="1"/>
            </p:cNvSpPr>
            <p:nvPr/>
          </p:nvSpPr>
          <p:spPr bwMode="auto">
            <a:xfrm>
              <a:off x="4416" y="3168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1285852" y="1157277"/>
            <a:ext cx="169020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 autoUpdateAnimBg="0"/>
      <p:bldP spid="72" grpId="0" animBg="1" autoUpdateAnimBg="0"/>
      <p:bldP spid="73" grpId="0" animBg="1" autoUpdateAnimBg="0"/>
      <p:bldP spid="74" grpId="0" animBg="1"/>
      <p:bldP spid="75" grpId="0" animBg="1"/>
      <p:bldP spid="8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dirty="0" smtClean="0"/>
              <a:t>Modalità di passaggio dei parametri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5189550" y="1946291"/>
            <a:ext cx="2740026" cy="3697288"/>
            <a:chOff x="3168" y="1023"/>
            <a:chExt cx="172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71" y="2143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71" y="1949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 b="1"/>
                <a:t> </a:t>
              </a:r>
              <a:endParaRPr lang="it-IT" sz="3200" b="1"/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4689" y="2052"/>
              <a:ext cx="205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3949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7"/>
            <p:cNvSpPr>
              <a:spLocks noChangeShapeType="1"/>
            </p:cNvSpPr>
            <p:nvPr/>
          </p:nvSpPr>
          <p:spPr bwMode="auto">
            <a:xfrm>
              <a:off x="4374" y="179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8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0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52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55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56"/>
            <p:cNvSpPr txBox="1">
              <a:spLocks noChangeArrowheads="1"/>
            </p:cNvSpPr>
            <p:nvPr/>
          </p:nvSpPr>
          <p:spPr bwMode="auto">
            <a:xfrm>
              <a:off x="1008" y="1396"/>
              <a:ext cx="1810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</a:t>
              </a:r>
              <a:r>
                <a:rPr lang="it-IT" sz="2800" b="1" smtClean="0">
                  <a:solidFill>
                    <a:srgbClr val="6600CC"/>
                  </a:solidFill>
                </a:rPr>
                <a:t>Add </a:t>
              </a:r>
              <a:r>
                <a:rPr lang="it-IT" sz="2800" b="1">
                  <a:solidFill>
                    <a:srgbClr val="6600CC"/>
                  </a:solidFill>
                </a:rPr>
                <a:t>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N = 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57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smtClean="0">
                  <a:solidFill>
                    <a:srgbClr val="3333FF"/>
                  </a:solidFill>
                </a:rPr>
                <a:t>Add(x</a:t>
              </a:r>
              <a:r>
                <a:rPr lang="it-IT" sz="2800" b="1">
                  <a:solidFill>
                    <a:srgbClr val="3333FF"/>
                  </a:solidFill>
                </a:rPr>
                <a:t>);</a:t>
              </a:r>
              <a:endParaRPr lang="it-IT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8"/>
          <p:cNvGrpSpPr>
            <a:grpSpLocks/>
          </p:cNvGrpSpPr>
          <p:nvPr/>
        </p:nvGrpSpPr>
        <p:grpSpPr bwMode="auto">
          <a:xfrm>
            <a:off x="7115006" y="4332119"/>
            <a:ext cx="836614" cy="693739"/>
            <a:chOff x="4766" y="2436"/>
            <a:chExt cx="527" cy="437"/>
          </a:xfrm>
        </p:grpSpPr>
        <p:grpSp>
          <p:nvGrpSpPr>
            <p:cNvPr id="53" name="Group 59"/>
            <p:cNvGrpSpPr>
              <a:grpSpLocks/>
            </p:cNvGrpSpPr>
            <p:nvPr/>
          </p:nvGrpSpPr>
          <p:grpSpPr bwMode="auto">
            <a:xfrm>
              <a:off x="4766" y="2436"/>
              <a:ext cx="237" cy="437"/>
              <a:chOff x="4765" y="2442"/>
              <a:chExt cx="237" cy="437"/>
            </a:xfrm>
          </p:grpSpPr>
          <p:sp>
            <p:nvSpPr>
              <p:cNvPr id="55" name="Text Box 60"/>
              <p:cNvSpPr txBox="1">
                <a:spLocks noChangeArrowheads="1"/>
              </p:cNvSpPr>
              <p:nvPr/>
            </p:nvSpPr>
            <p:spPr bwMode="auto">
              <a:xfrm>
                <a:off x="4766" y="2442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61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62"/>
            <p:cNvSpPr txBox="1">
              <a:spLocks noChangeArrowheads="1"/>
            </p:cNvSpPr>
            <p:nvPr/>
          </p:nvSpPr>
          <p:spPr bwMode="auto">
            <a:xfrm>
              <a:off x="5040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6420521" y="4494198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1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71"/>
          <p:cNvSpPr>
            <a:spLocks noChangeArrowheads="1"/>
          </p:cNvSpPr>
          <p:nvPr/>
        </p:nvSpPr>
        <p:spPr bwMode="auto">
          <a:xfrm>
            <a:off x="2343152" y="4481285"/>
            <a:ext cx="585774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59" name="Rectangle 73"/>
          <p:cNvSpPr>
            <a:spLocks noChangeArrowheads="1"/>
          </p:cNvSpPr>
          <p:nvPr/>
        </p:nvSpPr>
        <p:spPr bwMode="auto">
          <a:xfrm>
            <a:off x="1281429" y="1142984"/>
            <a:ext cx="39335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Abbiamo </a:t>
            </a:r>
            <a:r>
              <a:rPr lang="it-IT" sz="2400" b="1">
                <a:solidFill>
                  <a:srgbClr val="FF0000"/>
                </a:solidFill>
              </a:rPr>
              <a:t>un problema!!!</a:t>
            </a:r>
          </a:p>
        </p:txBody>
      </p:sp>
      <p:grpSp>
        <p:nvGrpSpPr>
          <p:cNvPr id="60" name="Group 82"/>
          <p:cNvGrpSpPr>
            <a:grpSpLocks/>
          </p:cNvGrpSpPr>
          <p:nvPr/>
        </p:nvGrpSpPr>
        <p:grpSpPr bwMode="auto">
          <a:xfrm>
            <a:off x="7143768" y="4437078"/>
            <a:ext cx="228600" cy="533400"/>
            <a:chOff x="5184" y="2592"/>
            <a:chExt cx="144" cy="336"/>
          </a:xfrm>
        </p:grpSpPr>
        <p:sp>
          <p:nvSpPr>
            <p:cNvPr id="61" name="Rectangle 75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76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81"/>
          <p:cNvSpPr txBox="1">
            <a:spLocks noChangeArrowheads="1"/>
          </p:cNvSpPr>
          <p:nvPr/>
        </p:nvSpPr>
        <p:spPr bwMode="auto">
          <a:xfrm>
            <a:off x="6418371" y="4491023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Abbiamo un problema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90283"/>
            <a:ext cx="7786742" cy="4862870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/*</a:t>
            </a:r>
            <a:r>
              <a:rPr lang="it-IT" sz="1200" b="1" dirty="0" smtClean="0"/>
              <a:t> </a:t>
            </a:r>
            <a:r>
              <a:rPr lang="it-IT" sz="1200" b="1" dirty="0" smtClean="0"/>
              <a:t>sorgente: </a:t>
            </a:r>
            <a:r>
              <a:rPr lang="it-IT" sz="1200" b="1" dirty="0" err="1" smtClean="0"/>
              <a:t>PassParNo.c</a:t>
            </a:r>
            <a:r>
              <a:rPr lang="it-IT" sz="1200" b="1" dirty="0" smtClean="0"/>
              <a:t>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</a:t>
            </a:r>
            <a:r>
              <a:rPr lang="it-IT" sz="1200" b="1" dirty="0" smtClean="0"/>
              <a:t> </a:t>
            </a:r>
            <a:r>
              <a:rPr lang="it-IT" sz="1200" b="1" dirty="0" smtClean="0"/>
              <a:t>esempio che dimostra come non sia possibile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**</a:t>
            </a:r>
            <a:r>
              <a:rPr lang="it-IT" sz="1200" b="1" dirty="0" smtClean="0"/>
              <a:t> </a:t>
            </a:r>
            <a:r>
              <a:rPr lang="it-IT" sz="1200" b="1" dirty="0" smtClean="0"/>
              <a:t>modificare il valore dei parametri </a:t>
            </a:r>
            <a:r>
              <a:rPr lang="it-IT" sz="1200" b="1" dirty="0" smtClean="0"/>
              <a:t>attuali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#include &lt;</a:t>
            </a:r>
            <a:r>
              <a:rPr lang="it-IT" sz="1200" b="1" dirty="0" err="1" smtClean="0">
                <a:solidFill>
                  <a:srgbClr val="3333FF"/>
                </a:solidFill>
              </a:rPr>
              <a:t>stdio.h</a:t>
            </a:r>
            <a:r>
              <a:rPr lang="it-IT" sz="12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</a:t>
            </a:r>
            <a:r>
              <a:rPr lang="it-IT" sz="1200" b="1" dirty="0" smtClean="0"/>
              <a:t> </a:t>
            </a:r>
            <a:r>
              <a:rPr lang="it-IT" sz="1200" b="1" dirty="0" smtClean="0"/>
              <a:t>definizione della funzione che vorrebbe </a:t>
            </a:r>
            <a:r>
              <a:rPr lang="it-IT" sz="1200" b="1" dirty="0" smtClean="0"/>
              <a:t>aggiungere 1 </a:t>
            </a:r>
            <a:r>
              <a:rPr lang="it-IT" sz="1200" b="1" dirty="0" smtClean="0"/>
              <a:t>ad una </a:t>
            </a:r>
            <a:r>
              <a:rPr lang="it-IT" sz="1200" b="1" dirty="0" smtClean="0"/>
              <a:t>variabile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u="sng" dirty="0" err="1" smtClean="0">
                <a:solidFill>
                  <a:srgbClr val="3333FF"/>
                </a:solidFill>
              </a:rPr>
              <a:t>void</a:t>
            </a:r>
            <a:r>
              <a:rPr lang="it-IT" sz="1200" b="1" dirty="0" smtClean="0">
                <a:solidFill>
                  <a:srgbClr val="3333FF"/>
                </a:solidFill>
              </a:rPr>
              <a:t> </a:t>
            </a:r>
            <a:r>
              <a:rPr lang="it-IT" sz="1200" b="1" dirty="0" err="1" smtClean="0">
                <a:solidFill>
                  <a:srgbClr val="3333FF"/>
                </a:solidFill>
              </a:rPr>
              <a:t>add</a:t>
            </a:r>
            <a:r>
              <a:rPr lang="it-IT" sz="1200" b="1" dirty="0" smtClean="0">
                <a:solidFill>
                  <a:srgbClr val="3333FF"/>
                </a:solidFill>
              </a:rPr>
              <a:t> (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n)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	n++;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	};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</a:t>
            </a:r>
            <a:r>
              <a:rPr lang="it-IT" sz="1200" b="1" dirty="0" smtClean="0"/>
              <a:t> chiamante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</a:t>
            </a:r>
            <a:r>
              <a:rPr lang="it-IT" sz="1200" b="1" dirty="0" err="1" smtClean="0">
                <a:solidFill>
                  <a:srgbClr val="3333FF"/>
                </a:solidFill>
              </a:rPr>
              <a:t>main</a:t>
            </a:r>
            <a:r>
              <a:rPr lang="it-IT" sz="12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  </a:t>
            </a:r>
            <a:r>
              <a:rPr lang="it-IT" sz="1200" b="1" dirty="0" smtClean="0"/>
              <a:t>/*</a:t>
            </a:r>
            <a:r>
              <a:rPr lang="it-IT" sz="1200" b="1" dirty="0" smtClean="0"/>
              <a:t> </a:t>
            </a:r>
            <a:r>
              <a:rPr lang="it-IT" sz="1200" b="1" dirty="0" smtClean="0"/>
              <a:t>definizione e inizializzazione della variabile di </a:t>
            </a:r>
            <a:r>
              <a:rPr lang="it-IT" sz="1200" b="1" dirty="0" smtClean="0"/>
              <a:t>prova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200" b="1" dirty="0" smtClean="0">
                <a:solidFill>
                  <a:srgbClr val="3333FF"/>
                </a:solidFill>
              </a:rPr>
              <a:t>("\</a:t>
            </a:r>
            <a:r>
              <a:rPr lang="it-IT" sz="1200" b="1" dirty="0" err="1" smtClean="0">
                <a:solidFill>
                  <a:srgbClr val="3333FF"/>
                </a:solidFill>
              </a:rPr>
              <a:t>nValore</a:t>
            </a:r>
            <a:r>
              <a:rPr lang="it-IT" sz="1200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  </a:t>
            </a:r>
            <a:r>
              <a:rPr lang="it-IT" sz="1200" b="1" dirty="0" smtClean="0"/>
              <a:t>/*</a:t>
            </a:r>
            <a:r>
              <a:rPr lang="it-IT" sz="1200" b="1" dirty="0" smtClean="0"/>
              <a:t> </a:t>
            </a:r>
            <a:r>
              <a:rPr lang="it-IT" sz="1200" b="1" dirty="0" smtClean="0"/>
              <a:t>chiamata della funzione che dovrebbe aumentarne il </a:t>
            </a:r>
            <a:r>
              <a:rPr lang="it-IT" sz="1200" b="1" dirty="0" smtClean="0"/>
              <a:t>valore e verifica</a:t>
            </a:r>
          </a:p>
          <a:p>
            <a:pPr>
              <a:tabLst>
                <a:tab pos="363538" algn="l"/>
              </a:tabLst>
            </a:pPr>
            <a:r>
              <a:rPr lang="it-IT" sz="1200" b="1" dirty="0"/>
              <a:t> </a:t>
            </a:r>
            <a:r>
              <a:rPr lang="it-IT" sz="1200" b="1" dirty="0" smtClean="0"/>
              <a:t> *</a:t>
            </a:r>
            <a:r>
              <a:rPr lang="it-IT" sz="1200" b="1" dirty="0" smtClean="0"/>
              <a:t>* del suo effetto */</a:t>
            </a:r>
            <a:endParaRPr lang="it-IT" sz="1200" b="1" dirty="0" smtClean="0"/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  </a:t>
            </a:r>
            <a:r>
              <a:rPr lang="it-IT" sz="1200" b="1" dirty="0" err="1" smtClean="0">
                <a:solidFill>
                  <a:srgbClr val="3333FF"/>
                </a:solidFill>
              </a:rPr>
              <a:t>add</a:t>
            </a:r>
            <a:r>
              <a:rPr lang="it-IT" sz="1200" b="1" dirty="0" smtClean="0">
                <a:solidFill>
                  <a:srgbClr val="3333FF"/>
                </a:solidFill>
              </a:rPr>
              <a:t>(prova);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200" b="1" dirty="0" smtClean="0">
                <a:solidFill>
                  <a:srgbClr val="3333FF"/>
                </a:solidFill>
              </a:rPr>
              <a:t>("\</a:t>
            </a:r>
            <a:r>
              <a:rPr lang="it-IT" sz="1200" b="1" dirty="0" err="1" smtClean="0">
                <a:solidFill>
                  <a:srgbClr val="3333FF"/>
                </a:solidFill>
              </a:rPr>
              <a:t>nValore</a:t>
            </a:r>
            <a:r>
              <a:rPr lang="it-IT" sz="1200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2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42918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214943" y="1941513"/>
            <a:ext cx="2692400" cy="3697288"/>
            <a:chOff x="3168" y="1023"/>
            <a:chExt cx="169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65" y="2147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65" y="1954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4659" y="2052"/>
              <a:ext cx="205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3907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36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7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8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4374" y="179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4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1008" y="1396"/>
              <a:ext cx="1916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Add 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*N)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*N = *N+1;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Add(&amp;x);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0"/>
          <p:cNvGrpSpPr>
            <a:grpSpLocks/>
          </p:cNvGrpSpPr>
          <p:nvPr/>
        </p:nvGrpSpPr>
        <p:grpSpPr bwMode="auto">
          <a:xfrm>
            <a:off x="7116397" y="4333795"/>
            <a:ext cx="812801" cy="676278"/>
            <a:chOff x="4766" y="2447"/>
            <a:chExt cx="512" cy="426"/>
          </a:xfrm>
        </p:grpSpPr>
        <p:grpSp>
          <p:nvGrpSpPr>
            <p:cNvPr id="53" name="Group 51"/>
            <p:cNvGrpSpPr>
              <a:grpSpLocks/>
            </p:cNvGrpSpPr>
            <p:nvPr/>
          </p:nvGrpSpPr>
          <p:grpSpPr bwMode="auto">
            <a:xfrm>
              <a:off x="4766" y="2447"/>
              <a:ext cx="236" cy="426"/>
              <a:chOff x="4765" y="2453"/>
              <a:chExt cx="236" cy="426"/>
            </a:xfrm>
          </p:grpSpPr>
          <p:sp>
            <p:nvSpPr>
              <p:cNvPr id="55" name="Text Box 52"/>
              <p:cNvSpPr txBox="1">
                <a:spLocks noChangeArrowheads="1"/>
              </p:cNvSpPr>
              <p:nvPr/>
            </p:nvSpPr>
            <p:spPr bwMode="auto">
              <a:xfrm>
                <a:off x="4765" y="2453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53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025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180321" y="44894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56"/>
          <p:cNvSpPr>
            <a:spLocks noChangeArrowheads="1"/>
          </p:cNvSpPr>
          <p:nvPr/>
        </p:nvSpPr>
        <p:spPr bwMode="auto">
          <a:xfrm>
            <a:off x="2406826" y="4430617"/>
            <a:ext cx="6858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1288838" y="1071546"/>
            <a:ext cx="53548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Ma </a:t>
            </a:r>
            <a:r>
              <a:rPr lang="it-IT" sz="2400" b="1">
                <a:solidFill>
                  <a:srgbClr val="FF0000"/>
                </a:solidFill>
              </a:rPr>
              <a:t>abbiamo anche la soluzione!!!</a:t>
            </a:r>
          </a:p>
        </p:txBody>
      </p:sp>
      <p:grpSp>
        <p:nvGrpSpPr>
          <p:cNvPr id="60" name="Group 58"/>
          <p:cNvGrpSpPr>
            <a:grpSpLocks/>
          </p:cNvGrpSpPr>
          <p:nvPr/>
        </p:nvGrpSpPr>
        <p:grpSpPr bwMode="auto">
          <a:xfrm>
            <a:off x="7165802" y="4432300"/>
            <a:ext cx="228600" cy="533400"/>
            <a:chOff x="5184" y="2592"/>
            <a:chExt cx="144" cy="336"/>
          </a:xfrm>
        </p:grpSpPr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61"/>
          <p:cNvSpPr txBox="1">
            <a:spLocks noChangeArrowheads="1"/>
          </p:cNvSpPr>
          <p:nvPr/>
        </p:nvSpPr>
        <p:spPr bwMode="auto">
          <a:xfrm>
            <a:off x="6391001" y="3571876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64" name="Oval 56"/>
          <p:cNvSpPr>
            <a:spLocks noChangeArrowheads="1"/>
          </p:cNvSpPr>
          <p:nvPr/>
        </p:nvSpPr>
        <p:spPr bwMode="auto">
          <a:xfrm>
            <a:off x="1857356" y="2948802"/>
            <a:ext cx="2214578" cy="63942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  <p:bldP spid="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E abbiamo la soluzione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928670"/>
            <a:ext cx="7786742" cy="5401479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/* </a:t>
            </a:r>
            <a:r>
              <a:rPr lang="it-IT" sz="1400" b="1" dirty="0" smtClean="0"/>
              <a:t>sorgente: </a:t>
            </a:r>
            <a:r>
              <a:rPr lang="it-IT" sz="1400" b="1" dirty="0" err="1" smtClean="0"/>
              <a:t>PassParSi.c</a:t>
            </a:r>
            <a:r>
              <a:rPr lang="it-IT" sz="1400" b="1" dirty="0" smtClean="0"/>
              <a:t>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/*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modalita’</a:t>
            </a:r>
            <a:r>
              <a:rPr lang="it-IT" sz="1400" b="1" dirty="0" smtClean="0"/>
              <a:t> di modifica dello stato della memoria tramite una </a:t>
            </a:r>
            <a:r>
              <a:rPr lang="it-IT" sz="1400" b="1" dirty="0" smtClean="0"/>
              <a:t>funzione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#include &lt;</a:t>
            </a:r>
            <a:r>
              <a:rPr lang="it-IT" sz="1400" b="1" dirty="0" err="1" smtClean="0">
                <a:solidFill>
                  <a:srgbClr val="3333FF"/>
                </a:solidFill>
              </a:rPr>
              <a:t>stdio.h</a:t>
            </a:r>
            <a:r>
              <a:rPr lang="it-IT" sz="14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/*</a:t>
            </a:r>
            <a:r>
              <a:rPr lang="it-IT" sz="1400" b="1" dirty="0" smtClean="0"/>
              <a:t> </a:t>
            </a:r>
            <a:r>
              <a:rPr lang="it-IT" sz="1400" b="1" dirty="0" smtClean="0"/>
              <a:t>definizione della funzione che </a:t>
            </a:r>
            <a:r>
              <a:rPr lang="it-IT" sz="1400" b="1" dirty="0" smtClean="0"/>
              <a:t>aggiunge 1 </a:t>
            </a:r>
            <a:r>
              <a:rPr lang="it-IT" sz="1400" b="1" dirty="0" smtClean="0"/>
              <a:t>al valore di una </a:t>
            </a:r>
            <a:r>
              <a:rPr lang="it-IT" sz="1400" b="1" dirty="0" smtClean="0"/>
              <a:t>variabile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u="sng" dirty="0" err="1" smtClean="0">
                <a:solidFill>
                  <a:srgbClr val="FF0000"/>
                </a:solidFill>
              </a:rPr>
              <a:t>void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400" b="1" dirty="0" err="1" smtClean="0">
                <a:solidFill>
                  <a:srgbClr val="FF0000"/>
                </a:solidFill>
              </a:rPr>
              <a:t>add</a:t>
            </a:r>
            <a:r>
              <a:rPr lang="it-IT" sz="1400" b="1" dirty="0" smtClean="0">
                <a:solidFill>
                  <a:srgbClr val="FF0000"/>
                </a:solidFill>
              </a:rPr>
              <a:t> (</a:t>
            </a:r>
            <a:r>
              <a:rPr lang="it-IT" sz="14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400" b="1" dirty="0" smtClean="0">
                <a:solidFill>
                  <a:srgbClr val="FF0000"/>
                </a:solidFill>
              </a:rPr>
              <a:t> *n)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	</a:t>
            </a:r>
            <a:r>
              <a:rPr lang="it-IT" sz="1400" b="1" dirty="0" smtClean="0"/>
              <a:t>/* </a:t>
            </a:r>
            <a:r>
              <a:rPr lang="it-IT" sz="1400" b="1" dirty="0" smtClean="0"/>
              <a:t>aggiunge 1 alla </a:t>
            </a:r>
            <a:r>
              <a:rPr lang="it-IT" sz="1400" b="1" dirty="0" smtClean="0"/>
              <a:t>variabile </a:t>
            </a:r>
            <a:r>
              <a:rPr lang="it-IT" sz="1400" b="1" dirty="0" smtClean="0"/>
              <a:t>puntata dal parametro </a:t>
            </a:r>
            <a:r>
              <a:rPr lang="it-IT" sz="1400" b="1" dirty="0" smtClean="0"/>
              <a:t>formale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*n=*n+1;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</a:t>
            </a:r>
            <a:r>
              <a:rPr lang="it-IT" sz="1400" b="1" dirty="0" smtClean="0">
                <a:solidFill>
                  <a:srgbClr val="3333FF"/>
                </a:solidFill>
              </a:rPr>
              <a:t>}</a:t>
            </a:r>
            <a:endParaRPr lang="it-IT" sz="1400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400" b="1" dirty="0" smtClean="0">
                <a:solidFill>
                  <a:srgbClr val="3333FF"/>
                </a:solidFill>
              </a:rPr>
              <a:t> </a:t>
            </a:r>
            <a:r>
              <a:rPr lang="it-IT" sz="1400" b="1" dirty="0" err="1" smtClean="0">
                <a:solidFill>
                  <a:srgbClr val="3333FF"/>
                </a:solidFill>
              </a:rPr>
              <a:t>main</a:t>
            </a:r>
            <a:r>
              <a:rPr lang="it-IT" sz="14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  </a:t>
            </a:r>
            <a:r>
              <a:rPr lang="it-IT" sz="1400" b="1" dirty="0" smtClean="0"/>
              <a:t>/* </a:t>
            </a:r>
            <a:r>
              <a:rPr lang="it-IT" sz="1400" b="1" dirty="0" smtClean="0"/>
              <a:t>definizione e inizializzazione della variabile di </a:t>
            </a:r>
            <a:r>
              <a:rPr lang="it-IT" sz="1400" b="1" dirty="0" smtClean="0"/>
              <a:t>prova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400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400" b="1" dirty="0" smtClean="0">
                <a:solidFill>
                  <a:srgbClr val="3333FF"/>
                </a:solidFill>
              </a:rPr>
              <a:t>("\</a:t>
            </a:r>
            <a:r>
              <a:rPr lang="it-IT" sz="1400" b="1" dirty="0" err="1" smtClean="0">
                <a:solidFill>
                  <a:srgbClr val="3333FF"/>
                </a:solidFill>
              </a:rPr>
              <a:t>nValore</a:t>
            </a:r>
            <a:r>
              <a:rPr lang="it-IT" sz="1400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  </a:t>
            </a:r>
            <a:r>
              <a:rPr lang="it-IT" sz="1400" b="1" dirty="0" smtClean="0"/>
              <a:t>/* </a:t>
            </a:r>
            <a:r>
              <a:rPr lang="it-IT" sz="1400" b="1" dirty="0" smtClean="0"/>
              <a:t>chiamata della funzione che ne aumenta il </a:t>
            </a:r>
            <a:r>
              <a:rPr lang="it-IT" sz="1400" b="1" dirty="0" smtClean="0"/>
              <a:t>valore e verifica del suo effetto */</a:t>
            </a:r>
            <a:endParaRPr lang="it-IT" sz="1400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  </a:t>
            </a:r>
            <a:r>
              <a:rPr lang="it-IT" sz="1400" b="1" dirty="0" err="1" smtClean="0">
                <a:solidFill>
                  <a:srgbClr val="FF0000"/>
                </a:solidFill>
              </a:rPr>
              <a:t>add</a:t>
            </a:r>
            <a:r>
              <a:rPr lang="it-IT" sz="1400" b="1" dirty="0" smtClean="0">
                <a:solidFill>
                  <a:srgbClr val="FF0000"/>
                </a:solidFill>
              </a:rPr>
              <a:t>(&amp;prova);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400" b="1" dirty="0" smtClean="0">
                <a:solidFill>
                  <a:srgbClr val="3333FF"/>
                </a:solidFill>
              </a:rPr>
              <a:t>("\</a:t>
            </a:r>
            <a:r>
              <a:rPr lang="it-IT" sz="1400" b="1" dirty="0" err="1" smtClean="0">
                <a:solidFill>
                  <a:srgbClr val="3333FF"/>
                </a:solidFill>
              </a:rPr>
              <a:t>nValore</a:t>
            </a:r>
            <a:r>
              <a:rPr lang="it-IT" sz="1400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4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dirty="0" smtClean="0">
                <a:solidFill>
                  <a:srgbClr val="3333FF"/>
                </a:solidFill>
              </a:rPr>
              <a:t>}</a:t>
            </a:r>
            <a:endParaRPr lang="it-IT" sz="1400" b="1" dirty="0" smtClean="0">
              <a:solidFill>
                <a:srgbClr val="3333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81305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0648" y="1072476"/>
            <a:ext cx="7831832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indent="-271463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Devo capire: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 smtClean="0"/>
              <a:t>se la funzione calcola un valore e/o modifica lo stato della memoria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/>
              <a:t>se la funzione calcola un </a:t>
            </a:r>
            <a:r>
              <a:rPr lang="it-IT" sz="2000" b="1" dirty="0" smtClean="0"/>
              <a:t>valore: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2.1</a:t>
            </a:r>
            <a:r>
              <a:rPr lang="it-IT" sz="2000" b="1" dirty="0" smtClean="0"/>
              <a:t>	qual è il tipo del valore calcolato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>
                <a:solidFill>
                  <a:srgbClr val="FF0000"/>
                </a:solidFill>
              </a:rPr>
              <a:t>2.2</a:t>
            </a:r>
            <a:r>
              <a:rPr lang="it-IT" sz="2000" b="1" dirty="0"/>
              <a:t>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i valori in ingresso a partire dai </a:t>
            </a:r>
            <a:r>
              <a:rPr lang="it-IT" sz="2000" b="1" dirty="0" smtClean="0"/>
              <a:t>quali tale valore è calcolato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+mj-lt"/>
              <a:buAutoNum type="arabicPeriod" startAt="3"/>
            </a:pPr>
            <a:r>
              <a:rPr lang="it-IT" sz="2000" b="1" dirty="0" smtClean="0"/>
              <a:t>se la funzione modifica lo stato della memoria: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3.1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le variabili modificate</a:t>
            </a:r>
          </a:p>
        </p:txBody>
      </p:sp>
    </p:spTree>
    <p:extLst>
      <p:ext uri="{BB962C8B-B14F-4D97-AF65-F5344CB8AC3E}">
        <p14:creationId xmlns:p14="http://schemas.microsoft.com/office/powerpoint/2010/main" val="245092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14480" y="2088718"/>
            <a:ext cx="6643734" cy="2708434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/*</a:t>
            </a:r>
            <a:r>
              <a:rPr lang="it-IT" sz="1600" b="1" dirty="0" smtClean="0">
                <a:cs typeface="Times New Roman" pitchFamily="18" charset="0"/>
              </a:rPr>
              <a:t> </a:t>
            </a:r>
            <a:r>
              <a:rPr lang="it-IT" sz="1600" b="1" dirty="0" smtClean="0">
                <a:cs typeface="Times New Roman" pitchFamily="18" charset="0"/>
              </a:rPr>
              <a:t>sorgente: </a:t>
            </a:r>
            <a:r>
              <a:rPr lang="it-IT" sz="1600" b="1" dirty="0" err="1" smtClean="0">
                <a:cs typeface="Times New Roman" pitchFamily="18" charset="0"/>
              </a:rPr>
              <a:t>scambia.c</a:t>
            </a:r>
            <a:r>
              <a:rPr lang="it-IT" sz="1600" b="1" dirty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>
                <a:cs typeface="Times New Roman" pitchFamily="18" charset="0"/>
              </a:rPr>
              <a:t>funzione che scambia il contenuto di due variabili </a:t>
            </a:r>
            <a:r>
              <a:rPr lang="it-IT" sz="1600" b="1" dirty="0" smtClean="0">
                <a:cs typeface="Times New Roman" pitchFamily="18" charset="0"/>
              </a:rPr>
              <a:t>intere */ </a:t>
            </a:r>
            <a:endParaRPr lang="it-IT" sz="1600" b="1" dirty="0"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scambia (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, 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)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=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}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6215074" y="1872694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dirty="0" smtClean="0">
                <a:solidFill>
                  <a:srgbClr val="FF0000"/>
                </a:solidFill>
              </a:rPr>
              <a:t>Esempio:</a:t>
            </a:r>
            <a:endParaRPr lang="it-IT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 autoUpdateAnimBg="0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della matematica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278916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1771680" y="1905000"/>
            <a:ext cx="70866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1419255" y="1205241"/>
            <a:ext cx="511261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</a:t>
            </a:r>
            <a:r>
              <a:rPr lang="it-IT" sz="2800" b="1" smtClean="0">
                <a:solidFill>
                  <a:srgbClr val="FF0000"/>
                </a:solidFill>
              </a:rPr>
              <a:t>una funzione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5610255" y="1882775"/>
            <a:ext cx="1409700" cy="1558925"/>
            <a:chOff x="3432" y="1186"/>
            <a:chExt cx="888" cy="982"/>
          </a:xfrm>
        </p:grpSpPr>
        <p:sp>
          <p:nvSpPr>
            <p:cNvPr id="10" name="Oval 87"/>
            <p:cNvSpPr>
              <a:spLocks noChangeArrowheads="1"/>
            </p:cNvSpPr>
            <p:nvPr/>
          </p:nvSpPr>
          <p:spPr bwMode="auto">
            <a:xfrm>
              <a:off x="3832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Text Box 88"/>
            <p:cNvSpPr txBox="1">
              <a:spLocks noChangeArrowheads="1"/>
            </p:cNvSpPr>
            <p:nvPr/>
          </p:nvSpPr>
          <p:spPr bwMode="auto">
            <a:xfrm>
              <a:off x="3432" y="1918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2" name="Line 89"/>
            <p:cNvSpPr>
              <a:spLocks noChangeShapeType="1"/>
            </p:cNvSpPr>
            <p:nvPr/>
          </p:nvSpPr>
          <p:spPr bwMode="auto">
            <a:xfrm flipV="1">
              <a:off x="4002" y="1618"/>
              <a:ext cx="4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7062818" y="1857375"/>
            <a:ext cx="1752600" cy="1563688"/>
            <a:chOff x="4320" y="1170"/>
            <a:chExt cx="1104" cy="985"/>
          </a:xfrm>
        </p:grpSpPr>
        <p:sp>
          <p:nvSpPr>
            <p:cNvPr id="14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92"/>
            <p:cNvSpPr>
              <a:spLocks noChangeShapeType="1"/>
            </p:cNvSpPr>
            <p:nvPr/>
          </p:nvSpPr>
          <p:spPr bwMode="auto">
            <a:xfrm>
              <a:off x="4692" y="1600"/>
              <a:ext cx="108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Text Box 93"/>
            <p:cNvSpPr txBox="1">
              <a:spLocks noChangeArrowheads="1"/>
            </p:cNvSpPr>
            <p:nvPr/>
          </p:nvSpPr>
          <p:spPr bwMode="auto">
            <a:xfrm>
              <a:off x="4320" y="1905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sp>
        <p:nvSpPr>
          <p:cNvPr id="17" name="Text Box 94"/>
          <p:cNvSpPr txBox="1">
            <a:spLocks noChangeArrowheads="1"/>
          </p:cNvSpPr>
          <p:nvPr/>
        </p:nvSpPr>
        <p:spPr bwMode="auto">
          <a:xfrm>
            <a:off x="1419255" y="4780291"/>
            <a:ext cx="3126177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In matematica: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3714780" y="1882775"/>
            <a:ext cx="2514600" cy="685800"/>
            <a:chOff x="2256" y="1186"/>
            <a:chExt cx="1584" cy="432"/>
          </a:xfrm>
        </p:grpSpPr>
        <p:sp>
          <p:nvSpPr>
            <p:cNvPr id="19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100"/>
          <p:cNvGrpSpPr>
            <a:grpSpLocks/>
          </p:cNvGrpSpPr>
          <p:nvPr/>
        </p:nvGrpSpPr>
        <p:grpSpPr bwMode="auto">
          <a:xfrm>
            <a:off x="4591080" y="1882775"/>
            <a:ext cx="3962400" cy="2311400"/>
            <a:chOff x="2496" y="1186"/>
            <a:chExt cx="2496" cy="1456"/>
          </a:xfrm>
        </p:grpSpPr>
        <p:sp>
          <p:nvSpPr>
            <p:cNvPr id="23" name="Text Box 101"/>
            <p:cNvSpPr txBox="1">
              <a:spLocks noChangeArrowheads="1"/>
            </p:cNvSpPr>
            <p:nvPr/>
          </p:nvSpPr>
          <p:spPr bwMode="auto">
            <a:xfrm>
              <a:off x="3072" y="1186"/>
              <a:ext cx="1645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3600" b="1">
                  <a:solidFill>
                    <a:srgbClr val="3333FF"/>
                  </a:solidFill>
                </a:rPr>
                <a:t>f : X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Y</a:t>
              </a:r>
              <a:r>
                <a: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24" name="Text Box 102"/>
            <p:cNvSpPr txBox="1">
              <a:spLocks noChangeArrowheads="1"/>
            </p:cNvSpPr>
            <p:nvPr/>
          </p:nvSpPr>
          <p:spPr bwMode="auto">
            <a:xfrm>
              <a:off x="2496" y="223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it-IT" sz="3600" b="1">
                  <a:solidFill>
                    <a:srgbClr val="3333FF"/>
                  </a:solidFill>
                </a:rPr>
                <a:t>f(x) = y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25" name="Group 103"/>
          <p:cNvGrpSpPr>
            <a:grpSpLocks/>
          </p:cNvGrpSpPr>
          <p:nvPr/>
        </p:nvGrpSpPr>
        <p:grpSpPr bwMode="auto">
          <a:xfrm>
            <a:off x="1543080" y="2684463"/>
            <a:ext cx="6153150" cy="1687513"/>
            <a:chOff x="816" y="1691"/>
            <a:chExt cx="3876" cy="1063"/>
          </a:xfrm>
        </p:grpSpPr>
        <p:sp>
          <p:nvSpPr>
            <p:cNvPr id="26" name="Text Box 104"/>
            <p:cNvSpPr txBox="1">
              <a:spLocks noChangeArrowheads="1"/>
            </p:cNvSpPr>
            <p:nvPr/>
          </p:nvSpPr>
          <p:spPr bwMode="auto">
            <a:xfrm>
              <a:off x="816" y="1691"/>
              <a:ext cx="1920" cy="9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X</a:t>
              </a:r>
              <a:r>
                <a:rPr lang="it-IT" sz="2400" b="1" dirty="0"/>
                <a:t> </a:t>
              </a:r>
              <a:r>
                <a:rPr lang="it-IT" sz="2000" b="1" dirty="0"/>
                <a:t>uno ed un solo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Y</a:t>
              </a:r>
            </a:p>
          </p:txBody>
        </p:sp>
        <p:sp>
          <p:nvSpPr>
            <p:cNvPr id="27" name="Line 105"/>
            <p:cNvSpPr>
              <a:spLocks noChangeShapeType="1"/>
            </p:cNvSpPr>
            <p:nvPr/>
          </p:nvSpPr>
          <p:spPr bwMode="auto">
            <a:xfrm>
              <a:off x="2784" y="2160"/>
              <a:ext cx="4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Oval 106"/>
            <p:cNvSpPr>
              <a:spLocks noChangeArrowheads="1"/>
            </p:cNvSpPr>
            <p:nvPr/>
          </p:nvSpPr>
          <p:spPr bwMode="auto">
            <a:xfrm>
              <a:off x="3204" y="2226"/>
              <a:ext cx="1488" cy="52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9" name="Group 108"/>
          <p:cNvGrpSpPr>
            <a:grpSpLocks/>
          </p:cNvGrpSpPr>
          <p:nvPr/>
        </p:nvGrpSpPr>
        <p:grpSpPr bwMode="auto">
          <a:xfrm>
            <a:off x="4929190" y="5000636"/>
            <a:ext cx="3962400" cy="1206500"/>
            <a:chOff x="2208" y="3072"/>
            <a:chExt cx="2496" cy="760"/>
          </a:xfrm>
        </p:grpSpPr>
        <p:sp>
          <p:nvSpPr>
            <p:cNvPr id="30" name="Text Box 95"/>
            <p:cNvSpPr txBox="1">
              <a:spLocks noChangeArrowheads="1"/>
            </p:cNvSpPr>
            <p:nvPr/>
          </p:nvSpPr>
          <p:spPr bwMode="auto">
            <a:xfrm>
              <a:off x="2208" y="3072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 : N x N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N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  <p:sp>
          <p:nvSpPr>
            <p:cNvPr id="31" name="Text Box 107"/>
            <p:cNvSpPr txBox="1">
              <a:spLocks noChangeArrowheads="1"/>
            </p:cNvSpPr>
            <p:nvPr/>
          </p:nvSpPr>
          <p:spPr bwMode="auto">
            <a:xfrm>
              <a:off x="2208" y="342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f(x,y) = (x-y)</a:t>
              </a:r>
              <a:r>
                <a:rPr lang="it-IT" sz="2800" b="1" baseline="60000">
                  <a:solidFill>
                    <a:srgbClr val="3333FF"/>
                  </a:solidFill>
                </a:rPr>
                <a:t>2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43042" y="1058771"/>
            <a:ext cx="6429420" cy="5209118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 dirty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/* chiamante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>
              <a:spcBef>
                <a:spcPts val="300"/>
              </a:spcBef>
            </a:pP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 smtClean="0">
                <a:cs typeface="Times New Roman" pitchFamily="18" charset="0"/>
              </a:rPr>
              <a:t>definizione e acquisizione delle </a:t>
            </a:r>
            <a:r>
              <a:rPr lang="it-IT" sz="1600" b="1" dirty="0" smtClean="0">
                <a:cs typeface="Times New Roman" pitchFamily="18" charset="0"/>
              </a:rPr>
              <a:t>variabili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A, B;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variabile prima dello scambio: %d\n”, A);</a:t>
            </a:r>
          </a:p>
          <a:p>
            <a:pPr defTabSz="234950">
              <a:spcAft>
                <a:spcPts val="1200"/>
              </a:spcAft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(“II variabile prima dello scambio: %d\n”, B);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 smtClean="0">
                <a:cs typeface="Times New Roman" pitchFamily="18" charset="0"/>
              </a:rPr>
              <a:t>chiama la funzione che scambia le </a:t>
            </a:r>
            <a:r>
              <a:rPr lang="it-IT" sz="1600" b="1" dirty="0" smtClean="0">
                <a:cs typeface="Times New Roman" pitchFamily="18" charset="0"/>
              </a:rPr>
              <a:t>variabili e ne</a:t>
            </a:r>
          </a:p>
          <a:p>
            <a:pPr defTabSz="234950"/>
            <a:r>
              <a:rPr lang="it-IT" sz="1600" b="1" dirty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** </a:t>
            </a:r>
            <a:r>
              <a:rPr lang="it-IT" sz="1600" b="1" dirty="0" smtClean="0">
                <a:cs typeface="Times New Roman" pitchFamily="18" charset="0"/>
              </a:rPr>
              <a:t>verifica l’effetto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scambia(&amp;A,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variabile dopo lo scambio: %d\n”, A);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(“II variabile dopo lo scambio: %d\n”, 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}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5549044" y="857232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28794" y="1643050"/>
            <a:ext cx="6643734" cy="261610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 dirty="0" smtClean="0">
                <a:cs typeface="Times New Roman" pitchFamily="18" charset="0"/>
              </a:rPr>
              <a:t>/* </a:t>
            </a:r>
            <a:r>
              <a:rPr lang="it-IT" b="1" dirty="0" smtClean="0">
                <a:cs typeface="Times New Roman" pitchFamily="18" charset="0"/>
              </a:rPr>
              <a:t>sorgente: </a:t>
            </a:r>
            <a:r>
              <a:rPr lang="it-IT" b="1" dirty="0" smtClean="0">
                <a:cs typeface="Times New Roman" pitchFamily="18" charset="0"/>
              </a:rPr>
              <a:t>somma2in1.c */</a:t>
            </a:r>
            <a:endParaRPr lang="it-IT" b="1" dirty="0" smtClean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/* </a:t>
            </a:r>
            <a:r>
              <a:rPr lang="it-IT" b="1" dirty="0">
                <a:cs typeface="Times New Roman" pitchFamily="18" charset="0"/>
              </a:rPr>
              <a:t>funzione che </a:t>
            </a:r>
            <a:r>
              <a:rPr lang="it-IT" b="1" dirty="0" smtClean="0">
                <a:cs typeface="Times New Roman" pitchFamily="18" charset="0"/>
              </a:rPr>
              <a:t>somma il contenuto di due variabili</a:t>
            </a:r>
          </a:p>
          <a:p>
            <a:pPr defTabSz="234950"/>
            <a:r>
              <a:rPr lang="it-IT" b="1" dirty="0" smtClean="0">
                <a:cs typeface="Times New Roman" pitchFamily="18" charset="0"/>
              </a:rPr>
              <a:t>**</a:t>
            </a:r>
            <a:r>
              <a:rPr lang="it-IT" b="1" dirty="0" smtClean="0">
                <a:cs typeface="Times New Roman" pitchFamily="18" charset="0"/>
              </a:rPr>
              <a:t> </a:t>
            </a:r>
            <a:r>
              <a:rPr lang="it-IT" b="1" dirty="0" smtClean="0">
                <a:cs typeface="Times New Roman" pitchFamily="18" charset="0"/>
              </a:rPr>
              <a:t>in una terza </a:t>
            </a:r>
            <a:r>
              <a:rPr lang="it-IT" b="1" dirty="0" smtClean="0">
                <a:cs typeface="Times New Roman" pitchFamily="18" charset="0"/>
              </a:rPr>
              <a:t>variabile */</a:t>
            </a:r>
            <a:endParaRPr lang="it-IT" b="1" dirty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somma_in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(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s1,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s2,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*dest)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{</a:t>
            </a: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*dest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s1+s2;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357290" y="928670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00232" y="1643050"/>
            <a:ext cx="6643734" cy="4316566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/* chiamante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>
              <a:spcBef>
                <a:spcPts val="300"/>
              </a:spcBef>
            </a:pP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 smtClean="0">
                <a:cs typeface="Times New Roman" pitchFamily="18" charset="0"/>
              </a:rPr>
              <a:t>definizione e acquisizione delle </a:t>
            </a:r>
            <a:r>
              <a:rPr lang="it-IT" sz="1600" b="1" dirty="0" smtClean="0">
                <a:cs typeface="Times New Roman" pitchFamily="18" charset="0"/>
              </a:rPr>
              <a:t>variabili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A, B, somma;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 smtClean="0">
                <a:cs typeface="Times New Roman" pitchFamily="18" charset="0"/>
              </a:rPr>
              <a:t>chiamata della funzione che somma i due input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**</a:t>
            </a:r>
            <a:r>
              <a:rPr lang="it-IT" sz="1600" b="1" dirty="0" smtClean="0">
                <a:cs typeface="Times New Roman" pitchFamily="18" charset="0"/>
              </a:rPr>
              <a:t> </a:t>
            </a:r>
            <a:r>
              <a:rPr lang="it-IT" sz="1600" b="1" dirty="0" smtClean="0">
                <a:cs typeface="Times New Roman" pitchFamily="18" charset="0"/>
              </a:rPr>
              <a:t>in una terza </a:t>
            </a:r>
            <a:r>
              <a:rPr lang="it-IT" sz="1600" b="1" dirty="0" smtClean="0">
                <a:cs typeface="Times New Roman" pitchFamily="18" charset="0"/>
              </a:rPr>
              <a:t>variabile e verifica del suo effetto */</a:t>
            </a:r>
            <a:endParaRPr lang="it-IT" sz="1600" b="1" dirty="0" smtClean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somma_in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(A, B, &amp;somma);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nSomma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: %d”,  somma);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285852" y="1071546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 C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43240" y="6290580"/>
            <a:ext cx="4840028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09718" y="1256050"/>
            <a:ext cx="125739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In C: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29250" y="2497763"/>
            <a:ext cx="3514716" cy="24314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f (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x, 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y)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ris;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ris = (x-y)*(x-y);</a:t>
            </a:r>
          </a:p>
          <a:p>
            <a:pPr defTabSz="381000" eaLnBrk="0" hangingPunct="0"/>
            <a:endParaRPr lang="it-IT" sz="800" b="1">
              <a:solidFill>
                <a:srgbClr val="3333FF"/>
              </a:solidFill>
            </a:endParaRP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return</a:t>
            </a:r>
            <a:r>
              <a:rPr lang="it-IT" sz="2400" b="1">
                <a:solidFill>
                  <a:srgbClr val="3333FF"/>
                </a:solidFill>
              </a:rPr>
              <a:t>(ris);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}</a:t>
            </a:r>
            <a:endParaRPr kumimoji="1" lang="it-IT" sz="2400" b="1">
              <a:solidFill>
                <a:srgbClr val="3333FF"/>
              </a:solidFill>
              <a:latin typeface="MS Shell Dlg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385918" y="5048920"/>
            <a:ext cx="7162474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Ma </a:t>
            </a:r>
            <a:r>
              <a:rPr lang="it-IT" sz="2800" b="1">
                <a:solidFill>
                  <a:srgbClr val="FF0000"/>
                </a:solidFill>
              </a:rPr>
              <a:t>non c’è proprio nessuna differenza?</a:t>
            </a:r>
          </a:p>
        </p:txBody>
      </p:sp>
      <p:grpSp>
        <p:nvGrpSpPr>
          <p:cNvPr id="15" name="Group 86"/>
          <p:cNvGrpSpPr>
            <a:grpSpLocks/>
          </p:cNvGrpSpPr>
          <p:nvPr/>
        </p:nvGrpSpPr>
        <p:grpSpPr bwMode="auto">
          <a:xfrm>
            <a:off x="5849944" y="1410461"/>
            <a:ext cx="1579563" cy="1601788"/>
            <a:chOff x="3832" y="556"/>
            <a:chExt cx="995" cy="1009"/>
          </a:xfrm>
        </p:grpSpPr>
        <p:sp>
          <p:nvSpPr>
            <p:cNvPr id="16" name="Oval 87"/>
            <p:cNvSpPr>
              <a:spLocks noChangeArrowheads="1"/>
            </p:cNvSpPr>
            <p:nvPr/>
          </p:nvSpPr>
          <p:spPr bwMode="auto">
            <a:xfrm>
              <a:off x="3832" y="1238"/>
              <a:ext cx="995" cy="3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88"/>
            <p:cNvSpPr txBox="1">
              <a:spLocks noChangeArrowheads="1"/>
            </p:cNvSpPr>
            <p:nvPr/>
          </p:nvSpPr>
          <p:spPr bwMode="auto">
            <a:xfrm>
              <a:off x="3927" y="556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8" name="Line 89"/>
            <p:cNvSpPr>
              <a:spLocks noChangeShapeType="1"/>
            </p:cNvSpPr>
            <p:nvPr/>
          </p:nvSpPr>
          <p:spPr bwMode="auto">
            <a:xfrm>
              <a:off x="4332" y="781"/>
              <a:ext cx="0" cy="4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3571890" y="1553336"/>
            <a:ext cx="2128840" cy="1543050"/>
            <a:chOff x="3555" y="630"/>
            <a:chExt cx="1341" cy="972"/>
          </a:xfrm>
        </p:grpSpPr>
        <p:sp>
          <p:nvSpPr>
            <p:cNvPr id="20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92"/>
            <p:cNvSpPr>
              <a:spLocks noChangeShapeType="1"/>
            </p:cNvSpPr>
            <p:nvPr/>
          </p:nvSpPr>
          <p:spPr bwMode="auto">
            <a:xfrm flipH="1" flipV="1">
              <a:off x="4005" y="900"/>
              <a:ext cx="450" cy="4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Text Box 93"/>
            <p:cNvSpPr txBox="1">
              <a:spLocks noChangeArrowheads="1"/>
            </p:cNvSpPr>
            <p:nvPr/>
          </p:nvSpPr>
          <p:spPr bwMode="auto">
            <a:xfrm>
              <a:off x="3555" y="630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grpSp>
        <p:nvGrpSpPr>
          <p:cNvPr id="23" name="Group 96"/>
          <p:cNvGrpSpPr>
            <a:grpSpLocks/>
          </p:cNvGrpSpPr>
          <p:nvPr/>
        </p:nvGrpSpPr>
        <p:grpSpPr bwMode="auto">
          <a:xfrm>
            <a:off x="3571868" y="2410586"/>
            <a:ext cx="2514600" cy="685800"/>
            <a:chOff x="2256" y="1186"/>
            <a:chExt cx="1584" cy="432"/>
          </a:xfrm>
        </p:grpSpPr>
        <p:sp>
          <p:nvSpPr>
            <p:cNvPr id="24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Group 103"/>
          <p:cNvGrpSpPr>
            <a:grpSpLocks/>
          </p:cNvGrpSpPr>
          <p:nvPr/>
        </p:nvGrpSpPr>
        <p:grpSpPr bwMode="auto">
          <a:xfrm>
            <a:off x="1571604" y="3124979"/>
            <a:ext cx="6286504" cy="1731963"/>
            <a:chOff x="1086" y="945"/>
            <a:chExt cx="3960" cy="1091"/>
          </a:xfrm>
        </p:grpSpPr>
        <p:sp>
          <p:nvSpPr>
            <p:cNvPr id="28" name="Text Box 104"/>
            <p:cNvSpPr txBox="1">
              <a:spLocks noChangeArrowheads="1"/>
            </p:cNvSpPr>
            <p:nvPr/>
          </p:nvSpPr>
          <p:spPr bwMode="auto">
            <a:xfrm>
              <a:off x="1086" y="970"/>
              <a:ext cx="1920" cy="10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</a:t>
              </a:r>
              <a:r>
                <a:rPr lang="it-IT" sz="2000" b="1" dirty="0" smtClean="0"/>
                <a:t>del dominio</a:t>
              </a:r>
              <a:r>
                <a:rPr lang="it-IT" sz="2400" b="1" dirty="0" smtClean="0"/>
                <a:t> </a:t>
              </a:r>
              <a:r>
                <a:rPr lang="it-IT" sz="2000" b="1" dirty="0"/>
                <a:t>uno ed un solo elemento </a:t>
              </a:r>
              <a:r>
                <a:rPr lang="it-IT" sz="2000" b="1" dirty="0" smtClean="0"/>
                <a:t>del codominio</a:t>
              </a:r>
              <a:endParaRPr lang="it-IT" sz="2000" b="1" dirty="0"/>
            </a:p>
          </p:txBody>
        </p:sp>
        <p:sp>
          <p:nvSpPr>
            <p:cNvPr id="29" name="Line 105"/>
            <p:cNvSpPr>
              <a:spLocks noChangeShapeType="1"/>
            </p:cNvSpPr>
            <p:nvPr/>
          </p:nvSpPr>
          <p:spPr bwMode="auto">
            <a:xfrm flipV="1">
              <a:off x="2976" y="1440"/>
              <a:ext cx="360" cy="10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Oval 106"/>
            <p:cNvSpPr>
              <a:spLocks noChangeArrowheads="1"/>
            </p:cNvSpPr>
            <p:nvPr/>
          </p:nvSpPr>
          <p:spPr bwMode="auto">
            <a:xfrm>
              <a:off x="3336" y="945"/>
              <a:ext cx="1710" cy="1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differenza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287794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962545" y="4486263"/>
            <a:ext cx="1139825" cy="1600200"/>
            <a:chOff x="1858" y="2736"/>
            <a:chExt cx="718" cy="1008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198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46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222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85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3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104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33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2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5362595" y="1714488"/>
            <a:ext cx="377825" cy="1552575"/>
            <a:chOff x="2110" y="990"/>
            <a:chExt cx="238" cy="978"/>
          </a:xfrm>
        </p:grpSpPr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230" y="129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110" y="990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6" name="Group 32"/>
          <p:cNvGrpSpPr>
            <a:grpSpLocks/>
          </p:cNvGrpSpPr>
          <p:nvPr/>
        </p:nvGrpSpPr>
        <p:grpSpPr bwMode="auto">
          <a:xfrm>
            <a:off x="4772045" y="3267063"/>
            <a:ext cx="1524000" cy="1219200"/>
            <a:chOff x="1738" y="1968"/>
            <a:chExt cx="960" cy="768"/>
          </a:xfrm>
        </p:grpSpPr>
        <p:sp>
          <p:nvSpPr>
            <p:cNvPr id="17" name="Rectangle 33"/>
            <p:cNvSpPr>
              <a:spLocks noChangeArrowheads="1"/>
            </p:cNvSpPr>
            <p:nvPr/>
          </p:nvSpPr>
          <p:spPr bwMode="auto">
            <a:xfrm>
              <a:off x="1738" y="1968"/>
              <a:ext cx="960" cy="768"/>
            </a:xfrm>
            <a:prstGeom prst="rect">
              <a:avLst/>
            </a:prstGeom>
            <a:noFill/>
            <a:ln w="38100">
              <a:solidFill>
                <a:srgbClr val="6600CC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1814" y="2179"/>
              <a:ext cx="81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f(x,y,z)</a:t>
              </a:r>
              <a:endParaRPr lang="it-IT" sz="4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1562104" y="1785926"/>
            <a:ext cx="3581400" cy="8309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possono calcolare </a:t>
            </a:r>
            <a:r>
              <a:rPr lang="it-IT" sz="2400" b="1"/>
              <a:t>valori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1562104" y="2704454"/>
            <a:ext cx="2857520" cy="19389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ma </a:t>
            </a:r>
            <a:r>
              <a:rPr lang="it-IT" sz="2400" b="1"/>
              <a:t>possono anche modificare lo stato della memoria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6296045" y="3876663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6962801" y="2809863"/>
            <a:ext cx="1609727" cy="2209800"/>
            <a:chOff x="4340" y="1995"/>
            <a:chExt cx="1014" cy="1392"/>
          </a:xfrm>
        </p:grpSpPr>
        <p:grpSp>
          <p:nvGrpSpPr>
            <p:cNvPr id="23" name="Group 16"/>
            <p:cNvGrpSpPr>
              <a:grpSpLocks/>
            </p:cNvGrpSpPr>
            <p:nvPr/>
          </p:nvGrpSpPr>
          <p:grpSpPr bwMode="auto">
            <a:xfrm>
              <a:off x="4340" y="1995"/>
              <a:ext cx="960" cy="1392"/>
              <a:chOff x="1158" y="1056"/>
              <a:chExt cx="960" cy="1392"/>
            </a:xfrm>
          </p:grpSpPr>
          <p:sp>
            <p:nvSpPr>
              <p:cNvPr id="30" name="Rectangle 17"/>
              <p:cNvSpPr>
                <a:spLocks noChangeArrowheads="1"/>
              </p:cNvSpPr>
              <p:nvPr/>
            </p:nvSpPr>
            <p:spPr bwMode="auto">
              <a:xfrm>
                <a:off x="1158" y="1056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>
                <a:off x="1926" y="1056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1158" y="22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1158" y="2043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>
                <a:off x="1158" y="18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>
                <a:off x="1158" y="165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1158" y="144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>
                <a:off x="1158" y="126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5109" y="2160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3" y="224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4573" y="281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5113" y="2360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8" name="Text Box 38"/>
            <p:cNvSpPr txBox="1">
              <a:spLocks noChangeArrowheads="1"/>
            </p:cNvSpPr>
            <p:nvPr/>
          </p:nvSpPr>
          <p:spPr bwMode="auto">
            <a:xfrm>
              <a:off x="5109" y="2745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5113" y="2927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</p:grp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7334270" y="3200388"/>
            <a:ext cx="406400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400">
                <a:solidFill>
                  <a:srgbClr val="6600CC"/>
                </a:solidFill>
              </a:rPr>
              <a:t>3</a:t>
            </a:r>
            <a:endParaRPr lang="it-IT" sz="24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1100168" y="1181412"/>
            <a:ext cx="35814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Le </a:t>
            </a:r>
            <a:r>
              <a:rPr lang="it-IT" sz="2800" b="1">
                <a:solidFill>
                  <a:srgbClr val="FF0000"/>
                </a:solidFill>
              </a:rPr>
              <a:t>funzioni del 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0" grpId="0" autoUpdateAnimBg="0"/>
      <p:bldP spid="21" grpId="0" animBg="1"/>
      <p:bldP spid="38" grpId="0" animBg="1" autoUpdateAnimBg="0"/>
      <p:bldP spid="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296672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75656" y="1268760"/>
            <a:ext cx="703056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Specificare: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</a:t>
            </a:r>
            <a:r>
              <a:rPr lang="it-IT" sz="2400" b="1" dirty="0" smtClean="0"/>
              <a:t>nome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/>
              <a:t>s</a:t>
            </a:r>
            <a:r>
              <a:rPr lang="it-IT" sz="2400" b="1" dirty="0" smtClean="0"/>
              <a:t>e calcola o meno un valore, e, nel caso, il </a:t>
            </a:r>
            <a:r>
              <a:rPr lang="it-IT" sz="2400" b="1" dirty="0" smtClean="0"/>
              <a:t>tipo del valore calcolato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nome e il tipo delle variabili di ingresso </a:t>
            </a:r>
            <a:r>
              <a:rPr lang="it-IT" sz="2400" b="1" dirty="0" smtClean="0">
                <a:solidFill>
                  <a:srgbClr val="FF0000"/>
                </a:solidFill>
              </a:rPr>
              <a:t>(parametri formali</a:t>
            </a:r>
            <a:r>
              <a:rPr lang="it-IT" sz="2400" b="1" dirty="0" smtClean="0">
                <a:solidFill>
                  <a:srgbClr val="FF0000"/>
                </a:solidFill>
              </a:rPr>
              <a:t>)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le modalità secondo le quali </a:t>
            </a:r>
            <a:r>
              <a:rPr lang="it-IT" sz="2400" b="1" dirty="0" smtClean="0">
                <a:solidFill>
                  <a:srgbClr val="FF0000"/>
                </a:solidFill>
              </a:rPr>
              <a:t>(algoritmo) </a:t>
            </a:r>
            <a:r>
              <a:rPr lang="it-IT" sz="2400" b="1" dirty="0"/>
              <a:t>calcola il valore restituito e/o modifica lo stato della memoria </a:t>
            </a:r>
            <a:r>
              <a:rPr lang="it-IT" sz="2400" b="1" dirty="0" smtClean="0"/>
              <a:t>a </a:t>
            </a:r>
            <a:r>
              <a:rPr lang="it-IT" sz="2400" b="1" dirty="0" smtClean="0"/>
              <a:t>partire dai parametri formali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452" y="6305550"/>
            <a:ext cx="456381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7731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704940" y="1572458"/>
            <a:ext cx="5786478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tipo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nome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(tipo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, …, tipo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…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return(espressione);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748283" y="1406872"/>
            <a:ext cx="2895683" cy="1754326"/>
            <a:chOff x="5614947" y="1406872"/>
            <a:chExt cx="2895683" cy="1754326"/>
          </a:xfrm>
        </p:grpSpPr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6858016" y="1406872"/>
              <a:ext cx="1652614" cy="175432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b="1" dirty="0"/>
                <a:t>il valore </a:t>
              </a:r>
              <a:r>
                <a:rPr lang="it-IT" b="1" dirty="0" smtClean="0"/>
                <a:t>di </a:t>
              </a:r>
              <a:r>
                <a:rPr lang="it-IT" b="1" dirty="0" smtClean="0">
                  <a:solidFill>
                    <a:srgbClr val="3333FF"/>
                  </a:solidFill>
                </a:rPr>
                <a:t>espressione</a:t>
              </a:r>
              <a:r>
                <a:rPr lang="it-IT" b="1" dirty="0" smtClean="0"/>
                <a:t> è </a:t>
              </a:r>
              <a:r>
                <a:rPr lang="it-IT" b="1" dirty="0"/>
                <a:t>il valore </a:t>
              </a:r>
              <a:r>
                <a:rPr lang="it-IT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r>
                <a:rPr lang="it-IT" b="1" dirty="0" smtClean="0"/>
                <a:t>restituito</a:t>
              </a:r>
              <a:r>
                <a:rPr lang="it-IT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r>
                <a:rPr lang="it-IT" b="1" dirty="0" smtClean="0"/>
                <a:t> </a:t>
              </a:r>
              <a:r>
                <a:rPr lang="it-IT" b="1" dirty="0"/>
                <a:t>dalla funzione</a:t>
              </a: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5614947" y="2285992"/>
              <a:ext cx="1243069" cy="3626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11" name="Segnaposto contenuto 2"/>
          <p:cNvSpPr txBox="1">
            <a:spLocks/>
          </p:cNvSpPr>
          <p:nvPr/>
        </p:nvSpPr>
        <p:spPr>
          <a:xfrm>
            <a:off x="1285852" y="3516728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Funzioni che si limitano a modificare lo stato della memoria: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733588" y="4303534"/>
            <a:ext cx="6400800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717675" indent="-1717675" defTabSz="381000" eaLnBrk="0" hangingPunct="0"/>
            <a:r>
              <a:rPr lang="it-IT" sz="2200" b="1" u="sng">
                <a:solidFill>
                  <a:srgbClr val="3333FF"/>
                </a:solidFill>
              </a:rPr>
              <a:t>void</a:t>
            </a:r>
            <a:r>
              <a:rPr lang="it-IT" sz="2200" b="1">
                <a:solidFill>
                  <a:srgbClr val="3333FF"/>
                </a:solidFill>
              </a:rPr>
              <a:t> nome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(tipo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, …, tipo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</a:t>
            </a:r>
            <a:r>
              <a:rPr lang="it-IT" sz="2200" b="1" smtClean="0">
                <a:solidFill>
                  <a:srgbClr val="3333FF"/>
                </a:solidFill>
              </a:rPr>
              <a:t>…</a:t>
            </a:r>
          </a:p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	</a:t>
            </a:r>
            <a:r>
              <a:rPr lang="it-IT" sz="2200" b="1" strike="sngStrike" smtClean="0">
                <a:solidFill>
                  <a:srgbClr val="3333FF"/>
                </a:solidFill>
              </a:rPr>
              <a:t> return(espressione);</a:t>
            </a:r>
            <a:endParaRPr lang="it-IT" sz="2200" b="1" strike="sngStrike">
              <a:solidFill>
                <a:srgbClr val="3333FF"/>
              </a:solidFill>
            </a:endParaRP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6705631" y="4776351"/>
            <a:ext cx="2366963" cy="1000125"/>
            <a:chOff x="18" y="1821"/>
            <a:chExt cx="1491" cy="630"/>
          </a:xfrm>
        </p:grpSpPr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88" y="2160"/>
              <a:ext cx="122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i</a:t>
              </a:r>
              <a:r>
                <a:rPr lang="it-IT" sz="2400" b="1" smtClean="0">
                  <a:solidFill>
                    <a:srgbClr val="FF0000"/>
                  </a:solidFill>
                </a:rPr>
                <a:t>ntestazione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 flipV="1">
              <a:off x="18" y="1821"/>
              <a:ext cx="750" cy="3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16" name="Group 23"/>
          <p:cNvGrpSpPr>
            <a:grpSpLocks/>
          </p:cNvGrpSpPr>
          <p:nvPr/>
        </p:nvGrpSpPr>
        <p:grpSpPr bwMode="auto">
          <a:xfrm>
            <a:off x="1790180" y="5301009"/>
            <a:ext cx="1701801" cy="1095376"/>
            <a:chOff x="2433" y="1791"/>
            <a:chExt cx="1072" cy="690"/>
          </a:xfrm>
        </p:grpSpPr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433" y="2190"/>
              <a:ext cx="64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c</a:t>
              </a:r>
              <a:r>
                <a:rPr lang="it-IT" sz="2400" b="1" smtClean="0">
                  <a:solidFill>
                    <a:srgbClr val="FF0000"/>
                  </a:solidFill>
                </a:rPr>
                <a:t>orpo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2779" y="1791"/>
              <a:ext cx="726" cy="4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20" name="Freccia in giù 19"/>
          <p:cNvSpPr/>
          <p:nvPr/>
        </p:nvSpPr>
        <p:spPr>
          <a:xfrm rot="16200000">
            <a:off x="2990824" y="2571744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 rot="16200000">
            <a:off x="1276340" y="427628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 rot="6878911">
            <a:off x="5252482" y="562452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1" grpId="0" build="p" bldLvl="2"/>
      <p:bldP spid="12" grpId="0" autoUpdateAnimBg="0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142976" y="85723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8" name="Rettangolo 7"/>
          <p:cNvSpPr/>
          <p:nvPr/>
        </p:nvSpPr>
        <p:spPr>
          <a:xfrm>
            <a:off x="1357290" y="1489866"/>
            <a:ext cx="7572428" cy="2939266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/>
              <a:t>/*</a:t>
            </a:r>
            <a:r>
              <a:rPr lang="it-IT" sz="1600" b="1" dirty="0" smtClean="0"/>
              <a:t> </a:t>
            </a:r>
            <a:r>
              <a:rPr lang="it-IT" sz="1600" b="1" dirty="0" smtClean="0"/>
              <a:t>definizione della funzione che calcola la somma di 4 numeri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somma (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num1,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num2,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num3,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</a:t>
            </a:r>
            <a:r>
              <a:rPr lang="it-IT" sz="1600" b="1" dirty="0"/>
              <a:t> /* </a:t>
            </a:r>
            <a:r>
              <a:rPr lang="it-IT" sz="1600" b="1" dirty="0" smtClean="0"/>
              <a:t>definizione della variabile per la </a:t>
            </a:r>
            <a:r>
              <a:rPr lang="it-IT" sz="1600" b="1" dirty="0" smtClean="0"/>
              <a:t>somma 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totale;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calcola la somma dei 4 </a:t>
            </a:r>
            <a:r>
              <a:rPr lang="it-IT" sz="1600" b="1" dirty="0" smtClean="0"/>
              <a:t>interi */</a:t>
            </a:r>
            <a:r>
              <a:rPr lang="it-IT" sz="1600" b="1" dirty="0" smtClean="0"/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	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totale = num1 + num2 + num3 + num4;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restituisce il valore </a:t>
            </a:r>
            <a:r>
              <a:rPr lang="it-IT" sz="1600" b="1" dirty="0" err="1" smtClean="0"/>
              <a:t>cosi’</a:t>
            </a:r>
            <a:r>
              <a:rPr lang="it-IT" sz="1600" b="1" dirty="0" smtClean="0"/>
              <a:t> </a:t>
            </a:r>
            <a:r>
              <a:rPr lang="it-IT" sz="1600" b="1" dirty="0" smtClean="0"/>
              <a:t>calcolato 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return</a:t>
            </a:r>
            <a:r>
              <a:rPr lang="it-IT" sz="1600" b="1" dirty="0" smtClean="0">
                <a:solidFill>
                  <a:srgbClr val="FF0000"/>
                </a:solidFill>
              </a:rPr>
              <a:t>(totale);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357290" y="4572854"/>
            <a:ext cx="7572428" cy="178510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/>
              <a:t>/* </a:t>
            </a:r>
            <a:r>
              <a:rPr lang="it-IT" sz="1600" b="1" dirty="0" smtClean="0"/>
              <a:t>definizione della funzione che calcola la somma di 4 numeri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somma (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num1,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num2,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num3,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</a:t>
            </a:r>
            <a:r>
              <a:rPr lang="it-IT" sz="1600" b="1" dirty="0" smtClean="0"/>
              <a:t>/* </a:t>
            </a:r>
            <a:r>
              <a:rPr lang="it-IT" sz="1600" b="1" dirty="0" smtClean="0"/>
              <a:t>restituisce la somma dei 4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FF0000"/>
                </a:solidFill>
              </a:rPr>
              <a:t>	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return</a:t>
            </a:r>
            <a:r>
              <a:rPr lang="it-IT" sz="1600" b="1" dirty="0" smtClean="0">
                <a:solidFill>
                  <a:srgbClr val="FF0000"/>
                </a:solidFill>
              </a:rPr>
              <a:t>(num1 + num2 + num3 + num4);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8" grpId="0" uiExpand="1" build="p" animBg="1"/>
      <p:bldP spid="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214422"/>
            <a:ext cx="75724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E’ necessario specificare:</a:t>
            </a:r>
          </a:p>
          <a:p>
            <a:pPr marL="892175" lvl="1" indent="-434975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il nome della funzione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una lista di espressioni, una per ognuno dei parametri formali </a:t>
            </a:r>
            <a:r>
              <a:rPr lang="it-IT" sz="2400" b="1" smtClean="0">
                <a:solidFill>
                  <a:srgbClr val="FF0000"/>
                </a:solidFill>
              </a:rPr>
              <a:t>(parametri attuali)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parametri formali e espressioni corrispondenti devono essere dello stesso tipo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428992" y="4572008"/>
            <a:ext cx="421484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800" b="1" smtClean="0">
                <a:solidFill>
                  <a:srgbClr val="3333FF"/>
                </a:solidFill>
              </a:rPr>
              <a:t>nome</a:t>
            </a:r>
            <a:r>
              <a:rPr lang="it-IT" sz="2800" b="1" baseline="-25000" smtClean="0">
                <a:solidFill>
                  <a:srgbClr val="3333FF"/>
                </a:solidFill>
              </a:rPr>
              <a:t>F</a:t>
            </a:r>
            <a:r>
              <a:rPr lang="it-IT" sz="2800" b="1" smtClean="0">
                <a:solidFill>
                  <a:srgbClr val="3333FF"/>
                </a:solidFill>
              </a:rPr>
              <a:t> (espr</a:t>
            </a:r>
            <a:r>
              <a:rPr lang="it-IT" sz="2800" b="1" baseline="-25000" smtClean="0">
                <a:solidFill>
                  <a:srgbClr val="3333FF"/>
                </a:solidFill>
              </a:rPr>
              <a:t>1</a:t>
            </a:r>
            <a:r>
              <a:rPr lang="it-IT" sz="2800" b="1" smtClean="0">
                <a:solidFill>
                  <a:srgbClr val="3333FF"/>
                </a:solidFill>
              </a:rPr>
              <a:t>, </a:t>
            </a:r>
            <a:r>
              <a:rPr lang="it-IT" sz="2800" b="1">
                <a:solidFill>
                  <a:srgbClr val="3333FF"/>
                </a:solidFill>
              </a:rPr>
              <a:t>…, </a:t>
            </a:r>
            <a:r>
              <a:rPr lang="it-IT" sz="2800" b="1" smtClean="0">
                <a:solidFill>
                  <a:srgbClr val="3333FF"/>
                </a:solidFill>
              </a:rPr>
              <a:t>espr</a:t>
            </a:r>
            <a:r>
              <a:rPr lang="it-IT" sz="2800" b="1" baseline="-25000" smtClean="0">
                <a:solidFill>
                  <a:srgbClr val="3333FF"/>
                </a:solidFill>
              </a:rPr>
              <a:t>k</a:t>
            </a:r>
            <a:r>
              <a:rPr lang="it-IT" sz="2800" b="1" smtClean="0">
                <a:solidFill>
                  <a:srgbClr val="3333FF"/>
                </a:solidFill>
              </a:rPr>
              <a:t>)</a:t>
            </a:r>
            <a:endParaRPr lang="it-IT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5060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57422" y="4145217"/>
            <a:ext cx="5786478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nome_variabile = nome</a:t>
            </a:r>
            <a:r>
              <a:rPr lang="it-IT" sz="2200" b="1" baseline="-25000" smtClean="0">
                <a:solidFill>
                  <a:srgbClr val="3333FF"/>
                </a:solidFill>
              </a:rPr>
              <a:t>F</a:t>
            </a:r>
            <a:r>
              <a:rPr lang="it-IT" sz="2200" b="1" smtClean="0">
                <a:solidFill>
                  <a:srgbClr val="3333FF"/>
                </a:solidFill>
              </a:rPr>
              <a:t> (espr</a:t>
            </a:r>
            <a:r>
              <a:rPr lang="it-IT" sz="2200" b="1" baseline="-25000" smtClean="0">
                <a:solidFill>
                  <a:srgbClr val="3333FF"/>
                </a:solidFill>
              </a:rPr>
              <a:t>1</a:t>
            </a:r>
            <a:r>
              <a:rPr lang="it-IT" sz="2200" b="1" smtClean="0">
                <a:solidFill>
                  <a:srgbClr val="3333FF"/>
                </a:solidFill>
              </a:rPr>
              <a:t>, </a:t>
            </a:r>
            <a:r>
              <a:rPr lang="it-IT" sz="2200" b="1">
                <a:solidFill>
                  <a:srgbClr val="3333FF"/>
                </a:solidFill>
              </a:rPr>
              <a:t>…, </a:t>
            </a:r>
            <a:r>
              <a:rPr lang="it-IT" sz="2200" b="1" smtClean="0">
                <a:solidFill>
                  <a:srgbClr val="3333FF"/>
                </a:solidFill>
              </a:rPr>
              <a:t>espr</a:t>
            </a:r>
            <a:r>
              <a:rPr lang="it-IT" sz="2200" b="1" baseline="-25000" smtClean="0">
                <a:solidFill>
                  <a:srgbClr val="3333FF"/>
                </a:solidFill>
              </a:rPr>
              <a:t>k</a:t>
            </a:r>
            <a:r>
              <a:rPr lang="it-IT" sz="2200" b="1" smtClean="0">
                <a:solidFill>
                  <a:srgbClr val="3333FF"/>
                </a:solidFill>
              </a:rPr>
              <a:t>);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862142" y="4874137"/>
            <a:ext cx="6996138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dirty="0" smtClean="0"/>
              <a:t>con il tipo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smtClean="0"/>
              <a:t>coincidente con</a:t>
            </a:r>
            <a:endParaRPr lang="it-IT" sz="2200" b="1" dirty="0" smtClean="0">
              <a:solidFill>
                <a:srgbClr val="3333FF"/>
              </a:solidFill>
            </a:endParaRPr>
          </a:p>
          <a:p>
            <a:r>
              <a:rPr lang="it-IT" sz="2200" b="1" dirty="0" smtClean="0"/>
              <a:t>quello </a:t>
            </a:r>
            <a:r>
              <a:rPr lang="it-IT" sz="2200" b="1" dirty="0" smtClean="0"/>
              <a:t>della funzione</a:t>
            </a:r>
            <a:endParaRPr lang="it-IT" sz="2200" b="1" dirty="0" smtClean="0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862142" y="1910307"/>
            <a:ext cx="6781824" cy="11079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smtClean="0"/>
              <a:t>può comparire ovunque può comparire un’espressione dello stesso tipo di quello assegnato alla funzione nella sua definizione</a:t>
            </a:r>
            <a:endParaRPr lang="it-IT" sz="2200" b="1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338551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9" grpId="0" autoUpdateAnimBg="0"/>
      <p:bldP spid="21" grpId="0" autoUpdateAnimBg="0"/>
      <p:bldP spid="9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9346</TotalTime>
  <Words>990</Words>
  <Application>Microsoft Office PowerPoint</Application>
  <PresentationFormat>Presentazione su schermo (4:3)</PresentationFormat>
  <Paragraphs>383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3" baseType="lpstr">
      <vt:lpstr>Arial</vt:lpstr>
      <vt:lpstr>Calibri</vt:lpstr>
      <vt:lpstr>Gill Sans MT</vt:lpstr>
      <vt:lpstr>Monotype Sorts</vt:lpstr>
      <vt:lpstr>MS Shell Dlg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Le funzioni della matematica</vt:lpstr>
      <vt:lpstr>Le funzioni del C</vt:lpstr>
      <vt:lpstr>La differenza …</vt:lpstr>
      <vt:lpstr>Definizione di una funzione</vt:lpstr>
      <vt:lpstr>Definizione di funzione</vt:lpstr>
      <vt:lpstr>Definizione di funzione</vt:lpstr>
      <vt:lpstr>Chiamata di funzione</vt:lpstr>
      <vt:lpstr>Chiamata di funzione</vt:lpstr>
      <vt:lpstr>Chiamata di funzione</vt:lpstr>
      <vt:lpstr>Modalità di passaggio dei parametri</vt:lpstr>
      <vt:lpstr>Modalità di passaggio dei parametri</vt:lpstr>
      <vt:lpstr>Modalità di passaggio dei parametri</vt:lpstr>
      <vt:lpstr>Modalità di passaggio dei parametri</vt:lpstr>
      <vt:lpstr>Abbiamo un problema …</vt:lpstr>
      <vt:lpstr>Modalità di passaggio dei parametri</vt:lpstr>
      <vt:lpstr>E abbiamo la soluzione …</vt:lpstr>
      <vt:lpstr>Per definire l’intestazione di una funzione …</vt:lpstr>
      <vt:lpstr>Per definire l’intestazione di una funzione …</vt:lpstr>
      <vt:lpstr>Quando definisco una funzione …</vt:lpstr>
      <vt:lpstr>Quando definisco una funzione …</vt:lpstr>
      <vt:lpstr>Quando definisco una funzione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935</cp:revision>
  <cp:lastPrinted>2017-11-09T08:29:50Z</cp:lastPrinted>
  <dcterms:created xsi:type="dcterms:W3CDTF">2007-12-10T14:15:35Z</dcterms:created>
  <dcterms:modified xsi:type="dcterms:W3CDTF">2017-11-09T18:40:32Z</dcterms:modified>
</cp:coreProperties>
</file>