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6"/>
  </p:notesMasterIdLst>
  <p:handoutMasterIdLst>
    <p:handoutMasterId r:id="rId7"/>
  </p:handoutMasterIdLst>
  <p:sldIdLst>
    <p:sldId id="256" r:id="rId2"/>
    <p:sldId id="390" r:id="rId3"/>
    <p:sldId id="391" r:id="rId4"/>
    <p:sldId id="392" r:id="rId5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6" autoAdjust="0"/>
    <p:restoredTop sz="97017" autoAdjust="0"/>
  </p:normalViewPr>
  <p:slideViewPr>
    <p:cSldViewPr>
      <p:cViewPr varScale="1">
        <p:scale>
          <a:sx n="70" d="100"/>
          <a:sy n="70" d="100"/>
        </p:scale>
        <p:origin x="1434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23/11/2017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23/11/2017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smtClean="0"/>
              <a:t>Programmazione di Calcolatori: gli operatori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43240" y="6305550"/>
            <a:ext cx="4840028" cy="476250"/>
          </a:xfrm>
        </p:spPr>
        <p:txBody>
          <a:bodyPr/>
          <a:lstStyle/>
          <a:p>
            <a:pPr algn="r"/>
            <a:r>
              <a:rPr lang="it-IT" smtClean="0"/>
              <a:t>Programmazione di Calcolatori: gli operatori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smtClean="0"/>
              <a:t>Programmazione di Calcolatori: gli operatori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smtClean="0"/>
              <a:t>Programmazione di Calcolatori: gli operatori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Programmazione di Calcolatori: gli operatori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0" y="161488"/>
            <a:ext cx="1000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Carlo Gaibisso</a:t>
            </a:r>
          </a:p>
          <a:p>
            <a:pPr algn="ctr"/>
            <a:r>
              <a:rPr lang="it-IT" sz="800" b="1" baseline="0" dirty="0" smtClean="0"/>
              <a:t>Bruno Martino</a:t>
            </a:r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284455"/>
            <a:ext cx="7406640" cy="1200329"/>
          </a:xfrm>
        </p:spPr>
        <p:txBody>
          <a:bodyPr/>
          <a:lstStyle/>
          <a:p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354217"/>
          </a:xfrm>
        </p:spPr>
        <p:txBody>
          <a:bodyPr/>
          <a:lstStyle/>
          <a:p>
            <a:r>
              <a:rPr lang="it-IT" dirty="0" smtClean="0"/>
              <a:t>Lezione 07</a:t>
            </a:r>
          </a:p>
          <a:p>
            <a:r>
              <a:rPr lang="it-IT" dirty="0" smtClean="0"/>
              <a:t>L’aritmetica dei puntatori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411760" y="6305550"/>
            <a:ext cx="5517826" cy="476250"/>
          </a:xfrm>
        </p:spPr>
        <p:txBody>
          <a:bodyPr/>
          <a:lstStyle/>
          <a:p>
            <a:r>
              <a:rPr lang="it-IT" dirty="0" smtClean="0"/>
              <a:t>Programmazione e Laboratorio di Programmazione: L’aritmetica dei puntatori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Aritmetica dei puntatori 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411760" y="6305550"/>
            <a:ext cx="5571508" cy="476250"/>
          </a:xfrm>
        </p:spPr>
        <p:txBody>
          <a:bodyPr/>
          <a:lstStyle/>
          <a:p>
            <a:r>
              <a:rPr lang="it-IT" dirty="0"/>
              <a:t>Programmazione e Laboratorio di Programmazione: L’aritmetica dei puntatori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071578" y="1172518"/>
            <a:ext cx="5715000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dirty="0" err="1">
                <a:solidFill>
                  <a:srgbClr val="3333FF"/>
                </a:solidFill>
              </a:rPr>
              <a:t>nome_puntatore</a:t>
            </a:r>
            <a:r>
              <a:rPr lang="it-IT" sz="2400" b="1" dirty="0">
                <a:solidFill>
                  <a:srgbClr val="3333FF"/>
                </a:solidFill>
              </a:rPr>
              <a:t> + </a:t>
            </a:r>
            <a:r>
              <a:rPr lang="it-IT" sz="2400" b="1" dirty="0" err="1">
                <a:solidFill>
                  <a:srgbClr val="3333FF"/>
                </a:solidFill>
              </a:rPr>
              <a:t>espr_intera</a:t>
            </a:r>
            <a:endParaRPr lang="it-IT" sz="2400" b="1" dirty="0">
              <a:solidFill>
                <a:srgbClr val="3333FF"/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071538" y="3701406"/>
            <a:ext cx="4774640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dirty="0" err="1">
                <a:solidFill>
                  <a:srgbClr val="3333FF"/>
                </a:solidFill>
              </a:rPr>
              <a:t>nome_puntatore</a:t>
            </a:r>
            <a:r>
              <a:rPr lang="it-IT" sz="2400" b="1" dirty="0">
                <a:solidFill>
                  <a:srgbClr val="3333FF"/>
                </a:solidFill>
              </a:rPr>
              <a:t> - </a:t>
            </a:r>
            <a:r>
              <a:rPr lang="it-IT" sz="2400" b="1" dirty="0" err="1">
                <a:solidFill>
                  <a:srgbClr val="3333FF"/>
                </a:solidFill>
              </a:rPr>
              <a:t>espr_intera</a:t>
            </a:r>
            <a:endParaRPr lang="it-IT" sz="2400" b="1" dirty="0">
              <a:solidFill>
                <a:srgbClr val="3333FF"/>
              </a:solidFill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219200" y="1949450"/>
            <a:ext cx="7391400" cy="14938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it-IT" b="1"/>
              <a:t>valore di </a:t>
            </a:r>
            <a:r>
              <a:rPr lang="it-IT" b="1">
                <a:solidFill>
                  <a:srgbClr val="3333FF"/>
                </a:solidFill>
              </a:rPr>
              <a:t>nome_puntatore</a:t>
            </a:r>
          </a:p>
          <a:p>
            <a:pPr algn="ctr" eaLnBrk="0" hangingPunct="0"/>
            <a:r>
              <a:rPr lang="it-IT" b="1"/>
              <a:t>+</a:t>
            </a:r>
          </a:p>
          <a:p>
            <a:pPr algn="ctr" eaLnBrk="0" hangingPunct="0"/>
            <a:r>
              <a:rPr lang="it-IT" b="1"/>
              <a:t>(valore di </a:t>
            </a:r>
            <a:r>
              <a:rPr lang="it-IT" b="1">
                <a:solidFill>
                  <a:srgbClr val="3333FF"/>
                </a:solidFill>
              </a:rPr>
              <a:t>espr_intera</a:t>
            </a:r>
          </a:p>
          <a:p>
            <a:pPr algn="ctr" eaLnBrk="0" hangingPunct="0"/>
            <a:r>
              <a:rPr lang="it-IT"/>
              <a:t>*</a:t>
            </a:r>
          </a:p>
          <a:p>
            <a:pPr algn="ctr" eaLnBrk="0" hangingPunct="0"/>
            <a:r>
              <a:rPr lang="it-IT" b="1"/>
              <a:t>numero di locazioni allocate per il tipo della variabile riferita)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219200" y="4405313"/>
            <a:ext cx="7391400" cy="14779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it-IT" b="1"/>
              <a:t>valore di </a:t>
            </a:r>
            <a:r>
              <a:rPr lang="it-IT" b="1">
                <a:solidFill>
                  <a:srgbClr val="3333FF"/>
                </a:solidFill>
              </a:rPr>
              <a:t>nome_puntatore</a:t>
            </a:r>
          </a:p>
          <a:p>
            <a:pPr algn="ctr" eaLnBrk="0" hangingPunct="0"/>
            <a:r>
              <a:rPr lang="it-IT" b="1"/>
              <a:t>-</a:t>
            </a:r>
          </a:p>
          <a:p>
            <a:pPr algn="ctr" eaLnBrk="0" hangingPunct="0"/>
            <a:r>
              <a:rPr lang="it-IT" b="1"/>
              <a:t>(valore di </a:t>
            </a:r>
            <a:r>
              <a:rPr lang="it-IT" b="1">
                <a:solidFill>
                  <a:srgbClr val="3333FF"/>
                </a:solidFill>
              </a:rPr>
              <a:t>espr_intera</a:t>
            </a:r>
          </a:p>
          <a:p>
            <a:pPr algn="ctr" eaLnBrk="0" hangingPunct="0"/>
            <a:r>
              <a:rPr lang="it-IT" b="1"/>
              <a:t>*</a:t>
            </a:r>
          </a:p>
          <a:p>
            <a:pPr algn="ctr" eaLnBrk="0" hangingPunct="0"/>
            <a:r>
              <a:rPr lang="it-IT" b="1"/>
              <a:t>numero di locazioni allocate per il tipo della variabile riferita)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autoUpdateAnimBg="0"/>
      <p:bldP spid="8" grpId="0" build="p" animBg="1" autoUpdateAnimBg="0"/>
      <p:bldP spid="9" grpId="0" build="p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Aritmetica dei puntatori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5776" y="6305550"/>
            <a:ext cx="5427492" cy="476250"/>
          </a:xfrm>
        </p:spPr>
        <p:txBody>
          <a:bodyPr/>
          <a:lstStyle/>
          <a:p>
            <a:r>
              <a:rPr lang="it-IT" dirty="0"/>
              <a:t>Programmazione e Laboratorio di Programmazione: L’aritmetica dei puntatori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6" name="Text Box 62"/>
          <p:cNvSpPr txBox="1">
            <a:spLocks noChangeArrowheads="1"/>
          </p:cNvSpPr>
          <p:nvPr/>
        </p:nvSpPr>
        <p:spPr bwMode="auto">
          <a:xfrm>
            <a:off x="1214414" y="1109947"/>
            <a:ext cx="2835275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Esempio:</a:t>
            </a:r>
            <a:endParaRPr lang="it-IT" sz="2800" b="1">
              <a:solidFill>
                <a:srgbClr val="FF0000"/>
              </a:solidFill>
            </a:endParaRPr>
          </a:p>
        </p:txBody>
      </p:sp>
      <p:grpSp>
        <p:nvGrpSpPr>
          <p:cNvPr id="7" name="Gruppo 6"/>
          <p:cNvGrpSpPr/>
          <p:nvPr/>
        </p:nvGrpSpPr>
        <p:grpSpPr>
          <a:xfrm>
            <a:off x="1553503" y="2122488"/>
            <a:ext cx="5536272" cy="3735388"/>
            <a:chOff x="1553503" y="2122488"/>
            <a:chExt cx="5536272" cy="3735388"/>
          </a:xfrm>
        </p:grpSpPr>
        <p:sp>
          <p:nvSpPr>
            <p:cNvPr id="8" name="Text Box 58"/>
            <p:cNvSpPr txBox="1">
              <a:spLocks noChangeArrowheads="1"/>
            </p:cNvSpPr>
            <p:nvPr/>
          </p:nvSpPr>
          <p:spPr bwMode="auto">
            <a:xfrm>
              <a:off x="1553503" y="2686050"/>
              <a:ext cx="2089803" cy="5847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3200" b="1" smtClean="0">
                  <a:solidFill>
                    <a:srgbClr val="3333FF"/>
                  </a:solidFill>
                </a:rPr>
                <a:t>int *B, *C;</a:t>
              </a:r>
            </a:p>
          </p:txBody>
        </p:sp>
        <p:grpSp>
          <p:nvGrpSpPr>
            <p:cNvPr id="9" name="Gruppo 58"/>
            <p:cNvGrpSpPr>
              <a:grpSpLocks/>
            </p:cNvGrpSpPr>
            <p:nvPr/>
          </p:nvGrpSpPr>
          <p:grpSpPr bwMode="auto">
            <a:xfrm>
              <a:off x="4097336" y="2122488"/>
              <a:ext cx="2992436" cy="3735388"/>
              <a:chOff x="4097336" y="2122488"/>
              <a:chExt cx="2992436" cy="3735388"/>
            </a:xfrm>
          </p:grpSpPr>
          <p:grpSp>
            <p:nvGrpSpPr>
              <p:cNvPr id="10" name="Group 64"/>
              <p:cNvGrpSpPr>
                <a:grpSpLocks/>
              </p:cNvGrpSpPr>
              <p:nvPr/>
            </p:nvGrpSpPr>
            <p:grpSpPr bwMode="auto">
              <a:xfrm>
                <a:off x="4097336" y="2122488"/>
                <a:ext cx="2992436" cy="3735388"/>
                <a:chOff x="2688" y="1535"/>
                <a:chExt cx="1885" cy="2353"/>
              </a:xfrm>
            </p:grpSpPr>
            <p:sp>
              <p:nvSpPr>
                <p:cNvPr id="14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2688" y="1559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2834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5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2690" y="1751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2835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6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2690" y="194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2836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7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694" y="2135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2837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8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2694" y="2331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2838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9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690" y="252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2839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20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694" y="2711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2840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21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2694" y="290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2841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22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694" y="3095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2842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23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2692" y="3287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2843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24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2692" y="348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2844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25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694" y="3675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2855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grpSp>
              <p:nvGrpSpPr>
                <p:cNvPr id="26" name="Group 17"/>
                <p:cNvGrpSpPr>
                  <a:grpSpLocks/>
                </p:cNvGrpSpPr>
                <p:nvPr/>
              </p:nvGrpSpPr>
              <p:grpSpPr bwMode="auto">
                <a:xfrm>
                  <a:off x="3126" y="1566"/>
                  <a:ext cx="768" cy="2304"/>
                  <a:chOff x="1248" y="960"/>
                  <a:chExt cx="768" cy="2304"/>
                </a:xfrm>
              </p:grpSpPr>
              <p:sp>
                <p:nvSpPr>
                  <p:cNvPr id="49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1248" y="960"/>
                    <a:ext cx="768" cy="2304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0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3072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1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880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2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688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3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496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4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304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5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112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6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920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7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728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8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536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9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344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60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152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61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960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folHlink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</p:grpSp>
            <p:sp>
              <p:nvSpPr>
                <p:cNvPr id="27" name="Rectangle 31"/>
                <p:cNvSpPr>
                  <a:spLocks noChangeArrowheads="1"/>
                </p:cNvSpPr>
                <p:nvPr/>
              </p:nvSpPr>
              <p:spPr bwMode="auto">
                <a:xfrm>
                  <a:off x="3894" y="1566"/>
                  <a:ext cx="192" cy="2304"/>
                </a:xfrm>
                <a:prstGeom prst="rect">
                  <a:avLst/>
                </a:prstGeom>
                <a:solidFill>
                  <a:srgbClr val="FFFFFF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8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3888" y="1535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FF0000"/>
                      </a:solidFill>
                    </a:rPr>
                    <a:t>x</a:t>
                  </a:r>
                </a:p>
              </p:txBody>
            </p:sp>
            <p:sp>
              <p:nvSpPr>
                <p:cNvPr id="29" name="Line 33"/>
                <p:cNvSpPr>
                  <a:spLocks noChangeShapeType="1"/>
                </p:cNvSpPr>
                <p:nvPr/>
              </p:nvSpPr>
              <p:spPr bwMode="auto">
                <a:xfrm>
                  <a:off x="3888" y="175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0" name="Line 34"/>
                <p:cNvSpPr>
                  <a:spLocks noChangeShapeType="1"/>
                </p:cNvSpPr>
                <p:nvPr/>
              </p:nvSpPr>
              <p:spPr bwMode="auto">
                <a:xfrm>
                  <a:off x="3888" y="1950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1" name="Line 35"/>
                <p:cNvSpPr>
                  <a:spLocks noChangeShapeType="1"/>
                </p:cNvSpPr>
                <p:nvPr/>
              </p:nvSpPr>
              <p:spPr bwMode="auto">
                <a:xfrm>
                  <a:off x="3894" y="2142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2" name="Line 36"/>
                <p:cNvSpPr>
                  <a:spLocks noChangeShapeType="1"/>
                </p:cNvSpPr>
                <p:nvPr/>
              </p:nvSpPr>
              <p:spPr bwMode="auto">
                <a:xfrm>
                  <a:off x="3894" y="232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3" name="Line 37"/>
                <p:cNvSpPr>
                  <a:spLocks noChangeShapeType="1"/>
                </p:cNvSpPr>
                <p:nvPr/>
              </p:nvSpPr>
              <p:spPr bwMode="auto">
                <a:xfrm>
                  <a:off x="3894" y="2526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4" name="Line 38"/>
                <p:cNvSpPr>
                  <a:spLocks noChangeShapeType="1"/>
                </p:cNvSpPr>
                <p:nvPr/>
              </p:nvSpPr>
              <p:spPr bwMode="auto">
                <a:xfrm>
                  <a:off x="3894" y="271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5" name="Line 39"/>
                <p:cNvSpPr>
                  <a:spLocks noChangeShapeType="1"/>
                </p:cNvSpPr>
                <p:nvPr/>
              </p:nvSpPr>
              <p:spPr bwMode="auto">
                <a:xfrm>
                  <a:off x="3894" y="2910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6" name="Line 40"/>
                <p:cNvSpPr>
                  <a:spLocks noChangeShapeType="1"/>
                </p:cNvSpPr>
                <p:nvPr/>
              </p:nvSpPr>
              <p:spPr bwMode="auto">
                <a:xfrm>
                  <a:off x="3900" y="3102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7" name="Line 41"/>
                <p:cNvSpPr>
                  <a:spLocks noChangeShapeType="1"/>
                </p:cNvSpPr>
                <p:nvPr/>
              </p:nvSpPr>
              <p:spPr bwMode="auto">
                <a:xfrm>
                  <a:off x="3900" y="3294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8" name="Line 42"/>
                <p:cNvSpPr>
                  <a:spLocks noChangeShapeType="1"/>
                </p:cNvSpPr>
                <p:nvPr/>
              </p:nvSpPr>
              <p:spPr bwMode="auto">
                <a:xfrm>
                  <a:off x="3894" y="3486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9" name="Line 43"/>
                <p:cNvSpPr>
                  <a:spLocks noChangeShapeType="1"/>
                </p:cNvSpPr>
                <p:nvPr/>
              </p:nvSpPr>
              <p:spPr bwMode="auto">
                <a:xfrm>
                  <a:off x="3894" y="367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0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4174" y="2647"/>
                  <a:ext cx="375" cy="523"/>
                </a:xfrm>
                <a:prstGeom prst="rect">
                  <a:avLst/>
                </a:prstGeom>
                <a:noFill/>
                <a:ln w="28575">
                  <a:solidFill>
                    <a:srgbClr val="3333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defRPr/>
                  </a:pPr>
                  <a:r>
                    <a:rPr lang="it-IT" sz="4800">
                      <a:solidFill>
                        <a:srgbClr val="3333FF"/>
                      </a:solidFill>
                    </a:rPr>
                    <a:t>A</a:t>
                  </a:r>
                  <a:endParaRPr lang="it-IT" sz="360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41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3341" y="2638"/>
                  <a:ext cx="330" cy="523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rgbClr val="3333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defRPr/>
                  </a:pPr>
                  <a:r>
                    <a:rPr lang="it-IT" sz="4800" b="1">
                      <a:solidFill>
                        <a:srgbClr val="3333FF"/>
                      </a:solidFill>
                    </a:rPr>
                    <a:t>3</a:t>
                  </a:r>
                  <a:endParaRPr lang="it-IT" sz="36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42" name="Rectangle 47"/>
                <p:cNvSpPr>
                  <a:spLocks noChangeArrowheads="1"/>
                </p:cNvSpPr>
                <p:nvPr/>
              </p:nvSpPr>
              <p:spPr bwMode="auto">
                <a:xfrm>
                  <a:off x="2694" y="2508"/>
                  <a:ext cx="383" cy="233"/>
                </a:xfrm>
                <a:prstGeom prst="rect">
                  <a:avLst/>
                </a:prstGeom>
                <a:noFill/>
                <a:ln w="28575">
                  <a:solidFill>
                    <a:srgbClr val="3333FF"/>
                  </a:solidFill>
                  <a:miter lim="800000"/>
                  <a:headEnd/>
                  <a:tailEnd/>
                </a:ln>
              </p:spPr>
              <p:txBody>
                <a:bodyPr wrap="squar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3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3888" y="2504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FF0000"/>
                      </a:solidFill>
                    </a:rPr>
                    <a:t>x</a:t>
                  </a:r>
                </a:p>
              </p:txBody>
            </p:sp>
            <p:sp>
              <p:nvSpPr>
                <p:cNvPr id="44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3888" y="2696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FF0000"/>
                      </a:solidFill>
                    </a:rPr>
                    <a:t>x</a:t>
                  </a:r>
                </a:p>
              </p:txBody>
            </p:sp>
            <p:sp>
              <p:nvSpPr>
                <p:cNvPr id="45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3888" y="2888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FF0000"/>
                      </a:solidFill>
                    </a:rPr>
                    <a:t>x</a:t>
                  </a:r>
                </a:p>
              </p:txBody>
            </p:sp>
            <p:sp>
              <p:nvSpPr>
                <p:cNvPr id="46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3888" y="3080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FF0000"/>
                      </a:solidFill>
                    </a:rPr>
                    <a:t>x</a:t>
                  </a:r>
                </a:p>
              </p:txBody>
            </p:sp>
            <p:sp>
              <p:nvSpPr>
                <p:cNvPr id="47" name="Text Box 55"/>
                <p:cNvSpPr txBox="1">
                  <a:spLocks noChangeArrowheads="1"/>
                </p:cNvSpPr>
                <p:nvPr/>
              </p:nvSpPr>
              <p:spPr bwMode="auto">
                <a:xfrm>
                  <a:off x="4176" y="1612"/>
                  <a:ext cx="397" cy="252"/>
                </a:xfrm>
                <a:prstGeom prst="rect">
                  <a:avLst/>
                </a:prstGeom>
                <a:noFill/>
                <a:ln w="28575">
                  <a:solidFill>
                    <a:srgbClr val="3333FF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defRPr/>
                  </a:pPr>
                  <a:r>
                    <a:rPr lang="it-IT" sz="2000" b="1">
                      <a:solidFill>
                        <a:srgbClr val="3333FF"/>
                      </a:solidFill>
                    </a:rPr>
                    <a:t>B</a:t>
                  </a:r>
                  <a:endParaRPr lang="it-IT" sz="1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48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3888" y="1727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FF0000"/>
                      </a:solidFill>
                    </a:rPr>
                    <a:t>x</a:t>
                  </a:r>
                </a:p>
              </p:txBody>
            </p:sp>
          </p:grpSp>
          <p:sp>
            <p:nvSpPr>
              <p:cNvPr id="11" name="Text Box 55"/>
              <p:cNvSpPr txBox="1">
                <a:spLocks noChangeArrowheads="1"/>
              </p:cNvSpPr>
              <p:nvPr/>
            </p:nvSpPr>
            <p:spPr bwMode="auto">
              <a:xfrm>
                <a:off x="6451600" y="2868613"/>
                <a:ext cx="630238" cy="400050"/>
              </a:xfrm>
              <a:prstGeom prst="rect">
                <a:avLst/>
              </a:prstGeom>
              <a:noFill/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it-IT" sz="2000" b="1" dirty="0">
                    <a:solidFill>
                      <a:srgbClr val="3333FF"/>
                    </a:solidFill>
                  </a:rPr>
                  <a:t>C</a:t>
                </a:r>
                <a:endParaRPr lang="it-IT" sz="1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" name="Text Box 32"/>
              <p:cNvSpPr txBox="1">
                <a:spLocks noChangeArrowheads="1"/>
              </p:cNvSpPr>
              <p:nvPr/>
            </p:nvSpPr>
            <p:spPr bwMode="auto">
              <a:xfrm>
                <a:off x="6000760" y="2713311"/>
                <a:ext cx="311304" cy="36933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</a:t>
                </a:r>
              </a:p>
            </p:txBody>
          </p:sp>
          <p:sp>
            <p:nvSpPr>
              <p:cNvPr id="13" name="Text Box 56"/>
              <p:cNvSpPr txBox="1">
                <a:spLocks noChangeArrowheads="1"/>
              </p:cNvSpPr>
              <p:nvPr/>
            </p:nvSpPr>
            <p:spPr bwMode="auto">
              <a:xfrm>
                <a:off x="6000760" y="3018111"/>
                <a:ext cx="311304" cy="36933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</a:t>
                </a:r>
              </a:p>
            </p:txBody>
          </p:sp>
        </p:grpSp>
      </p:grpSp>
      <p:sp>
        <p:nvSpPr>
          <p:cNvPr id="62" name="Text Box 59"/>
          <p:cNvSpPr txBox="1">
            <a:spLocks noChangeArrowheads="1"/>
          </p:cNvSpPr>
          <p:nvPr/>
        </p:nvSpPr>
        <p:spPr bwMode="auto">
          <a:xfrm>
            <a:off x="4935538" y="2271683"/>
            <a:ext cx="990600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it-IT" sz="2000" b="1">
                <a:solidFill>
                  <a:srgbClr val="3333FF"/>
                </a:solidFill>
              </a:rPr>
              <a:t>2839</a:t>
            </a:r>
            <a:endParaRPr lang="it-IT" sz="1400" b="1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3" name="Text Box 58"/>
          <p:cNvSpPr txBox="1">
            <a:spLocks noChangeArrowheads="1"/>
          </p:cNvSpPr>
          <p:nvPr/>
        </p:nvSpPr>
        <p:spPr bwMode="auto">
          <a:xfrm>
            <a:off x="1553503" y="3800475"/>
            <a:ext cx="1678665" cy="70788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 b="1">
                <a:solidFill>
                  <a:srgbClr val="3333FF"/>
                </a:solidFill>
              </a:rPr>
              <a:t>B = &amp;A;</a:t>
            </a:r>
          </a:p>
          <a:p>
            <a:endParaRPr lang="it-IT" sz="800" b="1">
              <a:solidFill>
                <a:srgbClr val="3333FF"/>
              </a:solidFill>
            </a:endParaRPr>
          </a:p>
        </p:txBody>
      </p:sp>
      <p:sp>
        <p:nvSpPr>
          <p:cNvPr id="64" name="Text Box 58"/>
          <p:cNvSpPr txBox="1">
            <a:spLocks noChangeArrowheads="1"/>
          </p:cNvSpPr>
          <p:nvPr/>
        </p:nvSpPr>
        <p:spPr bwMode="auto">
          <a:xfrm>
            <a:off x="1553503" y="4435475"/>
            <a:ext cx="1905265" cy="70788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 b="1">
                <a:solidFill>
                  <a:srgbClr val="3333FF"/>
                </a:solidFill>
              </a:rPr>
              <a:t>C = B+2; </a:t>
            </a:r>
          </a:p>
          <a:p>
            <a:endParaRPr lang="it-IT" sz="800">
              <a:solidFill>
                <a:schemeClr val="hlink"/>
              </a:solidFill>
            </a:endParaRPr>
          </a:p>
        </p:txBody>
      </p:sp>
      <p:sp>
        <p:nvSpPr>
          <p:cNvPr id="65" name="Text Box 59"/>
          <p:cNvSpPr txBox="1">
            <a:spLocks noChangeArrowheads="1"/>
          </p:cNvSpPr>
          <p:nvPr/>
        </p:nvSpPr>
        <p:spPr bwMode="auto">
          <a:xfrm>
            <a:off x="4940300" y="2862263"/>
            <a:ext cx="990600" cy="400050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it-IT" sz="2000" b="1" dirty="0">
                <a:solidFill>
                  <a:srgbClr val="3333FF"/>
                </a:solidFill>
              </a:rPr>
              <a:t>2847</a:t>
            </a:r>
            <a:endParaRPr lang="it-IT" sz="1400" b="1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62" grpId="0" animBg="1" autoUpdateAnimBg="0"/>
      <p:bldP spid="63" grpId="0"/>
      <p:bldP spid="64" grpId="0"/>
      <p:bldP spid="65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Aritmetica dei puntatori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5776" y="6305550"/>
            <a:ext cx="5427492" cy="476250"/>
          </a:xfrm>
        </p:spPr>
        <p:txBody>
          <a:bodyPr/>
          <a:lstStyle/>
          <a:p>
            <a:r>
              <a:rPr lang="it-IT" dirty="0"/>
              <a:t>Programmazione e Laboratorio di Programmazione: L’aritmetica dei puntatori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6" name="Text Box 62"/>
          <p:cNvSpPr txBox="1">
            <a:spLocks noChangeArrowheads="1"/>
          </p:cNvSpPr>
          <p:nvPr/>
        </p:nvSpPr>
        <p:spPr bwMode="auto">
          <a:xfrm>
            <a:off x="1214414" y="1109947"/>
            <a:ext cx="2835275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Esempio:</a:t>
            </a:r>
            <a:endParaRPr lang="it-IT" sz="2800" b="1">
              <a:solidFill>
                <a:srgbClr val="FF0000"/>
              </a:solidFill>
            </a:endParaRPr>
          </a:p>
        </p:txBody>
      </p:sp>
      <p:grpSp>
        <p:nvGrpSpPr>
          <p:cNvPr id="7" name="Gruppo 6"/>
          <p:cNvGrpSpPr/>
          <p:nvPr/>
        </p:nvGrpSpPr>
        <p:grpSpPr>
          <a:xfrm>
            <a:off x="1553503" y="2122488"/>
            <a:ext cx="5536272" cy="3735388"/>
            <a:chOff x="1553503" y="2122488"/>
            <a:chExt cx="5536272" cy="3735388"/>
          </a:xfrm>
        </p:grpSpPr>
        <p:sp>
          <p:nvSpPr>
            <p:cNvPr id="8" name="Text Box 58"/>
            <p:cNvSpPr txBox="1">
              <a:spLocks noChangeArrowheads="1"/>
            </p:cNvSpPr>
            <p:nvPr/>
          </p:nvSpPr>
          <p:spPr bwMode="auto">
            <a:xfrm>
              <a:off x="1553503" y="2686050"/>
              <a:ext cx="2089803" cy="5847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3200" b="1" smtClean="0">
                  <a:solidFill>
                    <a:srgbClr val="3333FF"/>
                  </a:solidFill>
                </a:rPr>
                <a:t>int *B, *C;</a:t>
              </a:r>
            </a:p>
          </p:txBody>
        </p:sp>
        <p:grpSp>
          <p:nvGrpSpPr>
            <p:cNvPr id="9" name="Gruppo 58"/>
            <p:cNvGrpSpPr>
              <a:grpSpLocks/>
            </p:cNvGrpSpPr>
            <p:nvPr/>
          </p:nvGrpSpPr>
          <p:grpSpPr bwMode="auto">
            <a:xfrm>
              <a:off x="4097336" y="2122488"/>
              <a:ext cx="2992436" cy="3735388"/>
              <a:chOff x="4097336" y="2122488"/>
              <a:chExt cx="2992436" cy="3735388"/>
            </a:xfrm>
          </p:grpSpPr>
          <p:grpSp>
            <p:nvGrpSpPr>
              <p:cNvPr id="10" name="Group 64"/>
              <p:cNvGrpSpPr>
                <a:grpSpLocks/>
              </p:cNvGrpSpPr>
              <p:nvPr/>
            </p:nvGrpSpPr>
            <p:grpSpPr bwMode="auto">
              <a:xfrm>
                <a:off x="4097336" y="2122488"/>
                <a:ext cx="2992436" cy="3735388"/>
                <a:chOff x="2688" y="1535"/>
                <a:chExt cx="1885" cy="2353"/>
              </a:xfrm>
            </p:grpSpPr>
            <p:sp>
              <p:nvSpPr>
                <p:cNvPr id="14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2688" y="1559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2834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5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2690" y="1751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2835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6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2690" y="194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2836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7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694" y="2135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2837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8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2694" y="2331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2838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9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690" y="252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2839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20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694" y="2711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2840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21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2694" y="290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2841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22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694" y="3095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2842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23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2692" y="3287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2843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24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2692" y="348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2844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25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694" y="3675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/>
                    <a:t>2855</a:t>
                  </a:r>
                  <a:endParaRPr lang="it-IT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grpSp>
              <p:nvGrpSpPr>
                <p:cNvPr id="26" name="Group 17"/>
                <p:cNvGrpSpPr>
                  <a:grpSpLocks/>
                </p:cNvGrpSpPr>
                <p:nvPr/>
              </p:nvGrpSpPr>
              <p:grpSpPr bwMode="auto">
                <a:xfrm>
                  <a:off x="3126" y="1566"/>
                  <a:ext cx="768" cy="2304"/>
                  <a:chOff x="1248" y="960"/>
                  <a:chExt cx="768" cy="2304"/>
                </a:xfrm>
              </p:grpSpPr>
              <p:sp>
                <p:nvSpPr>
                  <p:cNvPr id="49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1248" y="960"/>
                    <a:ext cx="768" cy="2304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0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3072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1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880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2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688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3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496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4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304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5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112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6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920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7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728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8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536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59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344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60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152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61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960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folHlink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</p:grpSp>
            <p:sp>
              <p:nvSpPr>
                <p:cNvPr id="27" name="Rectangle 31"/>
                <p:cNvSpPr>
                  <a:spLocks noChangeArrowheads="1"/>
                </p:cNvSpPr>
                <p:nvPr/>
              </p:nvSpPr>
              <p:spPr bwMode="auto">
                <a:xfrm>
                  <a:off x="3894" y="1566"/>
                  <a:ext cx="192" cy="2304"/>
                </a:xfrm>
                <a:prstGeom prst="rect">
                  <a:avLst/>
                </a:prstGeom>
                <a:solidFill>
                  <a:srgbClr val="FFFFFF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28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3888" y="1535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FF0000"/>
                      </a:solidFill>
                    </a:rPr>
                    <a:t>x</a:t>
                  </a:r>
                </a:p>
              </p:txBody>
            </p:sp>
            <p:sp>
              <p:nvSpPr>
                <p:cNvPr id="29" name="Line 33"/>
                <p:cNvSpPr>
                  <a:spLocks noChangeShapeType="1"/>
                </p:cNvSpPr>
                <p:nvPr/>
              </p:nvSpPr>
              <p:spPr bwMode="auto">
                <a:xfrm>
                  <a:off x="3888" y="175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0" name="Line 34"/>
                <p:cNvSpPr>
                  <a:spLocks noChangeShapeType="1"/>
                </p:cNvSpPr>
                <p:nvPr/>
              </p:nvSpPr>
              <p:spPr bwMode="auto">
                <a:xfrm>
                  <a:off x="3888" y="1950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1" name="Line 35"/>
                <p:cNvSpPr>
                  <a:spLocks noChangeShapeType="1"/>
                </p:cNvSpPr>
                <p:nvPr/>
              </p:nvSpPr>
              <p:spPr bwMode="auto">
                <a:xfrm>
                  <a:off x="3894" y="2142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2" name="Line 36"/>
                <p:cNvSpPr>
                  <a:spLocks noChangeShapeType="1"/>
                </p:cNvSpPr>
                <p:nvPr/>
              </p:nvSpPr>
              <p:spPr bwMode="auto">
                <a:xfrm>
                  <a:off x="3894" y="232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3" name="Line 37"/>
                <p:cNvSpPr>
                  <a:spLocks noChangeShapeType="1"/>
                </p:cNvSpPr>
                <p:nvPr/>
              </p:nvSpPr>
              <p:spPr bwMode="auto">
                <a:xfrm>
                  <a:off x="3894" y="2526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4" name="Line 38"/>
                <p:cNvSpPr>
                  <a:spLocks noChangeShapeType="1"/>
                </p:cNvSpPr>
                <p:nvPr/>
              </p:nvSpPr>
              <p:spPr bwMode="auto">
                <a:xfrm>
                  <a:off x="3894" y="271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5" name="Line 39"/>
                <p:cNvSpPr>
                  <a:spLocks noChangeShapeType="1"/>
                </p:cNvSpPr>
                <p:nvPr/>
              </p:nvSpPr>
              <p:spPr bwMode="auto">
                <a:xfrm>
                  <a:off x="3894" y="2910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6" name="Line 40"/>
                <p:cNvSpPr>
                  <a:spLocks noChangeShapeType="1"/>
                </p:cNvSpPr>
                <p:nvPr/>
              </p:nvSpPr>
              <p:spPr bwMode="auto">
                <a:xfrm>
                  <a:off x="3900" y="3102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7" name="Line 41"/>
                <p:cNvSpPr>
                  <a:spLocks noChangeShapeType="1"/>
                </p:cNvSpPr>
                <p:nvPr/>
              </p:nvSpPr>
              <p:spPr bwMode="auto">
                <a:xfrm>
                  <a:off x="3900" y="3294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8" name="Line 42"/>
                <p:cNvSpPr>
                  <a:spLocks noChangeShapeType="1"/>
                </p:cNvSpPr>
                <p:nvPr/>
              </p:nvSpPr>
              <p:spPr bwMode="auto">
                <a:xfrm>
                  <a:off x="3894" y="3486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39" name="Line 43"/>
                <p:cNvSpPr>
                  <a:spLocks noChangeShapeType="1"/>
                </p:cNvSpPr>
                <p:nvPr/>
              </p:nvSpPr>
              <p:spPr bwMode="auto">
                <a:xfrm>
                  <a:off x="3894" y="367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0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4174" y="2647"/>
                  <a:ext cx="375" cy="523"/>
                </a:xfrm>
                <a:prstGeom prst="rect">
                  <a:avLst/>
                </a:prstGeom>
                <a:noFill/>
                <a:ln w="28575">
                  <a:solidFill>
                    <a:srgbClr val="3333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defRPr/>
                  </a:pPr>
                  <a:r>
                    <a:rPr lang="it-IT" sz="4800">
                      <a:solidFill>
                        <a:srgbClr val="3333FF"/>
                      </a:solidFill>
                    </a:rPr>
                    <a:t>A</a:t>
                  </a:r>
                  <a:endParaRPr lang="it-IT" sz="360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41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3341" y="2566"/>
                  <a:ext cx="307" cy="291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rgbClr val="3333FF"/>
                  </a:solidFill>
                  <a:miter lim="800000"/>
                  <a:headEnd/>
                  <a:tailEnd/>
                </a:ln>
                <a:effectLst/>
              </p:spPr>
              <p:txBody>
                <a:bodyPr wrap="square" anchor="ctr">
                  <a:spAutoFit/>
                </a:bodyPr>
                <a:lstStyle/>
                <a:p>
                  <a:pPr algn="ctr" eaLnBrk="0" hangingPunct="0">
                    <a:defRPr/>
                  </a:pPr>
                  <a:r>
                    <a:rPr lang="it-IT" sz="2400" b="1" dirty="0">
                      <a:solidFill>
                        <a:srgbClr val="3333FF"/>
                      </a:solidFill>
                    </a:rPr>
                    <a:t>3</a:t>
                  </a:r>
                  <a:endParaRPr lang="it-IT" sz="2400" b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42" name="Rectangle 47"/>
                <p:cNvSpPr>
                  <a:spLocks noChangeArrowheads="1"/>
                </p:cNvSpPr>
                <p:nvPr/>
              </p:nvSpPr>
              <p:spPr bwMode="auto">
                <a:xfrm>
                  <a:off x="2694" y="2508"/>
                  <a:ext cx="383" cy="233"/>
                </a:xfrm>
                <a:prstGeom prst="rect">
                  <a:avLst/>
                </a:prstGeom>
                <a:noFill/>
                <a:ln w="28575">
                  <a:solidFill>
                    <a:srgbClr val="3333FF"/>
                  </a:solidFill>
                  <a:miter lim="800000"/>
                  <a:headEnd/>
                  <a:tailEnd/>
                </a:ln>
              </p:spPr>
              <p:txBody>
                <a:bodyPr wrap="squar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3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3888" y="2504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FF0000"/>
                      </a:solidFill>
                    </a:rPr>
                    <a:t>x</a:t>
                  </a:r>
                </a:p>
              </p:txBody>
            </p:sp>
            <p:sp>
              <p:nvSpPr>
                <p:cNvPr id="44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3888" y="2696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FF0000"/>
                      </a:solidFill>
                    </a:rPr>
                    <a:t>x</a:t>
                  </a:r>
                </a:p>
              </p:txBody>
            </p:sp>
            <p:sp>
              <p:nvSpPr>
                <p:cNvPr id="47" name="Text Box 55"/>
                <p:cNvSpPr txBox="1">
                  <a:spLocks noChangeArrowheads="1"/>
                </p:cNvSpPr>
                <p:nvPr/>
              </p:nvSpPr>
              <p:spPr bwMode="auto">
                <a:xfrm>
                  <a:off x="4176" y="1612"/>
                  <a:ext cx="397" cy="252"/>
                </a:xfrm>
                <a:prstGeom prst="rect">
                  <a:avLst/>
                </a:prstGeom>
                <a:noFill/>
                <a:ln w="28575">
                  <a:solidFill>
                    <a:srgbClr val="3333FF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defRPr/>
                  </a:pPr>
                  <a:r>
                    <a:rPr lang="it-IT" sz="2000" b="1">
                      <a:solidFill>
                        <a:srgbClr val="3333FF"/>
                      </a:solidFill>
                    </a:rPr>
                    <a:t>B</a:t>
                  </a:r>
                  <a:endParaRPr lang="it-IT" sz="1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48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3888" y="1727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FF0000"/>
                      </a:solidFill>
                    </a:rPr>
                    <a:t>x</a:t>
                  </a:r>
                </a:p>
              </p:txBody>
            </p:sp>
          </p:grpSp>
          <p:sp>
            <p:nvSpPr>
              <p:cNvPr id="11" name="Text Box 55"/>
              <p:cNvSpPr txBox="1">
                <a:spLocks noChangeArrowheads="1"/>
              </p:cNvSpPr>
              <p:nvPr/>
            </p:nvSpPr>
            <p:spPr bwMode="auto">
              <a:xfrm>
                <a:off x="6451600" y="2868613"/>
                <a:ext cx="630238" cy="400050"/>
              </a:xfrm>
              <a:prstGeom prst="rect">
                <a:avLst/>
              </a:prstGeom>
              <a:noFill/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it-IT" sz="2000" b="1" dirty="0">
                    <a:solidFill>
                      <a:srgbClr val="3333FF"/>
                    </a:solidFill>
                  </a:rPr>
                  <a:t>C</a:t>
                </a:r>
                <a:endParaRPr lang="it-IT" sz="1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" name="Text Box 32"/>
              <p:cNvSpPr txBox="1">
                <a:spLocks noChangeArrowheads="1"/>
              </p:cNvSpPr>
              <p:nvPr/>
            </p:nvSpPr>
            <p:spPr bwMode="auto">
              <a:xfrm>
                <a:off x="6000760" y="2713311"/>
                <a:ext cx="311304" cy="36933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</a:t>
                </a:r>
              </a:p>
            </p:txBody>
          </p:sp>
          <p:sp>
            <p:nvSpPr>
              <p:cNvPr id="13" name="Text Box 56"/>
              <p:cNvSpPr txBox="1">
                <a:spLocks noChangeArrowheads="1"/>
              </p:cNvSpPr>
              <p:nvPr/>
            </p:nvSpPr>
            <p:spPr bwMode="auto">
              <a:xfrm>
                <a:off x="6000760" y="3018111"/>
                <a:ext cx="311304" cy="36933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FF0000"/>
                    </a:solidFill>
                  </a:rPr>
                  <a:t>x</a:t>
                </a:r>
              </a:p>
            </p:txBody>
          </p:sp>
        </p:grpSp>
      </p:grpSp>
      <p:sp>
        <p:nvSpPr>
          <p:cNvPr id="62" name="Text Box 59"/>
          <p:cNvSpPr txBox="1">
            <a:spLocks noChangeArrowheads="1"/>
          </p:cNvSpPr>
          <p:nvPr/>
        </p:nvSpPr>
        <p:spPr bwMode="auto">
          <a:xfrm>
            <a:off x="4935538" y="2271683"/>
            <a:ext cx="990600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it-IT" sz="2000" b="1">
                <a:solidFill>
                  <a:srgbClr val="3333FF"/>
                </a:solidFill>
              </a:rPr>
              <a:t>2839</a:t>
            </a:r>
            <a:endParaRPr lang="it-IT" sz="1400" b="1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3" name="Text Box 58"/>
          <p:cNvSpPr txBox="1">
            <a:spLocks noChangeArrowheads="1"/>
          </p:cNvSpPr>
          <p:nvPr/>
        </p:nvSpPr>
        <p:spPr bwMode="auto">
          <a:xfrm>
            <a:off x="1553503" y="3800475"/>
            <a:ext cx="1678665" cy="70788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 b="1">
                <a:solidFill>
                  <a:srgbClr val="3333FF"/>
                </a:solidFill>
              </a:rPr>
              <a:t>B = &amp;A;</a:t>
            </a:r>
          </a:p>
          <a:p>
            <a:endParaRPr lang="it-IT" sz="800" b="1">
              <a:solidFill>
                <a:srgbClr val="3333FF"/>
              </a:solidFill>
            </a:endParaRPr>
          </a:p>
        </p:txBody>
      </p:sp>
      <p:sp>
        <p:nvSpPr>
          <p:cNvPr id="64" name="Text Box 58"/>
          <p:cNvSpPr txBox="1">
            <a:spLocks noChangeArrowheads="1"/>
          </p:cNvSpPr>
          <p:nvPr/>
        </p:nvSpPr>
        <p:spPr bwMode="auto">
          <a:xfrm>
            <a:off x="1553503" y="4435475"/>
            <a:ext cx="1905265" cy="70788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 b="1">
                <a:solidFill>
                  <a:srgbClr val="3333FF"/>
                </a:solidFill>
              </a:rPr>
              <a:t>C = B+2; </a:t>
            </a:r>
          </a:p>
          <a:p>
            <a:endParaRPr lang="it-IT" sz="800">
              <a:solidFill>
                <a:schemeClr val="hlink"/>
              </a:solidFill>
            </a:endParaRPr>
          </a:p>
        </p:txBody>
      </p:sp>
      <p:sp>
        <p:nvSpPr>
          <p:cNvPr id="65" name="Text Box 59"/>
          <p:cNvSpPr txBox="1">
            <a:spLocks noChangeArrowheads="1"/>
          </p:cNvSpPr>
          <p:nvPr/>
        </p:nvSpPr>
        <p:spPr bwMode="auto">
          <a:xfrm>
            <a:off x="4940300" y="2862263"/>
            <a:ext cx="990600" cy="400050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it-IT" sz="2000" b="1" dirty="0" smtClean="0">
                <a:solidFill>
                  <a:srgbClr val="3333FF"/>
                </a:solidFill>
              </a:rPr>
              <a:t>2843</a:t>
            </a:r>
            <a:endParaRPr lang="it-IT" sz="1400" b="1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53336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62" grpId="0" animBg="1" autoUpdateAnimBg="0"/>
      <p:bldP spid="63" grpId="0"/>
      <p:bldP spid="64" grpId="0"/>
      <p:bldP spid="65" grpId="0" animBg="1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10650</TotalTime>
  <Words>191</Words>
  <Application>Microsoft Office PowerPoint</Application>
  <PresentationFormat>Presentazione su schermo (4:3)</PresentationFormat>
  <Paragraphs>84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2" baseType="lpstr">
      <vt:lpstr>Arial</vt:lpstr>
      <vt:lpstr>Calibri</vt:lpstr>
      <vt:lpstr>Gill Sans MT</vt:lpstr>
      <vt:lpstr>Monotype Sorts</vt:lpstr>
      <vt:lpstr>Tahoma</vt:lpstr>
      <vt:lpstr>Wingdings</vt:lpstr>
      <vt:lpstr>Wingdings 2</vt:lpstr>
      <vt:lpstr>Solstizio</vt:lpstr>
      <vt:lpstr>Programmazione e Laboratorio di Programmazione</vt:lpstr>
      <vt:lpstr>Aritmetica dei puntatori </vt:lpstr>
      <vt:lpstr>Aritmetica dei puntatori</vt:lpstr>
      <vt:lpstr>Aritmetica dei puntatori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975</cp:revision>
  <dcterms:created xsi:type="dcterms:W3CDTF">2007-12-10T14:15:35Z</dcterms:created>
  <dcterms:modified xsi:type="dcterms:W3CDTF">2017-11-23T08:06:37Z</dcterms:modified>
</cp:coreProperties>
</file>