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8" r:id="rId3"/>
    <p:sldId id="407" r:id="rId4"/>
    <p:sldId id="405" r:id="rId5"/>
    <p:sldId id="383" r:id="rId6"/>
    <p:sldId id="400" r:id="rId7"/>
    <p:sldId id="408" r:id="rId8"/>
    <p:sldId id="410" r:id="rId9"/>
    <p:sldId id="381" r:id="rId10"/>
    <p:sldId id="415" r:id="rId11"/>
    <p:sldId id="411" r:id="rId12"/>
    <p:sldId id="416" r:id="rId13"/>
    <p:sldId id="412" r:id="rId14"/>
    <p:sldId id="418" r:id="rId15"/>
    <p:sldId id="413" r:id="rId16"/>
    <p:sldId id="414" r:id="rId17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70" d="100"/>
          <a:sy n="70" d="100"/>
        </p:scale>
        <p:origin x="143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23/11/2017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23/11/2017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VIII</a:t>
            </a:r>
          </a:p>
          <a:p>
            <a:r>
              <a:rPr lang="it-IT" dirty="0" smtClean="0"/>
              <a:t>I vettori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771800" y="6305550"/>
            <a:ext cx="515778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/>
              <a:t>I</a:t>
            </a:r>
            <a:r>
              <a:rPr lang="it-IT" dirty="0" smtClean="0"/>
              <a:t> vettori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I/O di 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284091"/>
            <a:ext cx="4554276" cy="476250"/>
          </a:xfrm>
        </p:spPr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106395" y="1643050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AcqVett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index,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vett[</a:t>
            </a:r>
            <a:r>
              <a:rPr lang="it-IT" sz="1600" b="1" cap="small" smtClean="0">
                <a:latin typeface="Script MT Bold" pitchFamily="66" charset="0"/>
              </a:rPr>
              <a:t>K</a:t>
            </a:r>
            <a:r>
              <a:rPr lang="it-IT" sz="1400" b="1" smtClean="0"/>
              <a:t>]</a:t>
            </a:r>
            <a:endParaRPr lang="en-GB" sz="1400" b="1"/>
          </a:p>
        </p:txBody>
      </p:sp>
      <p:grpSp>
        <p:nvGrpSpPr>
          <p:cNvPr id="5" name="Gruppo 35"/>
          <p:cNvGrpSpPr/>
          <p:nvPr/>
        </p:nvGrpSpPr>
        <p:grpSpPr>
          <a:xfrm>
            <a:off x="5783599" y="2732710"/>
            <a:ext cx="1014893" cy="745205"/>
            <a:chOff x="4783467" y="3469613"/>
            <a:chExt cx="1014893" cy="745205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783467" y="3907041"/>
              <a:ext cx="1014893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0</a:t>
              </a:r>
              <a:endParaRPr lang="it-IT" sz="1400" b="1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070522" y="3686649"/>
              <a:ext cx="437428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8"/>
          <p:cNvGrpSpPr/>
          <p:nvPr/>
        </p:nvGrpSpPr>
        <p:grpSpPr>
          <a:xfrm>
            <a:off x="5277590" y="3477916"/>
            <a:ext cx="2016045" cy="1353084"/>
            <a:chOff x="4277458" y="4114781"/>
            <a:chExt cx="2016045" cy="135308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/>
                <a:t>&lt; </a:t>
              </a:r>
              <a:r>
                <a:rPr lang="it-IT" sz="1600" b="1" cap="small" smtClean="0">
                  <a:latin typeface="Script MT Bold" pitchFamily="66" charset="0"/>
                </a:rPr>
                <a:t>K</a:t>
              </a:r>
              <a:endParaRPr lang="en-GB" sz="1400" b="1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096710" y="4306366"/>
              <a:ext cx="385790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rot="5400000">
              <a:off x="5215703" y="4722748"/>
              <a:ext cx="142370" cy="28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9" name="Gruppo 42"/>
          <p:cNvGrpSpPr/>
          <p:nvPr/>
        </p:nvGrpSpPr>
        <p:grpSpPr>
          <a:xfrm>
            <a:off x="7055549" y="4158981"/>
            <a:ext cx="1260867" cy="501491"/>
            <a:chOff x="6055417" y="4795846"/>
            <a:chExt cx="1088351" cy="501491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6260927" y="5126681"/>
              <a:ext cx="346266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607193" y="4956024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6055417" y="479584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12" name="Gruppo 41"/>
          <p:cNvGrpSpPr/>
          <p:nvPr/>
        </p:nvGrpSpPr>
        <p:grpSpPr>
          <a:xfrm>
            <a:off x="3181556" y="3939906"/>
            <a:ext cx="3030671" cy="1060730"/>
            <a:chOff x="2181424" y="4576771"/>
            <a:chExt cx="3030671" cy="1060730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2181424" y="4978507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3889044" y="3655457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1" name="AutoShape 15"/>
            <p:cNvCxnSpPr>
              <a:cxnSpLocks noChangeShapeType="1"/>
              <a:stCxn id="29" idx="0"/>
              <a:endCxn id="13" idx="2"/>
            </p:cNvCxnSpPr>
            <p:nvPr/>
          </p:nvCxnSpPr>
          <p:spPr bwMode="auto">
            <a:xfrm rot="5400000" flipH="1" flipV="1">
              <a:off x="2790580" y="5460351"/>
              <a:ext cx="351217" cy="308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" name="Gruppo 37"/>
          <p:cNvGrpSpPr/>
          <p:nvPr/>
        </p:nvGrpSpPr>
        <p:grpSpPr>
          <a:xfrm>
            <a:off x="1066800" y="1214422"/>
            <a:ext cx="6705600" cy="1637710"/>
            <a:chOff x="1066800" y="2378889"/>
            <a:chExt cx="6705600" cy="1637710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I diagrammi di flusso: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285984" y="3093269"/>
              <a:ext cx="2071702" cy="923330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Restituzione del contenuto di un vettore di </a:t>
              </a:r>
              <a:r>
                <a:rPr lang="it-IT" b="1" cap="small" smtClean="0">
                  <a:solidFill>
                    <a:schemeClr val="bg1"/>
                  </a:solidFill>
                  <a:latin typeface="Script MT Bold" pitchFamily="66" charset="0"/>
                </a:rPr>
                <a:t>K</a:t>
              </a:r>
              <a:r>
                <a:rPr lang="it-IT" smtClean="0">
                  <a:solidFill>
                    <a:schemeClr val="bg1"/>
                  </a:solidFill>
                </a:rPr>
                <a:t> interi</a:t>
              </a:r>
              <a:endParaRPr lang="it-IT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uppo 34"/>
          <p:cNvGrpSpPr/>
          <p:nvPr/>
        </p:nvGrpSpPr>
        <p:grpSpPr>
          <a:xfrm>
            <a:off x="3357554" y="4808881"/>
            <a:ext cx="2928059" cy="573946"/>
            <a:chOff x="3357554" y="4808881"/>
            <a:chExt cx="2928059" cy="573946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5500694" y="4808881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29" idx="1"/>
            </p:cNvCxnSpPr>
            <p:nvPr/>
          </p:nvCxnSpPr>
          <p:spPr bwMode="auto">
            <a:xfrm rot="5400000">
              <a:off x="5248442" y="4154561"/>
              <a:ext cx="360732" cy="171361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9" name="AutoShape 8"/>
            <p:cNvSpPr>
              <a:spLocks noChangeArrowheads="1"/>
            </p:cNvSpPr>
            <p:nvPr/>
          </p:nvSpPr>
          <p:spPr bwMode="auto">
            <a:xfrm flipH="1">
              <a:off x="3357554" y="5000636"/>
              <a:ext cx="1214448" cy="382191"/>
            </a:xfrm>
            <a:prstGeom prst="flowChartPunchedCard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sz="1400" b="1" smtClean="0"/>
                <a:t>vett[index]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979712" y="1671373"/>
            <a:ext cx="6696744" cy="50937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it-IT" sz="1600" b="1" dirty="0" smtClean="0"/>
              <a:t>/* </a:t>
            </a:r>
            <a:r>
              <a:rPr lang="it-IT" sz="1600" b="1" dirty="0" smtClean="0"/>
              <a:t>sorgente: </a:t>
            </a:r>
            <a:r>
              <a:rPr lang="it-IT" sz="1600" b="1" dirty="0"/>
              <a:t> </a:t>
            </a:r>
            <a:r>
              <a:rPr lang="it-IT" sz="1600" b="1" dirty="0" err="1" smtClean="0"/>
              <a:t>VettIOInd.c</a:t>
            </a:r>
            <a:r>
              <a:rPr lang="it-IT" sz="1600" b="1" dirty="0" smtClean="0"/>
              <a:t>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/*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programma che illustra le </a:t>
            </a:r>
            <a:r>
              <a:rPr lang="it-IT" sz="1600" b="1" dirty="0" err="1" smtClean="0"/>
              <a:t>modalita'</a:t>
            </a:r>
            <a:r>
              <a:rPr lang="it-IT" sz="1600" b="1" dirty="0" smtClean="0"/>
              <a:t> di acquisizione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e di restituzione del contenuto di un vettore di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</a:t>
            </a:r>
            <a:r>
              <a:rPr lang="it-IT" sz="1600" b="1" dirty="0" smtClean="0"/>
              <a:t> </a:t>
            </a:r>
            <a:r>
              <a:rPr lang="it-IT" sz="1600" b="1" dirty="0" smtClean="0"/>
              <a:t>interi </a:t>
            </a:r>
            <a:r>
              <a:rPr lang="it-IT" sz="1600" b="1" dirty="0" smtClean="0">
                <a:solidFill>
                  <a:srgbClr val="FF0000"/>
                </a:solidFill>
              </a:rPr>
              <a:t>utilizzando l'indirizzo dei suoi </a:t>
            </a:r>
            <a:r>
              <a:rPr lang="it-IT" sz="1600" b="1" dirty="0" smtClean="0">
                <a:solidFill>
                  <a:srgbClr val="FF0000"/>
                </a:solidFill>
              </a:rPr>
              <a:t>elementi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FF0000"/>
                </a:solidFill>
              </a:rPr>
              <a:t>*/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/* </a:t>
            </a:r>
            <a:r>
              <a:rPr lang="it-IT" sz="1600" b="1" dirty="0" smtClean="0"/>
              <a:t>direttive per il </a:t>
            </a:r>
            <a:r>
              <a:rPr lang="it-IT" sz="1600" b="1" dirty="0" smtClean="0"/>
              <a:t>preprocessore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#include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FF0000"/>
                </a:solidFill>
              </a:rPr>
              <a:t>#</a:t>
            </a:r>
            <a:r>
              <a:rPr lang="it-IT" sz="1600" b="1" dirty="0" err="1" smtClean="0">
                <a:solidFill>
                  <a:srgbClr val="FF0000"/>
                </a:solidFill>
              </a:rPr>
              <a:t>define</a:t>
            </a:r>
            <a:r>
              <a:rPr lang="it-IT" sz="1600" b="1" dirty="0" smtClean="0">
                <a:solidFill>
                  <a:srgbClr val="FF0000"/>
                </a:solidFill>
              </a:rPr>
              <a:t> DIM_VETT 5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/* </a:t>
            </a:r>
            <a:r>
              <a:rPr lang="it-IT" sz="1600" b="1" dirty="0" smtClean="0"/>
              <a:t>funzione per l'acquisizione del contenuto di un vettore di </a:t>
            </a:r>
            <a:r>
              <a:rPr lang="it-IT" sz="1600" b="1" dirty="0" smtClean="0"/>
              <a:t>interi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AcqVettInt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*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della variabile per la scansione del </a:t>
            </a:r>
            <a:r>
              <a:rPr lang="it-IT" sz="1600" b="1" dirty="0" smtClean="0"/>
              <a:t>vettore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scansione del vettore e acquisizione del suo </a:t>
            </a:r>
            <a:r>
              <a:rPr lang="it-IT" sz="1600" b="1" dirty="0" smtClean="0"/>
              <a:t>contenuto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[%d]? 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("%d", </a:t>
            </a:r>
            <a:r>
              <a:rPr lang="it-IT" sz="1600" b="1" dirty="0" err="1" smtClean="0">
                <a:solidFill>
                  <a:srgbClr val="FF0000"/>
                </a:solidFill>
              </a:rPr>
              <a:t>Vett+pos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9" name="Text Box 25"/>
          <p:cNvSpPr txBox="1">
            <a:spLocks noChangeArrowheads="1"/>
          </p:cNvSpPr>
          <p:nvPr/>
        </p:nvSpPr>
        <p:spPr bwMode="auto">
          <a:xfrm>
            <a:off x="1066800" y="1000108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Il codice: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58532" y="1000108"/>
            <a:ext cx="7061940" cy="519629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it-IT" sz="1600" b="1" dirty="0" smtClean="0"/>
              <a:t>/* </a:t>
            </a:r>
            <a:r>
              <a:rPr lang="it-IT" sz="1600" b="1" dirty="0" smtClean="0"/>
              <a:t>funzione per la restituzione del contenuto di un vettore di </a:t>
            </a:r>
            <a:r>
              <a:rPr lang="it-IT" sz="1600" b="1" dirty="0" smtClean="0"/>
              <a:t>interi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ResVettInt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*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della variabile per la scansione del </a:t>
            </a:r>
            <a:r>
              <a:rPr lang="it-IT" sz="1600" b="1" dirty="0" smtClean="0"/>
              <a:t>vettore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scansione del vettore e restituzione del suo </a:t>
            </a:r>
            <a:r>
              <a:rPr lang="it-IT" sz="1600" b="1" dirty="0" smtClean="0"/>
              <a:t>contenuto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[%d]: %d",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smtClean="0">
                <a:solidFill>
                  <a:srgbClr val="FF0000"/>
                </a:solidFill>
              </a:rPr>
              <a:t>*(</a:t>
            </a:r>
            <a:r>
              <a:rPr lang="it-IT" sz="1600" b="1" dirty="0" err="1" smtClean="0">
                <a:solidFill>
                  <a:srgbClr val="FF0000"/>
                </a:solidFill>
              </a:rPr>
              <a:t>Vett+pos</a:t>
            </a:r>
            <a:r>
              <a:rPr lang="it-IT" sz="1600" b="1" dirty="0" smtClean="0">
                <a:solidFill>
                  <a:srgbClr val="FF0000"/>
                </a:solidFill>
              </a:rPr>
              <a:t>)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};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/* Chiamante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di un vettore di </a:t>
            </a:r>
            <a:r>
              <a:rPr lang="it-IT" sz="1600" b="1" dirty="0" smtClean="0"/>
              <a:t>interi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prova[DIM_VETT];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acquisizione del contenuto del </a:t>
            </a:r>
            <a:r>
              <a:rPr lang="it-IT" sz="1600" b="1" dirty="0" smtClean="0"/>
              <a:t>vettore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AcqVettInt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smtClean="0">
                <a:solidFill>
                  <a:srgbClr val="FF0000"/>
                </a:solidFill>
              </a:rPr>
              <a:t>prova</a:t>
            </a:r>
            <a:r>
              <a:rPr lang="it-IT" sz="1600" b="1" dirty="0" smtClean="0">
                <a:solidFill>
                  <a:srgbClr val="3333FF"/>
                </a:solidFill>
              </a:rPr>
              <a:t>, DIM_VETT);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restituzione del contenuto del </a:t>
            </a:r>
            <a:r>
              <a:rPr lang="it-IT" sz="1600" b="1" dirty="0" smtClean="0"/>
              <a:t>vettore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ResVettInt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smtClean="0">
                <a:solidFill>
                  <a:srgbClr val="FF0000"/>
                </a:solidFill>
              </a:rPr>
              <a:t>prova</a:t>
            </a:r>
            <a:r>
              <a:rPr lang="it-IT" sz="1600" b="1" dirty="0" smtClean="0">
                <a:solidFill>
                  <a:srgbClr val="3333FF"/>
                </a:solidFill>
              </a:rPr>
              <a:t>, DIM_VETT);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185879"/>
            <a:ext cx="7929586" cy="615553"/>
          </a:xfrm>
        </p:spPr>
        <p:txBody>
          <a:bodyPr/>
          <a:lstStyle/>
          <a:p>
            <a:r>
              <a:rPr lang="it-IT" sz="34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2976" y="1048392"/>
            <a:ext cx="745936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Il codice: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05753" y="1643050"/>
            <a:ext cx="7359707" cy="52168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/* </a:t>
            </a:r>
            <a:r>
              <a:rPr lang="it-IT" sz="1600" b="1" dirty="0" smtClean="0"/>
              <a:t>sorgente: </a:t>
            </a:r>
            <a:r>
              <a:rPr lang="it-IT" sz="1600" b="1" dirty="0" err="1" smtClean="0"/>
              <a:t>VettIONome.c</a:t>
            </a:r>
            <a:r>
              <a:rPr lang="it-IT" sz="1600" b="1" dirty="0" smtClean="0"/>
              <a:t> */</a:t>
            </a:r>
            <a:endParaRPr lang="it-IT" sz="1600" b="1" dirty="0" smtClean="0"/>
          </a:p>
          <a:p>
            <a:r>
              <a:rPr lang="it-IT" sz="1600" b="1" dirty="0" smtClean="0"/>
              <a:t>/* </a:t>
            </a:r>
          </a:p>
          <a:p>
            <a:r>
              <a:rPr lang="it-IT" sz="1600" b="1" dirty="0" smtClean="0"/>
              <a:t>** </a:t>
            </a:r>
            <a:r>
              <a:rPr lang="it-IT" sz="1600" b="1" dirty="0" smtClean="0"/>
              <a:t>programma </a:t>
            </a:r>
            <a:r>
              <a:rPr lang="it-IT" sz="1600" b="1" dirty="0" smtClean="0"/>
              <a:t>che illustra le </a:t>
            </a:r>
            <a:r>
              <a:rPr lang="it-IT" sz="1600" b="1" dirty="0" err="1" smtClean="0"/>
              <a:t>modalita'</a:t>
            </a:r>
            <a:r>
              <a:rPr lang="it-IT" sz="1600" b="1" dirty="0" smtClean="0"/>
              <a:t> di acquisizione e di restituzione del</a:t>
            </a:r>
          </a:p>
          <a:p>
            <a:r>
              <a:rPr lang="it-IT" sz="1600" b="1" dirty="0" smtClean="0"/>
              <a:t>** </a:t>
            </a:r>
            <a:r>
              <a:rPr lang="it-IT" sz="1600" b="1" dirty="0" smtClean="0"/>
              <a:t>contenuto </a:t>
            </a:r>
            <a:r>
              <a:rPr lang="it-IT" sz="1600" b="1" dirty="0" smtClean="0"/>
              <a:t>di un vettore di interi </a:t>
            </a:r>
            <a:r>
              <a:rPr lang="it-IT" sz="1600" b="1" dirty="0" smtClean="0">
                <a:solidFill>
                  <a:srgbClr val="FF0000"/>
                </a:solidFill>
              </a:rPr>
              <a:t>utilizzando il nome dei suoi </a:t>
            </a:r>
            <a:r>
              <a:rPr lang="it-IT" sz="1600" b="1" dirty="0" smtClean="0">
                <a:solidFill>
                  <a:srgbClr val="FF0000"/>
                </a:solidFill>
              </a:rPr>
              <a:t>elementi</a:t>
            </a:r>
          </a:p>
          <a:p>
            <a:r>
              <a:rPr lang="it-IT" sz="1600" b="1" dirty="0" smtClean="0">
                <a:solidFill>
                  <a:srgbClr val="FF0000"/>
                </a:solidFill>
              </a:rPr>
              <a:t>*/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...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/* </a:t>
            </a:r>
            <a:r>
              <a:rPr lang="it-IT" sz="1600" b="1" dirty="0" smtClean="0"/>
              <a:t>funzione per l'acquisizione del contenuto di un vettore di </a:t>
            </a:r>
            <a:r>
              <a:rPr lang="it-IT" sz="1600" b="1" dirty="0" smtClean="0"/>
              <a:t>interi */</a:t>
            </a:r>
            <a:endParaRPr lang="it-IT" sz="1600" b="1" dirty="0" smtClean="0"/>
          </a:p>
          <a:p>
            <a:pPr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AcqVettInt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[]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della variabile per la scansione del </a:t>
            </a:r>
            <a:r>
              <a:rPr lang="it-IT" sz="1600" b="1" dirty="0" smtClean="0"/>
              <a:t>vettore */</a:t>
            </a:r>
            <a:endParaRPr lang="it-IT" sz="1600" b="1" dirty="0" smtClean="0"/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scansione del vettore e acquisizione del suo </a:t>
            </a:r>
            <a:r>
              <a:rPr lang="it-IT" sz="1600" b="1" dirty="0" smtClean="0"/>
              <a:t>contenuto */</a:t>
            </a:r>
            <a:endParaRPr lang="it-IT" sz="1600" b="1" dirty="0" smtClean="0"/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{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[%d]? 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("%d", </a:t>
            </a:r>
            <a:r>
              <a:rPr lang="it-IT" sz="1600" b="1" dirty="0" smtClean="0">
                <a:solidFill>
                  <a:srgbClr val="FF0000"/>
                </a:solidFill>
              </a:rPr>
              <a:t>&amp;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</a:t>
            </a:r>
            <a:r>
              <a:rPr lang="it-IT" sz="1600" b="1" dirty="0" err="1" smtClean="0">
                <a:solidFill>
                  <a:srgbClr val="FF0000"/>
                </a:solidFill>
              </a:rPr>
              <a:t>pos</a:t>
            </a:r>
            <a:r>
              <a:rPr lang="it-IT" sz="1600" b="1" dirty="0" smtClean="0">
                <a:solidFill>
                  <a:srgbClr val="FF0000"/>
                </a:solidFill>
              </a:rPr>
              <a:t>]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185879"/>
            <a:ext cx="7929586" cy="615553"/>
          </a:xfrm>
        </p:spPr>
        <p:txBody>
          <a:bodyPr/>
          <a:lstStyle/>
          <a:p>
            <a:r>
              <a:rPr lang="it-IT" sz="34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2976" y="1048392"/>
            <a:ext cx="745936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Il codice: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865603" y="1709960"/>
            <a:ext cx="6672019" cy="35855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/* </a:t>
            </a:r>
            <a:r>
              <a:rPr lang="it-IT" sz="1600" b="1" dirty="0" smtClean="0"/>
              <a:t>funzione per la restituzione del contenuto di un vettore di </a:t>
            </a:r>
            <a:r>
              <a:rPr lang="it-IT" sz="1600" b="1" dirty="0" smtClean="0"/>
              <a:t>interi */</a:t>
            </a:r>
            <a:endParaRPr lang="it-IT" sz="1600" b="1" dirty="0" smtClean="0"/>
          </a:p>
          <a:p>
            <a:pPr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ResVettInt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[]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r>
              <a:rPr lang="it-IT" sz="1600" b="1" dirty="0" smtClean="0"/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definizione della variabile per la scansione del </a:t>
            </a:r>
            <a:r>
              <a:rPr lang="it-IT" sz="1600" b="1" dirty="0" smtClean="0"/>
              <a:t>vettore */</a:t>
            </a:r>
            <a:endParaRPr lang="it-IT" sz="1600" b="1" dirty="0" smtClean="0"/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  </a:t>
            </a:r>
            <a:r>
              <a:rPr lang="it-IT" sz="1600" b="1" dirty="0" smtClean="0"/>
              <a:t>/* </a:t>
            </a:r>
            <a:r>
              <a:rPr lang="it-IT" sz="1600" b="1" dirty="0" smtClean="0"/>
              <a:t>scansione del vettore e restituzione del suo </a:t>
            </a:r>
            <a:r>
              <a:rPr lang="it-IT" sz="1600" b="1" dirty="0" smtClean="0"/>
              <a:t>contenuto */</a:t>
            </a:r>
            <a:endParaRPr lang="it-IT" sz="1600" b="1" dirty="0" smtClean="0"/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[%d]: %d",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</a:t>
            </a:r>
            <a:r>
              <a:rPr lang="it-IT" sz="1600" b="1" dirty="0" err="1" smtClean="0">
                <a:solidFill>
                  <a:srgbClr val="FF0000"/>
                </a:solidFill>
              </a:rPr>
              <a:t>pos</a:t>
            </a:r>
            <a:r>
              <a:rPr lang="it-IT" sz="1600" b="1" dirty="0" smtClean="0">
                <a:solidFill>
                  <a:srgbClr val="FF0000"/>
                </a:solidFill>
              </a:rPr>
              <a:t>]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…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// Chiamante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16656"/>
            <a:ext cx="7929586" cy="553998"/>
          </a:xfrm>
        </p:spPr>
        <p:txBody>
          <a:bodyPr/>
          <a:lstStyle/>
          <a:p>
            <a:r>
              <a:rPr lang="it-IT" sz="3000" smtClean="0"/>
              <a:t>Dimensionamento a run-time di un vettore</a:t>
            </a:r>
            <a:endParaRPr lang="it-IT" sz="30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85852" y="955279"/>
            <a:ext cx="757242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La dimensione di un vettore può essere definita a run time?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/>
              <a:t>// definizione della variabile per la dimensione del vettore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>
                <a:solidFill>
                  <a:srgbClr val="3333FF"/>
                </a:solidFill>
              </a:rPr>
              <a:t>int dim;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/>
              <a:t>// definizione di un vettore di dimensione nota a run-time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>
                <a:solidFill>
                  <a:srgbClr val="3333FF"/>
                </a:solidFill>
              </a:rPr>
              <a:t>int Vett [dim];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/>
              <a:t>// acquisizione della dimesione di un vettore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>
                <a:solidFill>
                  <a:srgbClr val="3333FF"/>
                </a:solidFill>
              </a:rPr>
              <a:t>scanf(“%d”, &amp;dim);</a:t>
            </a:r>
          </a:p>
          <a:p>
            <a:pPr marL="288925" lvl="1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Assolutamente no!!!!</a:t>
            </a:r>
          </a:p>
          <a:p>
            <a:pPr marL="446088" lvl="1" indent="-14288" eaLnBrk="0" hangingPunct="0">
              <a:spcBef>
                <a:spcPts val="6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>
                <a:solidFill>
                  <a:srgbClr val="FF0000"/>
                </a:solidFill>
              </a:rPr>
              <a:t>	</a:t>
            </a:r>
            <a:r>
              <a:rPr lang="it-IT" sz="2200" b="1" smtClean="0"/>
              <a:t>nella definizione di un array la sua dimensione deve essere specificata tramite una espressione costante</a:t>
            </a:r>
          </a:p>
          <a:p>
            <a:pPr marL="288925" lvl="1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Conseguenza:</a:t>
            </a:r>
          </a:p>
          <a:p>
            <a:pPr marL="446088" lvl="1" indent="-14288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200" b="1" smtClean="0"/>
              <a:t>se le dimensioni dell’array cambiano il codice deve essere modificato e ricompilato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1538" y="-14176"/>
            <a:ext cx="7929586" cy="1015663"/>
          </a:xfrm>
        </p:spPr>
        <p:txBody>
          <a:bodyPr/>
          <a:lstStyle/>
          <a:p>
            <a:r>
              <a:rPr lang="it-IT" sz="3000" smtClean="0"/>
              <a:t>Dimensionamento a run-time di un vettore</a:t>
            </a:r>
            <a:endParaRPr lang="it-IT" sz="30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85852" y="1571612"/>
            <a:ext cx="7572428" cy="1754326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lvl="1" algn="ctr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5400" b="1" smtClean="0">
                <a:solidFill>
                  <a:schemeClr val="bg1"/>
                </a:solidFill>
              </a:rPr>
              <a:t>Esiste un soluzione a questo problema?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66241"/>
            <a:ext cx="666746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Vettore (monodimensionale) di n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14291"/>
            <a:ext cx="6629400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/>
              <a:t>definisce una corrispondenza biunivoca tra un </a:t>
            </a:r>
            <a:r>
              <a:rPr lang="it-IT" sz="2400" b="1" dirty="0" smtClean="0"/>
              <a:t>multi-insieme </a:t>
            </a:r>
            <a:r>
              <a:rPr lang="it-IT" sz="2400" b="1" dirty="0" smtClean="0"/>
              <a:t>omogeneo di n elementi e l’insieme di interi {0, 1, …, n-1}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3230572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2786050" y="4071942"/>
            <a:ext cx="4643439" cy="1589088"/>
            <a:chOff x="1629" y="2178"/>
            <a:chExt cx="2925" cy="1001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02" y="2428"/>
              <a:ext cx="384" cy="14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832" y="2178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0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832" y="2366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1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832" y="2558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2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832" y="2750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3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832" y="2946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4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629" y="2524"/>
              <a:ext cx="1730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400" b="1" smtClean="0"/>
                <a:t>Vettore di 5 interi</a:t>
              </a: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3449" y="2178"/>
              <a:ext cx="1105" cy="980"/>
              <a:chOff x="3449" y="2178"/>
              <a:chExt cx="1105" cy="980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3786" y="2198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786" y="2390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Rectangle 17"/>
              <p:cNvSpPr>
                <a:spLocks noChangeArrowheads="1"/>
              </p:cNvSpPr>
              <p:nvPr/>
            </p:nvSpPr>
            <p:spPr bwMode="auto">
              <a:xfrm>
                <a:off x="3786" y="2582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3786" y="2774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3786" y="2966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6" name="Text Box 20"/>
              <p:cNvSpPr txBox="1">
                <a:spLocks noChangeArrowheads="1"/>
              </p:cNvSpPr>
              <p:nvPr/>
            </p:nvSpPr>
            <p:spPr bwMode="auto">
              <a:xfrm>
                <a:off x="3449" y="2178"/>
                <a:ext cx="818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it-IT"/>
                  <a:t>	 </a:t>
                </a:r>
                <a:r>
                  <a:rPr lang="it-IT" b="1"/>
                  <a:t>5</a:t>
                </a:r>
                <a:endParaRPr lang="it-IT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408" y="2365"/>
              <a:ext cx="867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-</a:t>
              </a:r>
              <a:r>
                <a:rPr lang="it-IT" b="1" smtClean="0"/>
                <a:t>1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3408" y="2558"/>
              <a:ext cx="89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32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408" y="2749"/>
              <a:ext cx="867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-</a:t>
              </a:r>
              <a:r>
                <a:rPr lang="it-IT" b="1" smtClean="0"/>
                <a:t>4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3408" y="2946"/>
              <a:ext cx="89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27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Operatore sizeof()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84599" y="1174324"/>
            <a:ext cx="7459368" cy="357020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207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sizeof(tipo_di_dato)</a:t>
            </a:r>
          </a:p>
          <a:p>
            <a:pPr marL="7207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/>
              <a:t>con</a:t>
            </a:r>
            <a:r>
              <a:rPr lang="it-IT" sz="2400" b="1" smtClean="0">
                <a:solidFill>
                  <a:srgbClr val="3333FF"/>
                </a:solidFill>
              </a:rPr>
              <a:t> tipo_di_dato </a:t>
            </a:r>
            <a:r>
              <a:rPr lang="it-IT" sz="2400" b="1" smtClean="0"/>
              <a:t>identificatore di tipo predefinito o non</a:t>
            </a:r>
          </a:p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400" b="1" smtClean="0"/>
              <a:t>numero delle locazione utilizzate per rappresentare un valore di tipo </a:t>
            </a:r>
            <a:r>
              <a:rPr lang="it-IT" sz="2400" b="1" smtClean="0">
                <a:solidFill>
                  <a:srgbClr val="3333FF"/>
                </a:solidFill>
              </a:rPr>
              <a:t>tipo_di_dato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sizeof()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1285852" y="1144491"/>
            <a:ext cx="7500990" cy="44781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/* </a:t>
            </a:r>
            <a:r>
              <a:rPr lang="it-IT" b="1" dirty="0" smtClean="0">
                <a:cs typeface="Times New Roman" charset="0"/>
              </a:rPr>
              <a:t>sorgente: </a:t>
            </a:r>
            <a:r>
              <a:rPr lang="it-IT" b="1" dirty="0" err="1" smtClean="0">
                <a:cs typeface="Times New Roman" charset="0"/>
              </a:rPr>
              <a:t>Sizeof.c</a:t>
            </a:r>
            <a:r>
              <a:rPr lang="it-IT" b="1" dirty="0" smtClean="0">
                <a:cs typeface="Times New Roman" charset="0"/>
              </a:rPr>
              <a:t> */</a:t>
            </a:r>
          </a:p>
          <a:p>
            <a:pPr>
              <a:lnSpc>
                <a:spcPts val="2000"/>
              </a:lnSpc>
            </a:pPr>
            <a:endParaRPr lang="it-IT" b="1" dirty="0" smtClean="0">
              <a:cs typeface="Times New Roman" charset="0"/>
            </a:endParaRPr>
          </a:p>
          <a:p>
            <a:pPr>
              <a:lnSpc>
                <a:spcPts val="1600"/>
              </a:lnSpc>
            </a:pPr>
            <a:r>
              <a:rPr lang="it-IT" b="1" dirty="0" smtClean="0">
                <a:cs typeface="Times New Roman" charset="0"/>
              </a:rPr>
              <a:t>/* </a:t>
            </a:r>
          </a:p>
          <a:p>
            <a:pPr>
              <a:lnSpc>
                <a:spcPts val="1600"/>
              </a:lnSpc>
            </a:pPr>
            <a:r>
              <a:rPr lang="it-IT" b="1" dirty="0" smtClean="0">
                <a:cs typeface="Times New Roman" charset="0"/>
              </a:rPr>
              <a:t>**</a:t>
            </a:r>
            <a:r>
              <a:rPr lang="it-IT" b="1" dirty="0">
                <a:cs typeface="Times New Roman" charset="0"/>
              </a:rPr>
              <a:t> </a:t>
            </a:r>
            <a:r>
              <a:rPr lang="it-IT" b="1" dirty="0" smtClean="0">
                <a:cs typeface="Times New Roman" charset="0"/>
              </a:rPr>
              <a:t>programma </a:t>
            </a:r>
            <a:r>
              <a:rPr lang="it-IT" b="1" dirty="0" smtClean="0">
                <a:cs typeface="Times New Roman" charset="0"/>
              </a:rPr>
              <a:t>che illustra il comportamento </a:t>
            </a:r>
            <a:r>
              <a:rPr lang="it-IT" b="1" dirty="0" smtClean="0">
                <a:cs typeface="Times New Roman" charset="0"/>
              </a:rPr>
              <a:t>dell’operatore</a:t>
            </a:r>
            <a:endParaRPr lang="it-IT" b="1" dirty="0" smtClean="0">
              <a:cs typeface="Times New Roman" charset="0"/>
            </a:endParaRPr>
          </a:p>
          <a:p>
            <a:pPr>
              <a:lnSpc>
                <a:spcPts val="1600"/>
              </a:lnSpc>
            </a:pPr>
            <a:r>
              <a:rPr lang="it-IT" b="1" dirty="0" smtClean="0">
                <a:cs typeface="Times New Roman" charset="0"/>
              </a:rPr>
              <a:t>** </a:t>
            </a:r>
            <a:r>
              <a:rPr lang="it-IT" b="1" dirty="0" err="1" smtClean="0">
                <a:cs typeface="Times New Roman" charset="0"/>
              </a:rPr>
              <a:t>sizeof</a:t>
            </a:r>
            <a:r>
              <a:rPr lang="it-IT" b="1" dirty="0" smtClean="0">
                <a:cs typeface="Times New Roman" charset="0"/>
              </a:rPr>
              <a:t>()</a:t>
            </a:r>
          </a:p>
          <a:p>
            <a:pPr>
              <a:lnSpc>
                <a:spcPts val="1600"/>
              </a:lnSpc>
            </a:pPr>
            <a:r>
              <a:rPr lang="it-IT" b="1" dirty="0" smtClean="0">
                <a:cs typeface="Times New Roman" charset="0"/>
              </a:rPr>
              <a:t>*/</a:t>
            </a:r>
            <a:endParaRPr lang="it-IT" b="1" dirty="0" smtClean="0">
              <a:cs typeface="Times New Roman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#include &lt;</a:t>
            </a:r>
            <a:r>
              <a:rPr lang="it-IT" b="1" dirty="0" err="1" smtClean="0">
                <a:cs typeface="Times New Roman" charset="0"/>
              </a:rPr>
              <a:t>stdio.h</a:t>
            </a:r>
            <a:r>
              <a:rPr lang="it-IT" b="1" dirty="0" smtClean="0">
                <a:cs typeface="Times New Roman" charset="0"/>
              </a:rPr>
              <a:t>&gt;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()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{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double: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double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*: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*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*: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*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double *: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double *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}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643702" y="928670"/>
            <a:ext cx="200026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6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Definizione di un vettore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Definizione: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638460" y="1752591"/>
            <a:ext cx="379092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 [</a:t>
            </a:r>
            <a:r>
              <a:rPr lang="it-IT" sz="2400" b="1" dirty="0" err="1" smtClean="0">
                <a:solidFill>
                  <a:srgbClr val="3333FF"/>
                </a:solidFill>
              </a:rPr>
              <a:t>dim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]</a:t>
            </a:r>
          </a:p>
        </p:txBody>
      </p:sp>
      <p:grpSp>
        <p:nvGrpSpPr>
          <p:cNvPr id="29" name="Gruppo 28"/>
          <p:cNvGrpSpPr/>
          <p:nvPr/>
        </p:nvGrpSpPr>
        <p:grpSpPr>
          <a:xfrm>
            <a:off x="5127674" y="1015698"/>
            <a:ext cx="3444854" cy="857256"/>
            <a:chOff x="5764809" y="928670"/>
            <a:chExt cx="3444854" cy="857256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5764809" y="928670"/>
              <a:ext cx="34448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Espressione costante intera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31" name="Connettore 1 30"/>
            <p:cNvCxnSpPr/>
            <p:nvPr/>
          </p:nvCxnSpPr>
          <p:spPr>
            <a:xfrm rot="5400000">
              <a:off x="6322231" y="1321579"/>
              <a:ext cx="500066" cy="428628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211249" y="2500306"/>
            <a:ext cx="5521383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33" name="Group 5"/>
          <p:cNvGrpSpPr>
            <a:grpSpLocks/>
          </p:cNvGrpSpPr>
          <p:nvPr/>
        </p:nvGrpSpPr>
        <p:grpSpPr bwMode="auto">
          <a:xfrm>
            <a:off x="1714480" y="3223262"/>
            <a:ext cx="7000891" cy="2895600"/>
            <a:chOff x="648" y="2160"/>
            <a:chExt cx="4410" cy="1824"/>
          </a:xfrm>
        </p:grpSpPr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2493" y="2160"/>
              <a:ext cx="2565" cy="1824"/>
              <a:chOff x="2493" y="2160"/>
              <a:chExt cx="2565" cy="1824"/>
            </a:xfrm>
          </p:grpSpPr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1104" cy="182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8"/>
              <p:cNvSpPr>
                <a:spLocks noChangeShapeType="1"/>
              </p:cNvSpPr>
              <p:nvPr/>
            </p:nvSpPr>
            <p:spPr bwMode="auto">
              <a:xfrm>
                <a:off x="2592" y="2592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9"/>
              <p:cNvSpPr>
                <a:spLocks noChangeShapeType="1"/>
              </p:cNvSpPr>
              <p:nvPr/>
            </p:nvSpPr>
            <p:spPr bwMode="auto">
              <a:xfrm>
                <a:off x="3798" y="216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Text Box 10"/>
              <p:cNvSpPr txBox="1">
                <a:spLocks noChangeArrowheads="1"/>
              </p:cNvSpPr>
              <p:nvPr/>
            </p:nvSpPr>
            <p:spPr bwMode="auto">
              <a:xfrm>
                <a:off x="3878" y="2239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0" name="Line 11"/>
              <p:cNvSpPr>
                <a:spLocks noChangeShapeType="1"/>
              </p:cNvSpPr>
              <p:nvPr/>
            </p:nvSpPr>
            <p:spPr bwMode="auto">
              <a:xfrm>
                <a:off x="2592" y="3552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12"/>
              <p:cNvSpPr>
                <a:spLocks noChangeShapeType="1"/>
              </p:cNvSpPr>
              <p:nvPr/>
            </p:nvSpPr>
            <p:spPr bwMode="auto">
              <a:xfrm>
                <a:off x="3798" y="3552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>
                <a:off x="2592" y="3120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14"/>
              <p:cNvSpPr>
                <a:spLocks noChangeShapeType="1"/>
              </p:cNvSpPr>
              <p:nvPr/>
            </p:nvSpPr>
            <p:spPr bwMode="auto">
              <a:xfrm>
                <a:off x="3798" y="312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15"/>
              <p:cNvSpPr>
                <a:spLocks noChangeShapeType="1"/>
              </p:cNvSpPr>
              <p:nvPr/>
            </p:nvSpPr>
            <p:spPr bwMode="auto">
              <a:xfrm>
                <a:off x="3120" y="2688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Text Box 16"/>
              <p:cNvSpPr txBox="1">
                <a:spLocks noChangeArrowheads="1"/>
              </p:cNvSpPr>
              <p:nvPr/>
            </p:nvSpPr>
            <p:spPr bwMode="auto">
              <a:xfrm>
                <a:off x="3878" y="3205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3878" y="3637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7" name="Line 18"/>
              <p:cNvSpPr>
                <a:spLocks noChangeShapeType="1"/>
              </p:cNvSpPr>
              <p:nvPr/>
            </p:nvSpPr>
            <p:spPr bwMode="auto">
              <a:xfrm>
                <a:off x="2493" y="216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648" y="3564"/>
              <a:ext cx="1835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>
                  <a:solidFill>
                    <a:srgbClr val="3333FF"/>
                  </a:solidFill>
                </a:rPr>
                <a:t>dim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kumimoji="1" lang="it-IT" sz="2000" b="1">
                  <a:solidFill>
                    <a:srgbClr val="3333FF"/>
                  </a:solidFill>
                </a:rPr>
                <a:t>* 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sizeof(tipo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)</a:t>
              </a:r>
              <a:endParaRPr kumimoji="1"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2152595" y="3305817"/>
            <a:ext cx="2419350" cy="931863"/>
            <a:chOff x="4257" y="1968"/>
            <a:chExt cx="1524" cy="587"/>
          </a:xfrm>
        </p:grpSpPr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4320" y="1968"/>
              <a:ext cx="1200" cy="2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4257" y="2303"/>
              <a:ext cx="1426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lang="it-IT" sz="2000" b="1">
                  <a:solidFill>
                    <a:srgbClr val="3333FF"/>
                  </a:solidFill>
                </a:rPr>
                <a:t>*</a:t>
              </a:r>
              <a:r>
                <a:rPr lang="it-IT" sz="2000" b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lang="it-IT" sz="2000" b="1" i="1" smtClean="0">
                  <a:solidFill>
                    <a:srgbClr val="3333FF"/>
                  </a:solidFill>
                </a:rPr>
                <a:t> </a:t>
              </a:r>
              <a:endParaRPr lang="it-IT" sz="2000" b="1" i="1">
                <a:solidFill>
                  <a:srgbClr val="3333FF"/>
                </a:solidFill>
              </a:endParaRPr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>
              <a:off x="4944" y="2112"/>
              <a:ext cx="837" cy="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 vettore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071538" y="1000108"/>
            <a:ext cx="170623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Indirizzi:</a:t>
            </a: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3007796" y="1957380"/>
            <a:ext cx="1211267" cy="400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endParaRPr kumimoji="1" lang="it-IT" sz="2000" b="1">
              <a:solidFill>
                <a:srgbClr val="3333FF"/>
              </a:solidFill>
            </a:endParaRPr>
          </a:p>
        </p:txBody>
      </p:sp>
      <p:grpSp>
        <p:nvGrpSpPr>
          <p:cNvPr id="20" name="Gruppo 19"/>
          <p:cNvGrpSpPr/>
          <p:nvPr/>
        </p:nvGrpSpPr>
        <p:grpSpPr>
          <a:xfrm>
            <a:off x="4323839" y="1819284"/>
            <a:ext cx="1752607" cy="2895600"/>
            <a:chOff x="4002076" y="1676408"/>
            <a:chExt cx="1752607" cy="2895600"/>
          </a:xfrm>
        </p:grpSpPr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4002076" y="1676408"/>
              <a:ext cx="1752607" cy="2895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>
              <a:off x="4002076" y="2362208"/>
              <a:ext cx="17526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>
              <a:off x="4002076" y="3886208"/>
              <a:ext cx="17526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2" name="Line 13"/>
            <p:cNvSpPr>
              <a:spLocks noChangeShapeType="1"/>
            </p:cNvSpPr>
            <p:nvPr/>
          </p:nvSpPr>
          <p:spPr bwMode="auto">
            <a:xfrm>
              <a:off x="4002076" y="3033721"/>
              <a:ext cx="17526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4" name="Line 15"/>
            <p:cNvSpPr>
              <a:spLocks noChangeShapeType="1"/>
            </p:cNvSpPr>
            <p:nvPr/>
          </p:nvSpPr>
          <p:spPr bwMode="auto">
            <a:xfrm>
              <a:off x="4840279" y="3176596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2717283" y="2630497"/>
            <a:ext cx="1501781" cy="400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r>
              <a:rPr kumimoji="1" lang="it-IT" sz="2000" b="1" smtClean="0">
                <a:solidFill>
                  <a:srgbClr val="3333FF"/>
                </a:solidFill>
              </a:rPr>
              <a:t>+1</a:t>
            </a:r>
            <a:endParaRPr kumimoji="1" lang="it-IT" sz="2000" b="1">
              <a:solidFill>
                <a:srgbClr val="3333FF"/>
              </a:solidFill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6151064" y="1957320"/>
            <a:ext cx="1530099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FF0000"/>
                </a:solidFill>
              </a:rPr>
              <a:t>*(</a:t>
            </a:r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r>
              <a:rPr lang="it-IT" sz="2000" b="1" smtClean="0">
                <a:solidFill>
                  <a:srgbClr val="FF0000"/>
                </a:solidFill>
              </a:rPr>
              <a:t>)</a:t>
            </a:r>
            <a:endParaRPr kumimoji="1" lang="it-IT" sz="2000" b="1">
              <a:solidFill>
                <a:srgbClr val="FF0000"/>
              </a:solidFill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6151064" y="2630437"/>
            <a:ext cx="1820242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FF0000"/>
                </a:solidFill>
              </a:rPr>
              <a:t>*(</a:t>
            </a:r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r>
              <a:rPr kumimoji="1" lang="it-IT" sz="2000" b="1" smtClean="0">
                <a:solidFill>
                  <a:srgbClr val="3333FF"/>
                </a:solidFill>
              </a:rPr>
              <a:t>+1</a:t>
            </a:r>
            <a:r>
              <a:rPr kumimoji="1" lang="it-IT" sz="2000" b="1" smtClean="0">
                <a:solidFill>
                  <a:srgbClr val="FF0000"/>
                </a:solidFill>
              </a:rPr>
              <a:t>)</a:t>
            </a:r>
            <a:endParaRPr kumimoji="1" lang="it-IT" sz="2000" b="1">
              <a:solidFill>
                <a:srgbClr val="FF0000"/>
              </a:solidFill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1357290" y="4967457"/>
            <a:ext cx="5374950" cy="14619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Accesso all’elemento i-esimo:</a:t>
            </a:r>
          </a:p>
          <a:p>
            <a:pPr marL="722313" lvl="1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</a:pPr>
            <a:r>
              <a:rPr kumimoji="1" lang="it-IT" sz="2000" b="1" dirty="0" smtClean="0">
                <a:solidFill>
                  <a:srgbClr val="FF0000"/>
                </a:solidFill>
              </a:rPr>
              <a:t>a)		</a:t>
            </a:r>
            <a:r>
              <a:rPr kumimoji="1" lang="it-IT" sz="2000" b="1" dirty="0" smtClean="0">
                <a:solidFill>
                  <a:srgbClr val="3333FF"/>
                </a:solidFill>
              </a:rPr>
              <a:t>*(</a:t>
            </a:r>
            <a:r>
              <a:rPr kumimoji="1" lang="it-IT" sz="2000" b="1" dirty="0" err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Vett</a:t>
            </a:r>
            <a:r>
              <a:rPr kumimoji="1" lang="it-IT" sz="2000" b="1" dirty="0" err="1" smtClean="0">
                <a:solidFill>
                  <a:srgbClr val="3333FF"/>
                </a:solidFill>
              </a:rPr>
              <a:t>+i</a:t>
            </a:r>
            <a:r>
              <a:rPr kumimoji="1" lang="it-IT" sz="2000" b="1" dirty="0" smtClean="0">
                <a:solidFill>
                  <a:srgbClr val="3333FF"/>
                </a:solidFill>
              </a:rPr>
              <a:t>), 0 ≤ </a:t>
            </a:r>
            <a:r>
              <a:rPr kumimoji="1" lang="it-IT" sz="2000" b="1" dirty="0">
                <a:solidFill>
                  <a:srgbClr val="3333FF"/>
                </a:solidFill>
              </a:rPr>
              <a:t>i </a:t>
            </a:r>
            <a:r>
              <a:rPr kumimoji="1" lang="it-IT" sz="2000" b="1" dirty="0" smtClean="0">
                <a:solidFill>
                  <a:srgbClr val="3333FF"/>
                </a:solidFill>
              </a:rPr>
              <a:t>≤ dim</a:t>
            </a:r>
            <a:r>
              <a:rPr lang="it-IT" sz="2000" b="1" baseline="-25000" dirty="0" smtClean="0">
                <a:solidFill>
                  <a:srgbClr val="3333FF"/>
                </a:solidFill>
              </a:rPr>
              <a:t>Vett</a:t>
            </a:r>
            <a:r>
              <a:rPr kumimoji="1" lang="it-IT" sz="2000" b="1" dirty="0" smtClean="0">
                <a:solidFill>
                  <a:srgbClr val="3333FF"/>
                </a:solidFill>
              </a:rPr>
              <a:t>-1</a:t>
            </a:r>
          </a:p>
          <a:p>
            <a:pPr marL="722313" lvl="1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</a:pPr>
            <a:r>
              <a:rPr kumimoji="1" lang="it-IT" sz="2000" b="1" dirty="0" smtClean="0">
                <a:solidFill>
                  <a:srgbClr val="FF0000"/>
                </a:solidFill>
              </a:rPr>
              <a:t>b)</a:t>
            </a:r>
            <a:r>
              <a:rPr kumimoji="1" lang="it-IT" sz="2000" b="1" dirty="0" smtClean="0">
                <a:solidFill>
                  <a:srgbClr val="3333FF"/>
                </a:solidFill>
              </a:rPr>
              <a:t>		</a:t>
            </a:r>
            <a:r>
              <a:rPr kumimoji="1" lang="it-IT" sz="2000" b="1" dirty="0" err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Vett</a:t>
            </a:r>
            <a:r>
              <a:rPr kumimoji="1" lang="it-IT" sz="2000" b="1" dirty="0" smtClean="0">
                <a:solidFill>
                  <a:srgbClr val="3333FF"/>
                </a:solidFill>
              </a:rPr>
              <a:t>[i</a:t>
            </a:r>
            <a:r>
              <a:rPr kumimoji="1" lang="it-IT" sz="2000" b="1" dirty="0">
                <a:solidFill>
                  <a:srgbClr val="3333FF"/>
                </a:solidFill>
              </a:rPr>
              <a:t>], 0 ≤ i ≤ dim</a:t>
            </a:r>
            <a:r>
              <a:rPr lang="it-IT" sz="2000" b="1" baseline="-25000" dirty="0">
                <a:solidFill>
                  <a:srgbClr val="3333FF"/>
                </a:solidFill>
              </a:rPr>
              <a:t>Vett</a:t>
            </a:r>
            <a:r>
              <a:rPr kumimoji="1" lang="it-IT" sz="2000" b="1" dirty="0">
                <a:solidFill>
                  <a:srgbClr val="3333FF"/>
                </a:solidFill>
              </a:rPr>
              <a:t>-1</a:t>
            </a:r>
            <a:endParaRPr kumimoji="1" lang="it-IT" sz="2000" b="1" dirty="0" smtClean="0">
              <a:solidFill>
                <a:srgbClr val="FF0000"/>
              </a:solidFill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6192420" y="1000108"/>
            <a:ext cx="20943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Contenuto:</a:t>
            </a:r>
          </a:p>
        </p:txBody>
      </p:sp>
      <p:grpSp>
        <p:nvGrpSpPr>
          <p:cNvPr id="21" name="Group 5"/>
          <p:cNvGrpSpPr>
            <a:grpSpLocks/>
          </p:cNvGrpSpPr>
          <p:nvPr/>
        </p:nvGrpSpPr>
        <p:grpSpPr bwMode="auto">
          <a:xfrm>
            <a:off x="3066155" y="966487"/>
            <a:ext cx="1793877" cy="1022353"/>
            <a:chOff x="4405" y="1744"/>
            <a:chExt cx="1130" cy="644"/>
          </a:xfrm>
        </p:grpSpPr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4770" y="1996"/>
              <a:ext cx="315" cy="2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4405" y="1744"/>
              <a:ext cx="1130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b="1" dirty="0" err="1">
                  <a:solidFill>
                    <a:srgbClr val="3333FF"/>
                  </a:solidFill>
                </a:rPr>
                <a:t>int</a:t>
              </a:r>
              <a:r>
                <a:rPr kumimoji="1" lang="it-IT" sz="2000" b="1" dirty="0">
                  <a:solidFill>
                    <a:srgbClr val="3333FF"/>
                  </a:solidFill>
                </a:rPr>
                <a:t> 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*</a:t>
              </a:r>
              <a:r>
                <a:rPr kumimoji="1" lang="it-IT" sz="2000" b="1" dirty="0" err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 </a:t>
              </a:r>
              <a:endParaRPr kumimoji="1" lang="it-IT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4944" y="2112"/>
              <a:ext cx="119" cy="2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26" name="Gruppo 25"/>
          <p:cNvGrpSpPr/>
          <p:nvPr/>
        </p:nvGrpSpPr>
        <p:grpSpPr>
          <a:xfrm>
            <a:off x="1893367" y="3251834"/>
            <a:ext cx="2387609" cy="1312238"/>
            <a:chOff x="1571604" y="3108958"/>
            <a:chExt cx="2387609" cy="1312238"/>
          </a:xfrm>
        </p:grpSpPr>
        <p:sp>
          <p:nvSpPr>
            <p:cNvPr id="46" name="Text Box 17"/>
            <p:cNvSpPr txBox="1">
              <a:spLocks noChangeArrowheads="1"/>
            </p:cNvSpPr>
            <p:nvPr/>
          </p:nvSpPr>
          <p:spPr bwMode="auto">
            <a:xfrm>
              <a:off x="1571604" y="4021146"/>
              <a:ext cx="2387609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kumimoji="1" lang="it-IT" sz="2000" b="1" dirty="0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+dim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-1</a:t>
              </a:r>
              <a:endParaRPr kumimoji="1" lang="it-IT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25" name="Line 15"/>
            <p:cNvSpPr>
              <a:spLocks noChangeShapeType="1"/>
            </p:cNvSpPr>
            <p:nvPr/>
          </p:nvSpPr>
          <p:spPr bwMode="auto">
            <a:xfrm>
              <a:off x="3143240" y="3108958"/>
              <a:ext cx="0" cy="53340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prstDash val="sysDot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28" name="Gruppo 27"/>
          <p:cNvGrpSpPr/>
          <p:nvPr/>
        </p:nvGrpSpPr>
        <p:grpSpPr>
          <a:xfrm>
            <a:off x="6151064" y="3214686"/>
            <a:ext cx="2707216" cy="1328804"/>
            <a:chOff x="5829301" y="3071810"/>
            <a:chExt cx="2707216" cy="1328804"/>
          </a:xfrm>
        </p:grpSpPr>
        <p:sp>
          <p:nvSpPr>
            <p:cNvPr id="48" name="Text Box 17"/>
            <p:cNvSpPr txBox="1">
              <a:spLocks noChangeArrowheads="1"/>
            </p:cNvSpPr>
            <p:nvPr/>
          </p:nvSpPr>
          <p:spPr bwMode="auto">
            <a:xfrm>
              <a:off x="5829301" y="4000504"/>
              <a:ext cx="2707216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kumimoji="1" lang="it-IT" sz="2000" b="1" smtClean="0">
                  <a:solidFill>
                    <a:srgbClr val="FF0000"/>
                  </a:solidFill>
                </a:rPr>
                <a:t>*(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+dim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-1</a:t>
              </a:r>
              <a:r>
                <a:rPr kumimoji="1" lang="it-IT" sz="2000" b="1" smtClean="0">
                  <a:solidFill>
                    <a:srgbClr val="FF0000"/>
                  </a:solidFill>
                </a:rPr>
                <a:t>)</a:t>
              </a:r>
              <a:endParaRPr kumimoji="1"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6500826" y="3071810"/>
              <a:ext cx="0" cy="53340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prstDash val="sysDot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39" grpId="0"/>
      <p:bldP spid="45" grpId="0"/>
      <p:bldP spid="33" grpId="0"/>
      <p:bldP spid="34" grpId="0"/>
      <p:bldP spid="52" grpId="0" build="p" bldLvl="2"/>
      <p:bldP spid="5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51937"/>
            <a:ext cx="7715304" cy="584775"/>
          </a:xfrm>
        </p:spPr>
        <p:txBody>
          <a:bodyPr/>
          <a:lstStyle/>
          <a:p>
            <a:r>
              <a:rPr lang="it-IT" sz="3200" dirty="0" smtClean="0"/>
              <a:t>Accesso agli elementi di un vettore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142976" y="1228690"/>
            <a:ext cx="6840292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Esempio (nell’ipotesi che </a:t>
            </a:r>
            <a:r>
              <a:rPr lang="it-IT" sz="2000" b="1" dirty="0" err="1" smtClean="0">
                <a:solidFill>
                  <a:srgbClr val="FF0000"/>
                </a:solidFill>
              </a:rPr>
              <a:t>sizeof</a:t>
            </a:r>
            <a:r>
              <a:rPr lang="it-IT" sz="2000" b="1" dirty="0" smtClean="0">
                <a:solidFill>
                  <a:srgbClr val="FF0000"/>
                </a:solidFill>
              </a:rPr>
              <a:t>(</a:t>
            </a:r>
            <a:r>
              <a:rPr lang="it-IT" sz="2000" b="1" dirty="0" err="1" smtClean="0">
                <a:solidFill>
                  <a:srgbClr val="FF0000"/>
                </a:solidFill>
              </a:rPr>
              <a:t>int</a:t>
            </a:r>
            <a:r>
              <a:rPr lang="it-IT" sz="2000" b="1" dirty="0" smtClean="0">
                <a:solidFill>
                  <a:srgbClr val="FF0000"/>
                </a:solidFill>
              </a:rPr>
              <a:t>)=2):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1523992" y="2106204"/>
            <a:ext cx="19050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381000" eaLnBrk="0" hangingPunct="0"/>
            <a:r>
              <a:rPr lang="it-IT" sz="2000" b="1">
                <a:solidFill>
                  <a:srgbClr val="3333FF"/>
                </a:solidFill>
              </a:rPr>
              <a:t>int ArrInt[6];</a:t>
            </a: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1466856" y="2852329"/>
            <a:ext cx="1604946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>
                <a:solidFill>
                  <a:srgbClr val="3333FF"/>
                </a:solidFill>
              </a:rPr>
              <a:t>*ArrInt = 1;</a:t>
            </a:r>
          </a:p>
        </p:txBody>
      </p:sp>
      <p:sp>
        <p:nvSpPr>
          <p:cNvPr id="8" name="Text Box 43"/>
          <p:cNvSpPr txBox="1">
            <a:spLocks noChangeArrowheads="1"/>
          </p:cNvSpPr>
          <p:nvPr/>
        </p:nvSpPr>
        <p:spPr bwMode="auto">
          <a:xfrm>
            <a:off x="1466856" y="3325404"/>
            <a:ext cx="3105144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>
                <a:solidFill>
                  <a:srgbClr val="3333FF"/>
                </a:solidFill>
              </a:rPr>
              <a:t>*(ArrInt+3) = *ArrInt+2;</a:t>
            </a:r>
          </a:p>
        </p:txBody>
      </p: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6500824" y="2622092"/>
            <a:ext cx="1670050" cy="3455988"/>
            <a:chOff x="4128" y="1536"/>
            <a:chExt cx="1052" cy="2177"/>
          </a:xfrm>
        </p:grpSpPr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4464" y="1536"/>
              <a:ext cx="551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</a:t>
              </a: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auto">
            <a:xfrm>
              <a:off x="4464" y="1934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ArrInt+1</a:t>
              </a:r>
            </a:p>
          </p:txBody>
        </p:sp>
        <p:sp>
          <p:nvSpPr>
            <p:cNvPr id="12" name="Text Box 32"/>
            <p:cNvSpPr txBox="1">
              <a:spLocks noChangeArrowheads="1"/>
            </p:cNvSpPr>
            <p:nvPr/>
          </p:nvSpPr>
          <p:spPr bwMode="auto">
            <a:xfrm>
              <a:off x="4464" y="2326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ArrInt+2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4464" y="2710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ArrInt+3</a:t>
              </a: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4464" y="3072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ArrInt+4</a:t>
              </a:r>
            </a:p>
          </p:txBody>
        </p:sp>
        <p:sp>
          <p:nvSpPr>
            <p:cNvPr id="15" name="Text Box 35"/>
            <p:cNvSpPr txBox="1">
              <a:spLocks noChangeArrowheads="1"/>
            </p:cNvSpPr>
            <p:nvPr/>
          </p:nvSpPr>
          <p:spPr bwMode="auto">
            <a:xfrm>
              <a:off x="4464" y="3480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ArrInt+5</a:t>
              </a:r>
            </a:p>
          </p:txBody>
        </p:sp>
        <p:sp>
          <p:nvSpPr>
            <p:cNvPr id="16" name="Line 44"/>
            <p:cNvSpPr>
              <a:spLocks noChangeShapeType="1"/>
            </p:cNvSpPr>
            <p:nvPr/>
          </p:nvSpPr>
          <p:spPr bwMode="auto">
            <a:xfrm flipH="1">
              <a:off x="4128" y="1652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17" name="Line 45"/>
            <p:cNvSpPr>
              <a:spLocks noChangeShapeType="1"/>
            </p:cNvSpPr>
            <p:nvPr/>
          </p:nvSpPr>
          <p:spPr bwMode="auto">
            <a:xfrm flipH="1">
              <a:off x="4128" y="2057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18" name="Line 46"/>
            <p:cNvSpPr>
              <a:spLocks noChangeShapeType="1"/>
            </p:cNvSpPr>
            <p:nvPr/>
          </p:nvSpPr>
          <p:spPr bwMode="auto">
            <a:xfrm flipH="1">
              <a:off x="4128" y="2443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19" name="Line 47"/>
            <p:cNvSpPr>
              <a:spLocks noChangeShapeType="1"/>
            </p:cNvSpPr>
            <p:nvPr/>
          </p:nvSpPr>
          <p:spPr bwMode="auto">
            <a:xfrm flipH="1">
              <a:off x="4128" y="2827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20" name="Line 48"/>
            <p:cNvSpPr>
              <a:spLocks noChangeShapeType="1"/>
            </p:cNvSpPr>
            <p:nvPr/>
          </p:nvSpPr>
          <p:spPr bwMode="auto">
            <a:xfrm flipH="1">
              <a:off x="4128" y="3210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21" name="Line 49"/>
            <p:cNvSpPr>
              <a:spLocks noChangeShapeType="1"/>
            </p:cNvSpPr>
            <p:nvPr/>
          </p:nvSpPr>
          <p:spPr bwMode="auto">
            <a:xfrm flipH="1">
              <a:off x="4128" y="3594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Group 53"/>
          <p:cNvGrpSpPr>
            <a:grpSpLocks/>
          </p:cNvGrpSpPr>
          <p:nvPr/>
        </p:nvGrpSpPr>
        <p:grpSpPr bwMode="auto">
          <a:xfrm>
            <a:off x="4143372" y="1979191"/>
            <a:ext cx="2209800" cy="4365625"/>
            <a:chOff x="2640" y="1138"/>
            <a:chExt cx="1392" cy="2750"/>
          </a:xfrm>
        </p:grpSpPr>
        <p:grpSp>
          <p:nvGrpSpPr>
            <p:cNvPr id="23" name="Group 52"/>
            <p:cNvGrpSpPr>
              <a:grpSpLocks/>
            </p:cNvGrpSpPr>
            <p:nvPr/>
          </p:nvGrpSpPr>
          <p:grpSpPr bwMode="auto">
            <a:xfrm>
              <a:off x="3072" y="1559"/>
              <a:ext cx="960" cy="2329"/>
              <a:chOff x="3072" y="1559"/>
              <a:chExt cx="960" cy="2329"/>
            </a:xfrm>
          </p:grpSpPr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3072" y="155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7" name="Text Box 4"/>
              <p:cNvSpPr txBox="1">
                <a:spLocks noChangeArrowheads="1"/>
              </p:cNvSpPr>
              <p:nvPr/>
            </p:nvSpPr>
            <p:spPr bwMode="auto">
              <a:xfrm>
                <a:off x="3074" y="175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8" name="Text Box 5"/>
              <p:cNvSpPr txBox="1">
                <a:spLocks noChangeArrowheads="1"/>
              </p:cNvSpPr>
              <p:nvPr/>
            </p:nvSpPr>
            <p:spPr bwMode="auto">
              <a:xfrm>
                <a:off x="3074" y="194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2836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3078" y="213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2837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3078" y="2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2838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1" name="Text Box 8"/>
              <p:cNvSpPr txBox="1">
                <a:spLocks noChangeArrowheads="1"/>
              </p:cNvSpPr>
              <p:nvPr/>
            </p:nvSpPr>
            <p:spPr bwMode="auto">
              <a:xfrm>
                <a:off x="3074" y="252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2839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3078" y="27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2840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3" name="Text Box 10"/>
              <p:cNvSpPr txBox="1">
                <a:spLocks noChangeArrowheads="1"/>
              </p:cNvSpPr>
              <p:nvPr/>
            </p:nvSpPr>
            <p:spPr bwMode="auto">
              <a:xfrm>
                <a:off x="3078" y="290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2841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4" name="Text Box 11"/>
              <p:cNvSpPr txBox="1">
                <a:spLocks noChangeArrowheads="1"/>
              </p:cNvSpPr>
              <p:nvPr/>
            </p:nvSpPr>
            <p:spPr bwMode="auto">
              <a:xfrm>
                <a:off x="3078" y="309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2842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5" name="Text Box 12"/>
              <p:cNvSpPr txBox="1">
                <a:spLocks noChangeArrowheads="1"/>
              </p:cNvSpPr>
              <p:nvPr/>
            </p:nvSpPr>
            <p:spPr bwMode="auto">
              <a:xfrm>
                <a:off x="3076" y="328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2843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6" name="Text Box 13"/>
              <p:cNvSpPr txBox="1">
                <a:spLocks noChangeArrowheads="1"/>
              </p:cNvSpPr>
              <p:nvPr/>
            </p:nvSpPr>
            <p:spPr bwMode="auto">
              <a:xfrm>
                <a:off x="3076" y="3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7" name="Text Box 14"/>
              <p:cNvSpPr txBox="1">
                <a:spLocks noChangeArrowheads="1"/>
              </p:cNvSpPr>
              <p:nvPr/>
            </p:nvSpPr>
            <p:spPr bwMode="auto">
              <a:xfrm>
                <a:off x="3078" y="3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38" name="Group 16"/>
              <p:cNvGrpSpPr>
                <a:grpSpLocks/>
              </p:cNvGrpSpPr>
              <p:nvPr/>
            </p:nvGrpSpPr>
            <p:grpSpPr bwMode="auto">
              <a:xfrm>
                <a:off x="3504" y="1566"/>
                <a:ext cx="528" cy="2322"/>
                <a:chOff x="1248" y="960"/>
                <a:chExt cx="768" cy="2304"/>
              </a:xfrm>
            </p:grpSpPr>
            <p:sp>
              <p:nvSpPr>
                <p:cNvPr id="39" name="Rectangle 17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Line 18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9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0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1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</p:grpSp>
        <p:sp>
          <p:nvSpPr>
            <p:cNvPr id="24" name="Text Box 50"/>
            <p:cNvSpPr txBox="1">
              <a:spLocks noChangeArrowheads="1"/>
            </p:cNvSpPr>
            <p:nvPr/>
          </p:nvSpPr>
          <p:spPr bwMode="auto">
            <a:xfrm>
              <a:off x="2640" y="1138"/>
              <a:ext cx="551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 dirty="0" err="1">
                  <a:solidFill>
                    <a:srgbClr val="3333FF"/>
                  </a:solidFill>
                </a:rPr>
                <a:t>ArrInt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  <p:sp>
          <p:nvSpPr>
            <p:cNvPr id="25" name="Text Box 51"/>
            <p:cNvSpPr txBox="1">
              <a:spLocks noChangeArrowheads="1"/>
            </p:cNvSpPr>
            <p:nvPr/>
          </p:nvSpPr>
          <p:spPr bwMode="auto">
            <a:xfrm>
              <a:off x="3264" y="1138"/>
              <a:ext cx="435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chemeClr val="folHlink"/>
                  </a:solidFill>
                </a:rPr>
                <a:t>2834</a:t>
              </a:r>
            </a:p>
          </p:txBody>
        </p:sp>
      </p:grpSp>
      <p:sp>
        <p:nvSpPr>
          <p:cNvPr id="52" name="Text Box 54"/>
          <p:cNvSpPr txBox="1">
            <a:spLocks noChangeArrowheads="1"/>
          </p:cNvSpPr>
          <p:nvPr/>
        </p:nvSpPr>
        <p:spPr bwMode="auto">
          <a:xfrm>
            <a:off x="5791200" y="2792004"/>
            <a:ext cx="311304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5791200" y="4620804"/>
            <a:ext cx="311304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4" name="Text Box 42"/>
          <p:cNvSpPr txBox="1">
            <a:spLocks noChangeArrowheads="1"/>
          </p:cNvSpPr>
          <p:nvPr/>
        </p:nvSpPr>
        <p:spPr bwMode="auto">
          <a:xfrm>
            <a:off x="1466856" y="3974700"/>
            <a:ext cx="181926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 smtClean="0">
                <a:solidFill>
                  <a:srgbClr val="3333FF"/>
                </a:solidFill>
              </a:rPr>
              <a:t>ArrInt[0] </a:t>
            </a:r>
            <a:r>
              <a:rPr lang="it-IT" sz="2000" b="1">
                <a:solidFill>
                  <a:srgbClr val="3333FF"/>
                </a:solidFill>
              </a:rPr>
              <a:t>= 1;</a:t>
            </a:r>
          </a:p>
        </p:txBody>
      </p:sp>
      <p:sp>
        <p:nvSpPr>
          <p:cNvPr id="55" name="Text Box 43"/>
          <p:cNvSpPr txBox="1">
            <a:spLocks noChangeArrowheads="1"/>
          </p:cNvSpPr>
          <p:nvPr/>
        </p:nvSpPr>
        <p:spPr bwMode="auto">
          <a:xfrm>
            <a:off x="1466856" y="4447775"/>
            <a:ext cx="3105144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 smtClean="0">
                <a:solidFill>
                  <a:srgbClr val="3333FF"/>
                </a:solidFill>
              </a:rPr>
              <a:t>ArrInt[3</a:t>
            </a:r>
            <a:r>
              <a:rPr lang="it-IT" sz="2000" b="1">
                <a:solidFill>
                  <a:srgbClr val="3333FF"/>
                </a:solidFill>
              </a:rPr>
              <a:t>]</a:t>
            </a:r>
            <a:r>
              <a:rPr lang="it-IT" sz="2000" b="1" smtClean="0">
                <a:solidFill>
                  <a:srgbClr val="3333FF"/>
                </a:solidFill>
              </a:rPr>
              <a:t> </a:t>
            </a:r>
            <a:r>
              <a:rPr lang="it-IT" sz="2000" b="1">
                <a:solidFill>
                  <a:srgbClr val="3333FF"/>
                </a:solidFill>
              </a:rPr>
              <a:t>= </a:t>
            </a:r>
            <a:r>
              <a:rPr lang="it-IT" sz="2000" b="1" smtClean="0">
                <a:solidFill>
                  <a:srgbClr val="3333FF"/>
                </a:solidFill>
              </a:rPr>
              <a:t>ArrInt[0]+2</a:t>
            </a:r>
            <a:r>
              <a:rPr lang="it-IT" sz="2000" b="1">
                <a:solidFill>
                  <a:srgbClr val="3333FF"/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52" grpId="0" animBg="1" autoUpdateAnimBg="0"/>
      <p:bldP spid="53" grpId="0" animBg="1" autoUpdateAnimBg="0"/>
      <p:bldP spid="54" grpId="0" autoUpdateAnimBg="0"/>
      <p:bldP spid="5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185879"/>
            <a:ext cx="7929586" cy="615553"/>
          </a:xfrm>
        </p:spPr>
        <p:txBody>
          <a:bodyPr/>
          <a:lstStyle/>
          <a:p>
            <a:r>
              <a:rPr lang="it-IT" sz="3400" dirty="0" smtClean="0"/>
              <a:t>I vettori e le funzioni</a:t>
            </a:r>
            <a:endParaRPr lang="it-IT" sz="3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35472" y="1202771"/>
            <a:ext cx="8361064" cy="440120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2563" indent="-182563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I vettori come parametri formali:</a:t>
            </a:r>
          </a:p>
          <a:p>
            <a:pPr marL="536575" lvl="1" indent="-354013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a)	</a:t>
            </a: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/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(…, </a:t>
            </a:r>
            <a:r>
              <a:rPr lang="it-IT" sz="2400" b="1" dirty="0" err="1" smtClean="0">
                <a:solidFill>
                  <a:srgbClr val="FF0000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baseline="-25000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 smtClean="0">
                <a:solidFill>
                  <a:srgbClr val="FF0000"/>
                </a:solidFill>
              </a:rPr>
              <a:t>[]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dim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>
                <a:solidFill>
                  <a:srgbClr val="3333FF"/>
                </a:solidFill>
              </a:rPr>
              <a:t>, …</a:t>
            </a:r>
            <a:r>
              <a:rPr lang="it-IT" sz="2400" b="1" dirty="0" smtClean="0">
                <a:solidFill>
                  <a:srgbClr val="3333FF"/>
                </a:solidFill>
              </a:rPr>
              <a:t>)</a:t>
            </a:r>
          </a:p>
          <a:p>
            <a:pPr marL="11652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{ … };</a:t>
            </a:r>
          </a:p>
          <a:p>
            <a:pPr marL="536575" lvl="1" indent="-354013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b)	</a:t>
            </a: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/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(…, </a:t>
            </a:r>
            <a:r>
              <a:rPr lang="it-IT" sz="2400" b="1" dirty="0" err="1" smtClean="0">
                <a:solidFill>
                  <a:srgbClr val="FF0000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baseline="-25000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*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>
                <a:solidFill>
                  <a:srgbClr val="FF0000"/>
                </a:solidFill>
              </a:rPr>
              <a:t>int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b="1" dirty="0" err="1">
                <a:solidFill>
                  <a:srgbClr val="FF0000"/>
                </a:solidFill>
              </a:rPr>
              <a:t>dim</a:t>
            </a:r>
            <a:r>
              <a:rPr lang="it-IT" sz="2400" b="1" baseline="-25000" dirty="0" err="1">
                <a:solidFill>
                  <a:srgbClr val="FF0000"/>
                </a:solidFill>
              </a:rPr>
              <a:t>Vett</a:t>
            </a:r>
            <a:r>
              <a:rPr lang="it-IT" sz="2400" b="1" dirty="0">
                <a:solidFill>
                  <a:srgbClr val="3333FF"/>
                </a:solidFill>
              </a:rPr>
              <a:t>, …)</a:t>
            </a:r>
          </a:p>
          <a:p>
            <a:pPr marL="11652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{ … };</a:t>
            </a:r>
          </a:p>
          <a:p>
            <a:pPr marL="182563" lvl="1" indent="-182563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FF0000"/>
                </a:solidFill>
              </a:rPr>
              <a:t>I vettori come parametri attuali: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		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>
                <a:solidFill>
                  <a:srgbClr val="3333FF"/>
                </a:solidFill>
              </a:rPr>
              <a:t> (…,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dim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>
                <a:solidFill>
                  <a:srgbClr val="3333FF"/>
                </a:solidFill>
              </a:rPr>
              <a:t>, </a:t>
            </a:r>
            <a:r>
              <a:rPr lang="it-IT" sz="2400" b="1" dirty="0" smtClean="0">
                <a:solidFill>
                  <a:srgbClr val="3333FF"/>
                </a:solidFill>
              </a:rPr>
              <a:t>…)</a:t>
            </a:r>
            <a:endParaRPr lang="it-IT" sz="2800" b="1" dirty="0" smtClean="0">
              <a:solidFill>
                <a:srgbClr val="3333FF"/>
              </a:solidFill>
            </a:endParaRPr>
          </a:p>
          <a:p>
            <a:pPr marL="11652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715304" cy="646331"/>
          </a:xfrm>
        </p:spPr>
        <p:txBody>
          <a:bodyPr/>
          <a:lstStyle/>
          <a:p>
            <a:r>
              <a:rPr lang="it-IT" smtClean="0"/>
              <a:t>I/O di 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284091"/>
            <a:ext cx="4554276" cy="476250"/>
          </a:xfrm>
        </p:spPr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106395" y="1643050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AcqVett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index,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vett[</a:t>
            </a:r>
            <a:r>
              <a:rPr lang="it-IT" sz="1600" b="1" cap="small" smtClean="0">
                <a:latin typeface="Script MT Bold" pitchFamily="66" charset="0"/>
              </a:rPr>
              <a:t>K</a:t>
            </a:r>
            <a:r>
              <a:rPr lang="it-IT" sz="1400" b="1" smtClean="0"/>
              <a:t>]</a:t>
            </a:r>
            <a:endParaRPr lang="en-GB" sz="1400" b="1"/>
          </a:p>
        </p:txBody>
      </p:sp>
      <p:grpSp>
        <p:nvGrpSpPr>
          <p:cNvPr id="36" name="Gruppo 35"/>
          <p:cNvGrpSpPr/>
          <p:nvPr/>
        </p:nvGrpSpPr>
        <p:grpSpPr>
          <a:xfrm>
            <a:off x="5783599" y="2732710"/>
            <a:ext cx="1014893" cy="745205"/>
            <a:chOff x="4783467" y="3469613"/>
            <a:chExt cx="1014893" cy="745205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783467" y="3907041"/>
              <a:ext cx="1014893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0</a:t>
              </a:r>
              <a:endParaRPr lang="it-IT" sz="1400" b="1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070522" y="3686649"/>
              <a:ext cx="437428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9" name="Gruppo 38"/>
          <p:cNvGrpSpPr/>
          <p:nvPr/>
        </p:nvGrpSpPr>
        <p:grpSpPr>
          <a:xfrm>
            <a:off x="5277590" y="3477916"/>
            <a:ext cx="2016045" cy="1353084"/>
            <a:chOff x="4277458" y="4114781"/>
            <a:chExt cx="2016045" cy="135308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/>
                <a:t>&lt; </a:t>
              </a:r>
              <a:r>
                <a:rPr lang="it-IT" sz="1600" b="1" cap="small" smtClean="0">
                  <a:latin typeface="Script MT Bold" pitchFamily="66" charset="0"/>
                </a:rPr>
                <a:t>K</a:t>
              </a:r>
              <a:endParaRPr lang="en-GB" sz="1400" b="1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096710" y="4306366"/>
              <a:ext cx="385790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rot="5400000">
              <a:off x="5215703" y="4722748"/>
              <a:ext cx="142370" cy="28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3" name="Gruppo 42"/>
          <p:cNvGrpSpPr/>
          <p:nvPr/>
        </p:nvGrpSpPr>
        <p:grpSpPr>
          <a:xfrm>
            <a:off x="7055548" y="4137059"/>
            <a:ext cx="1088352" cy="523413"/>
            <a:chOff x="6055416" y="4773924"/>
            <a:chExt cx="1088352" cy="523413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6293503" y="5126681"/>
              <a:ext cx="313690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607193" y="4956024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6055416" y="4773924"/>
              <a:ext cx="716851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3181556" y="3939906"/>
            <a:ext cx="3030671" cy="1052755"/>
            <a:chOff x="2181424" y="4576771"/>
            <a:chExt cx="3030671" cy="1052755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2181424" y="4978507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3889044" y="3655457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1" name="AutoShape 15"/>
            <p:cNvCxnSpPr>
              <a:cxnSpLocks noChangeShapeType="1"/>
              <a:stCxn id="30" idx="0"/>
              <a:endCxn id="13" idx="2"/>
            </p:cNvCxnSpPr>
            <p:nvPr/>
          </p:nvCxnSpPr>
          <p:spPr bwMode="auto">
            <a:xfrm rot="16200000" flipV="1">
              <a:off x="2796421" y="5457593"/>
              <a:ext cx="343242" cy="62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1" name="Gruppo 40"/>
          <p:cNvGrpSpPr/>
          <p:nvPr/>
        </p:nvGrpSpPr>
        <p:grpSpPr>
          <a:xfrm>
            <a:off x="3405125" y="4808881"/>
            <a:ext cx="2880489" cy="565971"/>
            <a:chOff x="2404993" y="5357826"/>
            <a:chExt cx="2880489" cy="565971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500562" y="535782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30" name="AutoShape 5"/>
            <p:cNvSpPr>
              <a:spLocks noChangeArrowheads="1"/>
            </p:cNvSpPr>
            <p:nvPr/>
          </p:nvSpPr>
          <p:spPr bwMode="auto">
            <a:xfrm>
              <a:off x="2404993" y="5541606"/>
              <a:ext cx="1126720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vett[index]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0" idx="3"/>
            </p:cNvCxnSpPr>
            <p:nvPr/>
          </p:nvCxnSpPr>
          <p:spPr bwMode="auto">
            <a:xfrm rot="5400000">
              <a:off x="4232219" y="4679439"/>
              <a:ext cx="352757" cy="175376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8" name="Gruppo 37"/>
          <p:cNvGrpSpPr/>
          <p:nvPr/>
        </p:nvGrpSpPr>
        <p:grpSpPr>
          <a:xfrm>
            <a:off x="1066800" y="1214422"/>
            <a:ext cx="6705600" cy="1857388"/>
            <a:chOff x="1066800" y="2378889"/>
            <a:chExt cx="6705600" cy="1857388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I diagrammi di flusso: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285984" y="3312947"/>
              <a:ext cx="2071702" cy="923330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Acquisizione del contenuto di un vettore di </a:t>
              </a:r>
              <a:r>
                <a:rPr lang="it-IT" b="1" cap="small" smtClean="0">
                  <a:solidFill>
                    <a:schemeClr val="bg1"/>
                  </a:solidFill>
                  <a:latin typeface="Script MT Bold" pitchFamily="66" charset="0"/>
                </a:rPr>
                <a:t>K</a:t>
              </a:r>
              <a:r>
                <a:rPr lang="it-IT" smtClean="0">
                  <a:solidFill>
                    <a:schemeClr val="bg1"/>
                  </a:solidFill>
                </a:rPr>
                <a:t> interi</a:t>
              </a:r>
              <a:endParaRPr lang="it-IT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10782</TotalTime>
  <Words>1073</Words>
  <Application>Microsoft Office PowerPoint</Application>
  <PresentationFormat>Presentazione su schermo (4:3)</PresentationFormat>
  <Paragraphs>255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6" baseType="lpstr">
      <vt:lpstr>Arial</vt:lpstr>
      <vt:lpstr>Calibri</vt:lpstr>
      <vt:lpstr>Gill Sans MT</vt:lpstr>
      <vt:lpstr>Script MT Bold</vt:lpstr>
      <vt:lpstr>Symbol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Vettori</vt:lpstr>
      <vt:lpstr>Operatore sizeof()</vt:lpstr>
      <vt:lpstr>Operatore sizeof()</vt:lpstr>
      <vt:lpstr>Definizione di un vettore</vt:lpstr>
      <vt:lpstr>Accesso agli elementi di un vettore</vt:lpstr>
      <vt:lpstr>Accesso agli elementi di un vettore</vt:lpstr>
      <vt:lpstr>I vettori e le funzioni</vt:lpstr>
      <vt:lpstr>I/O di vettori</vt:lpstr>
      <vt:lpstr>I/O di vettori</vt:lpstr>
      <vt:lpstr>I/O di vettori</vt:lpstr>
      <vt:lpstr>I/O di vettori</vt:lpstr>
      <vt:lpstr>I/O di vettori</vt:lpstr>
      <vt:lpstr>I/O di vettori</vt:lpstr>
      <vt:lpstr>Dimensionamento a run-time di un vettore</vt:lpstr>
      <vt:lpstr>Dimensionamento a run-time di un vettore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1070</cp:revision>
  <dcterms:created xsi:type="dcterms:W3CDTF">2007-12-10T14:15:35Z</dcterms:created>
  <dcterms:modified xsi:type="dcterms:W3CDTF">2017-11-23T09:03:03Z</dcterms:modified>
</cp:coreProperties>
</file>