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0" r:id="rId3"/>
    <p:sldId id="419" r:id="rId4"/>
    <p:sldId id="383" r:id="rId5"/>
    <p:sldId id="411" r:id="rId6"/>
    <p:sldId id="423" r:id="rId7"/>
    <p:sldId id="424" r:id="rId8"/>
    <p:sldId id="425" r:id="rId9"/>
    <p:sldId id="421" r:id="rId10"/>
    <p:sldId id="431" r:id="rId11"/>
    <p:sldId id="426" r:id="rId12"/>
    <p:sldId id="427" r:id="rId13"/>
    <p:sldId id="428" r:id="rId14"/>
    <p:sldId id="429" r:id="rId15"/>
    <p:sldId id="430" r:id="rId16"/>
  </p:sldIdLst>
  <p:sldSz cx="9144000" cy="6858000" type="screen4x3"/>
  <p:notesSz cx="6794500" cy="9918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56" d="100"/>
          <a:sy n="56" d="100"/>
        </p:scale>
        <p:origin x="11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14/12/2017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14/12/2017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8" tIns="45673" rIns="91348" bIns="45673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348" tIns="45673" rIns="91348" bIns="456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Programmazione: allocazione dinamica di vettori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68431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91476" y="2204864"/>
            <a:ext cx="5995392" cy="1969770"/>
          </a:xfrm>
        </p:spPr>
        <p:txBody>
          <a:bodyPr/>
          <a:lstStyle/>
          <a:p>
            <a:r>
              <a:rPr lang="it-IT" dirty="0" smtClean="0"/>
              <a:t>Lezione X</a:t>
            </a:r>
          </a:p>
          <a:p>
            <a:r>
              <a:rPr lang="it-IT" dirty="0" smtClean="0"/>
              <a:t>Definizione di vettori 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279976"/>
            <a:ext cx="587786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Definizione di vettori 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412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6903" y="944305"/>
            <a:ext cx="7524752" cy="55553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		</a:t>
            </a:r>
            <a:r>
              <a:rPr lang="it-IT" sz="2400" b="1" dirty="0">
                <a:solidFill>
                  <a:srgbClr val="FF0000"/>
                </a:solidFill>
              </a:rPr>
              <a:t>Continua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endParaRPr lang="it-IT" sz="2400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funzione per l'acquisizione del contenuto di un vettore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3333FF"/>
                </a:solidFill>
              </a:rPr>
              <a:t>void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AcqVettInt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*</a:t>
            </a:r>
            <a:r>
              <a:rPr lang="it-IT" b="1" dirty="0" err="1">
                <a:solidFill>
                  <a:srgbClr val="3333FF"/>
                </a:solidFill>
              </a:rPr>
              <a:t>Vett</a:t>
            </a:r>
            <a:r>
              <a:rPr lang="it-IT" b="1" dirty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>
                <a:solidFill>
                  <a:srgbClr val="3333FF"/>
                </a:solidFill>
              </a:rPr>
              <a:t>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/* </a:t>
            </a:r>
            <a:r>
              <a:rPr lang="it-IT" b="1" dirty="0"/>
              <a:t>definizione della variabile per la scansione del </a:t>
            </a:r>
            <a:r>
              <a:rPr lang="it-IT" b="1" dirty="0" smtClean="0"/>
              <a:t>vettore */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 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/* scansione </a:t>
            </a:r>
            <a:r>
              <a:rPr lang="it-IT" b="1" dirty="0"/>
              <a:t>del vettore e acquisizione del suo </a:t>
            </a:r>
            <a:r>
              <a:rPr lang="it-IT" b="1" dirty="0" smtClean="0"/>
              <a:t>contenuto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>
                <a:solidFill>
                  <a:srgbClr val="3333FF"/>
                </a:solidFill>
              </a:rPr>
              <a:t>for (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= 0;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&lt;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</a:t>
            </a:r>
            <a:r>
              <a:rPr lang="it-IT" b="1" dirty="0" err="1">
                <a:solidFill>
                  <a:srgbClr val="3333FF"/>
                </a:solidFill>
              </a:rPr>
              <a:t>printf</a:t>
            </a:r>
            <a:r>
              <a:rPr lang="it-IT" b="1" dirty="0">
                <a:solidFill>
                  <a:srgbClr val="3333FF"/>
                </a:solidFill>
              </a:rPr>
              <a:t>("\</a:t>
            </a:r>
            <a:r>
              <a:rPr lang="it-IT" b="1" dirty="0" err="1">
                <a:solidFill>
                  <a:srgbClr val="3333FF"/>
                </a:solidFill>
              </a:rPr>
              <a:t>nVett</a:t>
            </a:r>
            <a:r>
              <a:rPr lang="it-IT" b="1" dirty="0">
                <a:solidFill>
                  <a:srgbClr val="3333FF"/>
                </a:solidFill>
              </a:rPr>
              <a:t>[%d]? ",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</a:t>
            </a:r>
            <a:r>
              <a:rPr lang="it-IT" b="1" dirty="0" err="1">
                <a:solidFill>
                  <a:srgbClr val="3333FF"/>
                </a:solidFill>
              </a:rPr>
              <a:t>scanf</a:t>
            </a:r>
            <a:r>
              <a:rPr lang="it-IT" b="1" dirty="0">
                <a:solidFill>
                  <a:srgbClr val="3333FF"/>
                </a:solidFill>
              </a:rPr>
              <a:t>("%d", </a:t>
            </a:r>
            <a:r>
              <a:rPr lang="it-IT" b="1" dirty="0" err="1">
                <a:solidFill>
                  <a:srgbClr val="3333FF"/>
                </a:solidFill>
              </a:rPr>
              <a:t>Vett+pos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		};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 </a:t>
            </a:r>
            <a:r>
              <a:rPr lang="it-IT" b="1" dirty="0" smtClean="0">
                <a:solidFill>
                  <a:srgbClr val="3333FF"/>
                </a:solidFill>
              </a:rPr>
              <a:t>}</a:t>
            </a:r>
          </a:p>
          <a:p>
            <a:pPr>
              <a:lnSpc>
                <a:spcPts val="1600"/>
              </a:lnSpc>
              <a:spcBef>
                <a:spcPts val="1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</a:t>
            </a:r>
            <a:r>
              <a:rPr lang="it-IT" b="1" dirty="0"/>
              <a:t>funzione per la restituzione del contenuto di un vettore di </a:t>
            </a:r>
            <a:r>
              <a:rPr lang="it-IT" b="1" dirty="0" smtClean="0"/>
              <a:t>interi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3333FF"/>
                </a:solidFill>
              </a:rPr>
              <a:t>void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ResVettInt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*</a:t>
            </a:r>
            <a:r>
              <a:rPr lang="it-IT" b="1" dirty="0" err="1">
                <a:solidFill>
                  <a:srgbClr val="3333FF"/>
                </a:solidFill>
              </a:rPr>
              <a:t>Vett</a:t>
            </a:r>
            <a:r>
              <a:rPr lang="it-IT" b="1" dirty="0">
                <a:solidFill>
                  <a:srgbClr val="3333FF"/>
                </a:solidFill>
              </a:rPr>
              <a:t>, </a:t>
            </a:r>
            <a:r>
              <a:rPr lang="it-IT" b="1" dirty="0" err="1">
                <a:solidFill>
                  <a:srgbClr val="3333FF"/>
                </a:solidFill>
              </a:rPr>
              <a:t>unsigned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  </a:t>
            </a:r>
            <a:r>
              <a:rPr lang="it-IT" b="1" dirty="0" smtClean="0"/>
              <a:t>/* </a:t>
            </a:r>
            <a:r>
              <a:rPr lang="it-IT" b="1" dirty="0"/>
              <a:t>definisce la variabile per la scansione del </a:t>
            </a:r>
            <a:r>
              <a:rPr lang="it-IT" b="1" dirty="0" smtClean="0"/>
              <a:t>vettore */</a:t>
            </a:r>
            <a:endParaRPr lang="it-IT" b="1" dirty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</a:t>
            </a:r>
            <a:r>
              <a:rPr lang="it-IT" b="1" dirty="0" smtClean="0"/>
              <a:t>/* scansione del </a:t>
            </a:r>
            <a:r>
              <a:rPr lang="it-IT" b="1" dirty="0"/>
              <a:t>vettore e </a:t>
            </a:r>
            <a:r>
              <a:rPr lang="it-IT" b="1" dirty="0" smtClean="0"/>
              <a:t>restituzione del suo contenuto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for (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= 0;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&lt;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  </a:t>
            </a:r>
            <a:r>
              <a:rPr lang="it-IT" b="1" dirty="0" err="1">
                <a:solidFill>
                  <a:srgbClr val="3333FF"/>
                </a:solidFill>
              </a:rPr>
              <a:t>printf</a:t>
            </a:r>
            <a:r>
              <a:rPr lang="it-IT" b="1" dirty="0">
                <a:solidFill>
                  <a:srgbClr val="3333FF"/>
                </a:solidFill>
              </a:rPr>
              <a:t>("\</a:t>
            </a:r>
            <a:r>
              <a:rPr lang="it-IT" b="1" dirty="0" err="1">
                <a:solidFill>
                  <a:srgbClr val="3333FF"/>
                </a:solidFill>
              </a:rPr>
              <a:t>nVett</a:t>
            </a:r>
            <a:r>
              <a:rPr lang="it-IT" b="1" dirty="0">
                <a:solidFill>
                  <a:srgbClr val="3333FF"/>
                </a:solidFill>
              </a:rPr>
              <a:t>[%d]: %d",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, *(</a:t>
            </a:r>
            <a:r>
              <a:rPr lang="it-IT" b="1" dirty="0" err="1">
                <a:solidFill>
                  <a:srgbClr val="3333FF"/>
                </a:solidFill>
              </a:rPr>
              <a:t>Vett+pos</a:t>
            </a:r>
            <a:r>
              <a:rPr lang="it-IT" b="1" dirty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smtClean="0">
                <a:solidFill>
                  <a:srgbClr val="3333FF"/>
                </a:solidFill>
              </a:rPr>
              <a:t>}</a:t>
            </a:r>
            <a:endParaRPr lang="it-IT" sz="400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r>
              <a:rPr lang="it-IT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93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1252205"/>
            <a:ext cx="7500323" cy="34009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</a:t>
            </a:r>
            <a:r>
              <a:rPr lang="it-IT" b="1" dirty="0"/>
              <a:t>funzione per l’allocazione di un buffer la cui dimensione è espressa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in </a:t>
            </a:r>
            <a:r>
              <a:rPr lang="it-IT" b="1" dirty="0" smtClean="0"/>
              <a:t>numero di interi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unsigned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/* </a:t>
            </a:r>
            <a:r>
              <a:rPr lang="it-IT" b="1" dirty="0"/>
              <a:t>definizione della variabile per l’indirizzo iniziale del </a:t>
            </a:r>
            <a:r>
              <a:rPr lang="it-IT" b="1" dirty="0" smtClean="0"/>
              <a:t>buffer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/* </a:t>
            </a:r>
            <a:r>
              <a:rPr lang="it-IT" b="1" dirty="0"/>
              <a:t>allocazione della memoria per il </a:t>
            </a:r>
            <a:r>
              <a:rPr lang="it-IT" b="1" dirty="0" smtClean="0"/>
              <a:t>buffer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 = 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*) </a:t>
            </a:r>
            <a:r>
              <a:rPr lang="it-IT" b="1" dirty="0" err="1">
                <a:solidFill>
                  <a:srgbClr val="FF0000"/>
                </a:solidFill>
              </a:rPr>
              <a:t>malloc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 * </a:t>
            </a:r>
            <a:r>
              <a:rPr lang="it-IT" b="1" dirty="0" err="1">
                <a:solidFill>
                  <a:srgbClr val="FF0000"/>
                </a:solidFill>
              </a:rPr>
              <a:t>sizeof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/* </a:t>
            </a:r>
            <a:r>
              <a:rPr lang="it-IT" b="1" dirty="0"/>
              <a:t>se l’allocazione </a:t>
            </a:r>
            <a:r>
              <a:rPr lang="it-IT" b="1" dirty="0" err="1"/>
              <a:t>e’</a:t>
            </a:r>
            <a:r>
              <a:rPr lang="it-IT" b="1" dirty="0"/>
              <a:t> andata a buon fine restituisce l’indirizzo di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</a:t>
            </a:r>
            <a:r>
              <a:rPr lang="it-IT" b="1" dirty="0"/>
              <a:t>inizio del buffer; NULL </a:t>
            </a:r>
            <a:r>
              <a:rPr lang="it-IT" b="1" dirty="0" smtClean="0"/>
              <a:t>altrimenti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return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smtClean="0">
                <a:solidFill>
                  <a:srgbClr val="FF0000"/>
                </a:solidFill>
              </a:rPr>
              <a:t>}</a:t>
            </a:r>
            <a:endParaRPr lang="it-IT" b="1" dirty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Esempio: concatenazione di vettori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96936" y="1078060"/>
            <a:ext cx="8201156" cy="5196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spcAft>
                <a:spcPts val="12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funzione che concatena due vettori di interi in un terzo vettore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ConcVettInt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*sorg1, </a:t>
            </a:r>
            <a:r>
              <a:rPr lang="it-IT" b="1" dirty="0" err="1">
                <a:solidFill>
                  <a:srgbClr val="3333FF"/>
                </a:solidFill>
              </a:rPr>
              <a:t>unsigned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dim1,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*sorg2, 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dim2)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/* definizione del  </a:t>
            </a:r>
            <a:r>
              <a:rPr lang="it-IT" b="1" dirty="0"/>
              <a:t>"</a:t>
            </a:r>
            <a:r>
              <a:rPr lang="it-IT" b="1" dirty="0" smtClean="0"/>
              <a:t>nome</a:t>
            </a:r>
            <a:r>
              <a:rPr lang="it-IT" b="1" dirty="0"/>
              <a:t>"</a:t>
            </a:r>
            <a:r>
              <a:rPr lang="it-IT" b="1" dirty="0" smtClean="0"/>
              <a:t> del vettore destinazione */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result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alloca la memoria per il vettore risultante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</a:t>
            </a:r>
            <a:r>
              <a:rPr lang="it-IT" b="1" dirty="0" err="1" smtClean="0">
                <a:solidFill>
                  <a:srgbClr val="FF0000"/>
                </a:solidFill>
              </a:rPr>
              <a:t>result</a:t>
            </a:r>
            <a:r>
              <a:rPr lang="it-IT" b="1" dirty="0" smtClean="0">
                <a:solidFill>
                  <a:srgbClr val="FF0000"/>
                </a:solidFill>
              </a:rPr>
              <a:t> =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(dim1+dim2))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// se l'allocazione non ha esito positivo restituisce NULL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result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copia il </a:t>
            </a:r>
            <a:r>
              <a:rPr lang="it-IT" b="1" dirty="0" err="1" smtClean="0"/>
              <a:t>il</a:t>
            </a:r>
            <a:r>
              <a:rPr lang="it-IT" b="1" dirty="0" smtClean="0"/>
              <a:t> I vettore sorgente in testa al vettore destinazione */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memcpy</a:t>
            </a:r>
            <a:r>
              <a:rPr lang="it-IT" b="1" dirty="0" smtClean="0">
                <a:solidFill>
                  <a:srgbClr val="3333FF"/>
                </a:solidFill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result</a:t>
            </a:r>
            <a:r>
              <a:rPr lang="it-IT" b="1" dirty="0" smtClean="0">
                <a:solidFill>
                  <a:srgbClr val="3333FF"/>
                </a:solidFill>
              </a:rPr>
              <a:t>, 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sorg1, dim1*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</a:t>
            </a:r>
            <a:r>
              <a:rPr lang="it-IT" b="1" dirty="0" smtClean="0"/>
              <a:t>/* </a:t>
            </a:r>
            <a:r>
              <a:rPr lang="it-IT" b="1" dirty="0"/>
              <a:t>copia il II vettore sorgente in coda al I nel vettore </a:t>
            </a:r>
            <a:r>
              <a:rPr lang="it-IT" b="1" dirty="0" smtClean="0"/>
              <a:t>destinazione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memcpy</a:t>
            </a:r>
            <a:r>
              <a:rPr lang="it-IT" b="1" dirty="0" smtClean="0">
                <a:solidFill>
                  <a:srgbClr val="3333FF"/>
                </a:solidFill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(result+dim1), 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sorg2, dim2</a:t>
            </a:r>
            <a:r>
              <a:rPr lang="it-IT" b="1" dirty="0">
                <a:solidFill>
                  <a:srgbClr val="3333FF"/>
                </a:solidFill>
              </a:rPr>
              <a:t>*</a:t>
            </a:r>
            <a:r>
              <a:rPr lang="it-IT" b="1" dirty="0" err="1">
                <a:solidFill>
                  <a:srgbClr val="3333FF"/>
                </a:solidFill>
              </a:rPr>
              <a:t>sizeof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)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</a:t>
            </a:r>
            <a:r>
              <a:rPr lang="it-IT" b="1" dirty="0" smtClean="0"/>
              <a:t>/* </a:t>
            </a:r>
            <a:r>
              <a:rPr lang="it-IT" b="1" dirty="0"/>
              <a:t>restituisce l'indirizzo del vettore </a:t>
            </a:r>
            <a:r>
              <a:rPr lang="it-IT" b="1" dirty="0" smtClean="0"/>
              <a:t>risultante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err="1">
                <a:solidFill>
                  <a:srgbClr val="3333FF"/>
                </a:solidFill>
              </a:rPr>
              <a:t>return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result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smtClean="0">
                <a:solidFill>
                  <a:srgbClr val="3333FF"/>
                </a:solidFill>
              </a:rPr>
              <a:t>}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sz="2400" b="1" dirty="0" smtClean="0">
                <a:solidFill>
                  <a:srgbClr val="FF0000"/>
                </a:solidFill>
              </a:rPr>
              <a:t>Continua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endParaRPr lang="it-I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28269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1250171"/>
            <a:ext cx="8079391" cy="463203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12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Chiamante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/* definizione delle variabili per i </a:t>
            </a:r>
            <a:r>
              <a:rPr lang="it-IT" b="1" dirty="0"/>
              <a:t>"</a:t>
            </a:r>
            <a:r>
              <a:rPr lang="it-IT" b="1" dirty="0" smtClean="0"/>
              <a:t>nomi</a:t>
            </a:r>
            <a:r>
              <a:rPr lang="it-IT" b="1" dirty="0"/>
              <a:t>"</a:t>
            </a:r>
            <a:r>
              <a:rPr lang="it-IT" b="1" dirty="0" smtClean="0"/>
              <a:t> dei tre vettori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*src1, *src2, *</a:t>
            </a:r>
            <a:r>
              <a:rPr lang="it-IT" b="1" dirty="0" err="1" smtClean="0">
                <a:solidFill>
                  <a:srgbClr val="3333FF"/>
                </a:solidFill>
              </a:rPr>
              <a:t>trg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definizione delle variabili per la dimensione dei due vettori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dim_src1, dim_src2;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acquisizione della dimensione del I vettore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I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&amp;dim_src1);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</a:t>
            </a:r>
            <a:r>
              <a:rPr lang="it-IT" b="1" dirty="0" err="1" smtClean="0"/>
              <a:t>allocazionezione</a:t>
            </a:r>
            <a:r>
              <a:rPr lang="it-IT" b="1" dirty="0" smtClean="0"/>
              <a:t> della memoria per il I vettore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((src1 = </a:t>
            </a:r>
            <a:r>
              <a:rPr lang="it-IT" b="1" dirty="0" err="1" smtClean="0">
                <a:solidFill>
                  <a:srgbClr val="3333FF"/>
                </a:solidFill>
              </a:rPr>
              <a:t>AllBuffInt</a:t>
            </a:r>
            <a:r>
              <a:rPr lang="it-IT" b="1" dirty="0" smtClean="0">
                <a:solidFill>
                  <a:srgbClr val="3333FF"/>
                </a:solidFill>
              </a:rPr>
              <a:t>(dim_src1))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/* se l'allocazione fallisce, termina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del I sorgente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}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85794"/>
            <a:ext cx="8368188" cy="57092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b="1" dirty="0" smtClean="0">
                <a:solidFill>
                  <a:srgbClr val="FF0000"/>
                </a:solidFill>
              </a:rPr>
              <a:t>					</a:t>
            </a:r>
            <a:r>
              <a:rPr lang="it-IT" sz="2400" b="1" dirty="0" smtClean="0">
                <a:solidFill>
                  <a:srgbClr val="FF0000"/>
                </a:solidFill>
              </a:rPr>
              <a:t>Continua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endParaRPr lang="it-IT" sz="2400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/* </a:t>
            </a:r>
            <a:r>
              <a:rPr lang="it-IT" b="1" dirty="0" err="1" smtClean="0"/>
              <a:t>acquisiszione</a:t>
            </a:r>
            <a:r>
              <a:rPr lang="it-IT" b="1" dirty="0" smtClean="0"/>
              <a:t> della dimensione del II vettore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II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&amp;dim_src2);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allocazione della memoria per il II vettore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((src2 = </a:t>
            </a:r>
            <a:r>
              <a:rPr lang="it-IT" b="1" dirty="0" err="1" smtClean="0">
                <a:solidFill>
                  <a:srgbClr val="3333FF"/>
                </a:solidFill>
              </a:rPr>
              <a:t>AllBuffInt</a:t>
            </a:r>
            <a:r>
              <a:rPr lang="it-IT" b="1" dirty="0" smtClean="0">
                <a:solidFill>
                  <a:srgbClr val="3333FF"/>
                </a:solidFill>
              </a:rPr>
              <a:t>(dim_src2))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/* se l'allocazione fallisce, rilascia la memoria per il I vettore e termina */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del II sorgente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free(src1);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acquisizione del contenuto dei due vettori sorgente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I vettore");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(src1, dim_src1);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II vettore");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(src2, dim_src2);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concatenazione dei vettori sorgente nel vettore destinazione: se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** l’esito </a:t>
            </a:r>
            <a:r>
              <a:rPr lang="it-IT" b="1" dirty="0"/>
              <a:t>è negativo </a:t>
            </a:r>
            <a:r>
              <a:rPr lang="it-IT" b="1" dirty="0" smtClean="0"/>
              <a:t>rilascia la memoria allocata per i sorgenti e termina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 </a:t>
            </a:r>
            <a:r>
              <a:rPr lang="it-IT" b="1" dirty="0" smtClean="0"/>
              <a:t> */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</a:t>
            </a:r>
            <a:r>
              <a:rPr lang="it-IT" b="1" dirty="0" err="1" smtClean="0">
                <a:solidFill>
                  <a:srgbClr val="FF0000"/>
                </a:solidFill>
              </a:rPr>
              <a:t>trg</a:t>
            </a:r>
            <a:r>
              <a:rPr lang="it-IT" b="1" dirty="0" smtClean="0">
                <a:solidFill>
                  <a:srgbClr val="FF0000"/>
                </a:solidFill>
              </a:rPr>
              <a:t> = </a:t>
            </a:r>
            <a:r>
              <a:rPr lang="it-IT" b="1" dirty="0" err="1" smtClean="0">
                <a:solidFill>
                  <a:srgbClr val="FF0000"/>
                </a:solidFill>
              </a:rPr>
              <a:t>ConcVettInt</a:t>
            </a:r>
            <a:r>
              <a:rPr lang="it-IT" b="1" dirty="0" smtClean="0">
                <a:solidFill>
                  <a:srgbClr val="FF0000"/>
                </a:solidFill>
              </a:rPr>
              <a:t>(src1, dim_src1, src2, dim_src2))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printf</a:t>
            </a:r>
            <a:r>
              <a:rPr lang="it-IT" b="1" dirty="0" smtClean="0">
                <a:solidFill>
                  <a:srgbClr val="FF0000"/>
                </a:solidFill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</a:rPr>
              <a:t>nEsito</a:t>
            </a:r>
            <a:r>
              <a:rPr lang="it-IT" b="1" dirty="0" smtClean="0">
                <a:solidFill>
                  <a:srgbClr val="FF0000"/>
                </a:solidFill>
              </a:rPr>
              <a:t> dell'allocazione del vettore destinazione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free(src1);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free(src2);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smtClean="0">
                <a:solidFill>
                  <a:srgbClr val="FF0000"/>
                </a:solidFill>
              </a:rPr>
              <a:t>};							</a:t>
            </a:r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33728" y="1000108"/>
            <a:ext cx="7444859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18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</a:t>
            </a:r>
            <a:r>
              <a:rPr lang="it-IT" b="1" dirty="0" smtClean="0">
                <a:solidFill>
                  <a:srgbClr val="FF0000"/>
                </a:solidFill>
              </a:rPr>
              <a:t>					</a:t>
            </a:r>
            <a:r>
              <a:rPr lang="it-IT" sz="2400" b="1" dirty="0" smtClean="0">
                <a:solidFill>
                  <a:srgbClr val="FF0000"/>
                </a:solidFill>
              </a:rPr>
              <a:t>Continua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endParaRPr lang="it-IT" sz="2400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/* restituzione del contenuto del vettore destinazione */ 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del vettore destinazione:");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trg</a:t>
            </a:r>
            <a:r>
              <a:rPr lang="it-IT" b="1" dirty="0" smtClean="0">
                <a:solidFill>
                  <a:srgbClr val="3333FF"/>
                </a:solidFill>
              </a:rPr>
              <a:t>, dim_src1+dim_src2);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recupero della memoria allocata per i tre vettori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free(src1);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free(src2);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</a:t>
            </a:r>
            <a:r>
              <a:rPr lang="it-IT" b="1" dirty="0" err="1" smtClean="0">
                <a:solidFill>
                  <a:srgbClr val="FF0000"/>
                </a:solidFill>
              </a:rPr>
              <a:t>trg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vettori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267744" y="6294120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1752591"/>
            <a:ext cx="379092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 nome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 [dim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5" name="Gruppo 28"/>
          <p:cNvGrpSpPr/>
          <p:nvPr/>
        </p:nvGrpSpPr>
        <p:grpSpPr>
          <a:xfrm>
            <a:off x="5127674" y="1015698"/>
            <a:ext cx="3444854" cy="857256"/>
            <a:chOff x="5764809" y="928670"/>
            <a:chExt cx="3444854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764809" y="928670"/>
              <a:ext cx="3444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espressione intera costante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11249" y="2500306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7290" y="3214686"/>
            <a:ext cx="7000891" cy="2895600"/>
            <a:chOff x="648" y="2160"/>
            <a:chExt cx="4410" cy="1824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493" y="2160"/>
              <a:ext cx="2565" cy="1824"/>
              <a:chOff x="2493" y="2160"/>
              <a:chExt cx="2565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04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2" y="259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798" y="216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3878" y="2239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2" y="355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3798" y="3552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3798" y="312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Text Box 16"/>
              <p:cNvSpPr txBox="1">
                <a:spLocks noChangeArrowheads="1"/>
              </p:cNvSpPr>
              <p:nvPr/>
            </p:nvSpPr>
            <p:spPr bwMode="auto">
              <a:xfrm>
                <a:off x="3878" y="3205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878" y="3637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8" y="3564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1795405" y="3297241"/>
            <a:ext cx="2419350" cy="931863"/>
            <a:chOff x="4257" y="1968"/>
            <a:chExt cx="1524" cy="587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20" y="1968"/>
              <a:ext cx="1200" cy="2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230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>
                  <a:solidFill>
                    <a:srgbClr val="3333FF"/>
                  </a:solidFill>
                </a:rPr>
                <a:t>*</a:t>
              </a:r>
              <a:r>
                <a:rPr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944" y="2112"/>
              <a:ext cx="837" cy="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vettori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28728" y="1553397"/>
            <a:ext cx="7500990" cy="412420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Problemi:</a:t>
            </a:r>
          </a:p>
          <a:p>
            <a:pPr marL="720725" indent="-274638">
              <a:spcBef>
                <a:spcPts val="1200"/>
              </a:spcBef>
              <a:buSzPct val="100000"/>
            </a:pPr>
            <a:r>
              <a:rPr lang="it-IT" sz="2400" b="1" dirty="0" smtClean="0"/>
              <a:t>-	non riesco a gestire situazioni nelle quali la dimensione del vettore è nota, o varia, a </a:t>
            </a:r>
            <a:r>
              <a:rPr lang="it-IT" sz="2400" b="1" dirty="0" err="1" smtClean="0"/>
              <a:t>run</a:t>
            </a:r>
            <a:r>
              <a:rPr lang="it-IT" sz="2400" b="1" dirty="0" smtClean="0"/>
              <a:t>-time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Soluzione: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 smtClean="0"/>
              <a:t>riprodurre le modifiche allo stato della memoria “innescate” dalla definizione statica di un vettore attraverso le funzioni di gestione della memoria rese disponibili dal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786742" cy="646331"/>
          </a:xfrm>
        </p:spPr>
        <p:txBody>
          <a:bodyPr/>
          <a:lstStyle/>
          <a:p>
            <a:r>
              <a:rPr lang="it-IT" dirty="0" smtClean="0"/>
              <a:t>Definizione di vettori 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65195" y="1000108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3" name="Group 5"/>
          <p:cNvGrpSpPr>
            <a:grpSpLocks/>
          </p:cNvGrpSpPr>
          <p:nvPr/>
        </p:nvGrpSpPr>
        <p:grpSpPr bwMode="auto">
          <a:xfrm>
            <a:off x="5761697" y="2928934"/>
            <a:ext cx="3096583" cy="3400425"/>
            <a:chOff x="1706" y="2160"/>
            <a:chExt cx="1835" cy="2142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493" y="2160"/>
              <a:ext cx="822" cy="1824"/>
              <a:chOff x="2493" y="2160"/>
              <a:chExt cx="822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723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no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5" y="2565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5" y="3555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 flipV="1">
                <a:off x="2595" y="315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2934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1706" y="4050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5882896" y="1643050"/>
            <a:ext cx="2263775" cy="1500188"/>
            <a:chOff x="4257" y="1653"/>
            <a:chExt cx="1426" cy="945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02" y="1996"/>
              <a:ext cx="657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165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 smtClean="0">
                  <a:solidFill>
                    <a:srgbClr val="3333FF"/>
                  </a:solidFill>
                </a:rPr>
                <a:t>*nome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617" y="2103"/>
              <a:ext cx="315" cy="4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52" name="Rettangolo 51"/>
          <p:cNvSpPr/>
          <p:nvPr/>
        </p:nvSpPr>
        <p:spPr>
          <a:xfrm>
            <a:off x="1142976" y="2718948"/>
            <a:ext cx="5857916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definizione del </a:t>
            </a:r>
            <a:r>
              <a:rPr lang="it-IT" b="1" dirty="0"/>
              <a:t>"</a:t>
            </a:r>
            <a:r>
              <a:rPr lang="it-IT" b="1" dirty="0" smtClean="0"/>
              <a:t>nome</a:t>
            </a:r>
            <a:r>
              <a:rPr lang="it-IT" b="1" dirty="0"/>
              <a:t>"</a:t>
            </a:r>
            <a:r>
              <a:rPr lang="it-IT" b="1" dirty="0" smtClean="0"/>
              <a:t> del vettore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baseline="-25000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</a:t>
            </a:r>
            <a:r>
              <a:rPr lang="it-IT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endParaRPr lang="it-IT" b="1" i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allocazione della memoria per il vettore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= (</a:t>
            </a:r>
            <a:r>
              <a:rPr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baseline="-25000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b="1" dirty="0" smtClean="0">
                <a:solidFill>
                  <a:srgbClr val="3333FF"/>
                </a:solidFill>
              </a:rPr>
              <a:t>*</a:t>
            </a:r>
            <a:r>
              <a:rPr kumimoji="1" lang="it-IT" b="1" dirty="0" err="1" smtClean="0">
                <a:solidFill>
                  <a:srgbClr val="3333FF"/>
                </a:solidFill>
              </a:rPr>
              <a:t>sizeof</a:t>
            </a:r>
            <a:r>
              <a:rPr kumimoji="1" lang="it-IT" b="1" dirty="0" smtClean="0">
                <a:solidFill>
                  <a:srgbClr val="3333FF"/>
                </a:solidFill>
              </a:rPr>
              <a:t>(</a:t>
            </a:r>
            <a:r>
              <a:rPr kumimoji="1"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80374" y="928670"/>
            <a:ext cx="7490474" cy="57092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/* sorgente: </a:t>
            </a:r>
            <a:r>
              <a:rPr lang="it-IT" b="1" dirty="0" err="1" smtClean="0"/>
              <a:t>VettIO.c</a:t>
            </a:r>
            <a:r>
              <a:rPr lang="it-IT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programma che illustra le </a:t>
            </a:r>
            <a:r>
              <a:rPr lang="it-IT" b="1" dirty="0" err="1" smtClean="0"/>
              <a:t>modalita'</a:t>
            </a:r>
            <a:r>
              <a:rPr lang="it-IT" b="1" dirty="0" smtClean="0"/>
              <a:t> di definizione di un vettore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** a </a:t>
            </a:r>
            <a:r>
              <a:rPr lang="it-IT" b="1" dirty="0" err="1" smtClean="0"/>
              <a:t>run</a:t>
            </a:r>
            <a:r>
              <a:rPr lang="it-IT" b="1" dirty="0" smtClean="0"/>
              <a:t>-time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di funzioni e tipi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di funzioni di interesse generale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funzione per l'acquisizione del contenuto di un vettore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/* definizione della variabile per la scansione del vettore */</a:t>
            </a: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/* scansione del vettore e acquisizione del suo contenuto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for (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&lt;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nVett</a:t>
            </a:r>
            <a:r>
              <a:rPr lang="it-IT" b="1" dirty="0" smtClean="0">
                <a:solidFill>
                  <a:srgbClr val="3333FF"/>
                </a:solidFill>
              </a:rPr>
              <a:t>[%d]? ",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</a:t>
            </a:r>
            <a:r>
              <a:rPr lang="it-IT" b="1" dirty="0" err="1" smtClean="0">
                <a:solidFill>
                  <a:srgbClr val="3333FF"/>
                </a:solidFill>
              </a:rPr>
              <a:t>Vett+pos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		};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 }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r>
              <a:rPr lang="it-IT" b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>
                <a:solidFill>
                  <a:srgbClr val="FF0000"/>
                </a:solidFill>
              </a:rPr>
              <a:t>Esempio</a:t>
            </a:r>
            <a:r>
              <a:rPr lang="it-IT" sz="3200" smtClean="0"/>
              <a:t>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908720"/>
            <a:ext cx="7545207" cy="54014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12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>
                <a:solidFill>
                  <a:srgbClr val="FF0000"/>
                </a:solidFill>
              </a:rPr>
              <a:t>C</a:t>
            </a:r>
            <a:r>
              <a:rPr lang="it-IT" sz="2400" b="1" dirty="0" smtClean="0">
                <a:solidFill>
                  <a:srgbClr val="FF0000"/>
                </a:solidFill>
              </a:rPr>
              <a:t>ontinua …</a:t>
            </a:r>
            <a:endParaRPr lang="it-IT" sz="2400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/* funzione per la restituzione del contenuto di un vettore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  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/* definizione della variabile per la scansione del vettore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/* scansione del vettore e restituzione del suo contenuto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&lt;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nVett</a:t>
            </a:r>
            <a:r>
              <a:rPr lang="it-IT" b="1" dirty="0" smtClean="0">
                <a:solidFill>
                  <a:srgbClr val="3333FF"/>
                </a:solidFill>
              </a:rPr>
              <a:t>[%d]: %d",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, *(</a:t>
            </a:r>
            <a:r>
              <a:rPr lang="it-IT" b="1" dirty="0" err="1" smtClean="0">
                <a:solidFill>
                  <a:srgbClr val="3333FF"/>
                </a:solidFill>
              </a:rPr>
              <a:t>Vett+pos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funzione per l’allocazione di un buffer la cui dimensione è espressa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in numero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unsigned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/* definizione della variabile per l’indirizzo iniziale del buffer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/* allocazione della memoria per il buffer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 = 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*) </a:t>
            </a:r>
            <a:r>
              <a:rPr lang="it-IT" b="1" dirty="0" err="1" smtClean="0">
                <a:solidFill>
                  <a:srgbClr val="FF0000"/>
                </a:solidFill>
              </a:rPr>
              <a:t>malloc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/* se l’allocazione </a:t>
            </a:r>
            <a:r>
              <a:rPr lang="it-IT" b="1" dirty="0" err="1" smtClean="0"/>
              <a:t>e’</a:t>
            </a:r>
            <a:r>
              <a:rPr lang="it-IT" b="1" dirty="0" smtClean="0"/>
              <a:t> andata a buon fine restituisce l’indirizzo di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** inizio del buffer; NULL altrimenti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}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</a:t>
            </a:r>
            <a:r>
              <a:rPr lang="it-IT" b="1" dirty="0" smtClean="0">
                <a:solidFill>
                  <a:srgbClr val="FF0000"/>
                </a:solidFill>
              </a:rPr>
              <a:t>				</a:t>
            </a:r>
            <a:r>
              <a:rPr lang="it-IT" sz="2400" b="1" dirty="0">
                <a:solidFill>
                  <a:srgbClr val="FF0000"/>
                </a:solidFill>
              </a:rPr>
              <a:t>C</a:t>
            </a:r>
            <a:r>
              <a:rPr lang="it-IT" sz="2400" b="1" dirty="0" smtClean="0">
                <a:solidFill>
                  <a:srgbClr val="FF0000"/>
                </a:solidFill>
              </a:rPr>
              <a:t>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r>
              <a:rPr lang="it-IT" b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1406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10917" y="857232"/>
            <a:ext cx="6964151" cy="56836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</a:t>
            </a:r>
            <a:r>
              <a:rPr lang="it-IT" b="1" dirty="0" smtClean="0">
                <a:solidFill>
                  <a:srgbClr val="FF0000"/>
                </a:solidFill>
              </a:rPr>
              <a:t>				</a:t>
            </a:r>
            <a:r>
              <a:rPr lang="it-IT" sz="2400" b="1" dirty="0" smtClean="0">
                <a:solidFill>
                  <a:srgbClr val="FF0000"/>
                </a:solidFill>
              </a:rPr>
              <a:t>C</a:t>
            </a:r>
            <a:r>
              <a:rPr lang="it-IT" sz="2400" b="1" dirty="0" smtClean="0">
                <a:solidFill>
                  <a:srgbClr val="FF0000"/>
                </a:solidFill>
              </a:rPr>
              <a:t>ontinua </a:t>
            </a:r>
            <a:r>
              <a:rPr lang="it-IT" sz="2400" b="1" dirty="0" smtClean="0">
                <a:solidFill>
                  <a:srgbClr val="FF0000"/>
                </a:solidFill>
              </a:rPr>
              <a:t>…</a:t>
            </a:r>
            <a:endParaRPr lang="it-IT" sz="2400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/* Chiamante */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/* </a:t>
            </a:r>
            <a:r>
              <a:rPr lang="it-IT" b="1" dirty="0" err="1" smtClean="0"/>
              <a:t>definzione</a:t>
            </a:r>
            <a:r>
              <a:rPr lang="it-IT" b="1" dirty="0" smtClean="0"/>
              <a:t> del "nome" del vettore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 prova;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definizione e inizializzazione della dimensione del vettore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allocazione della memoria necessaria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((prova =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 /* se l'allocazione fallisce, termina */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</a:t>
            </a:r>
            <a:r>
              <a:rPr lang="it-IT" b="1" dirty="0" err="1" smtClean="0">
                <a:solidFill>
                  <a:srgbClr val="FF0000"/>
                </a:solidFill>
              </a:rPr>
              <a:t>printf</a:t>
            </a:r>
            <a:r>
              <a:rPr lang="it-IT" b="1" dirty="0" smtClean="0">
                <a:solidFill>
                  <a:srgbClr val="FF0000"/>
                </a:solidFill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</a:rPr>
              <a:t>nEsito</a:t>
            </a:r>
            <a:r>
              <a:rPr lang="it-IT" b="1" dirty="0" smtClean="0">
                <a:solidFill>
                  <a:srgbClr val="FF0000"/>
                </a:solidFill>
              </a:rPr>
              <a:t> dell'allocazione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/* altrimenti, acquisisce e restituisce il contenuto del vettore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positivo");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contenuto del vettore\n");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(prova,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nRestituzione</a:t>
            </a:r>
            <a:r>
              <a:rPr lang="it-IT" b="1" dirty="0" smtClean="0">
                <a:solidFill>
                  <a:srgbClr val="3333FF"/>
                </a:solidFill>
              </a:rPr>
              <a:t> del contenuto del vettore");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(prova,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</a:t>
            </a:r>
            <a:r>
              <a:rPr lang="it-IT" b="1" dirty="0" smtClean="0">
                <a:solidFill>
                  <a:srgbClr val="FF0000"/>
                </a:solidFill>
              </a:rPr>
              <a:t>				</a:t>
            </a:r>
            <a:r>
              <a:rPr lang="it-IT" sz="2400" b="1" dirty="0">
                <a:solidFill>
                  <a:srgbClr val="FF0000"/>
                </a:solidFill>
              </a:rPr>
              <a:t>C</a:t>
            </a:r>
            <a:r>
              <a:rPr lang="it-IT" sz="2400" b="1" dirty="0" smtClean="0">
                <a:solidFill>
                  <a:srgbClr val="FF0000"/>
                </a:solidFill>
              </a:rPr>
              <a:t>ontinua </a:t>
            </a:r>
            <a:r>
              <a:rPr lang="it-IT" sz="2400" b="1" dirty="0">
                <a:solidFill>
                  <a:srgbClr val="FF0000"/>
                </a:solidFill>
              </a:rPr>
              <a:t>…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8269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1004729"/>
            <a:ext cx="7388894" cy="15542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</a:t>
            </a:r>
            <a:r>
              <a:rPr lang="it-IT" b="1" dirty="0" smtClean="0">
                <a:solidFill>
                  <a:srgbClr val="FF0000"/>
                </a:solidFill>
              </a:rPr>
              <a:t>					</a:t>
            </a:r>
            <a:r>
              <a:rPr lang="it-IT" sz="2400" b="1" dirty="0" smtClean="0">
                <a:solidFill>
                  <a:srgbClr val="FF0000"/>
                </a:solidFill>
              </a:rPr>
              <a:t>C</a:t>
            </a:r>
            <a:r>
              <a:rPr lang="it-IT" sz="2400" b="1" dirty="0" smtClean="0">
                <a:solidFill>
                  <a:srgbClr val="FF0000"/>
                </a:solidFill>
              </a:rPr>
              <a:t>ontinua …</a:t>
            </a:r>
          </a:p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endParaRPr lang="it-IT" sz="2400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/* rilascia la memoria allocata per il vettore e termina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smtClean="0">
                <a:solidFill>
                  <a:srgbClr val="FF0000"/>
                </a:solidFill>
              </a:rPr>
              <a:t>free(prova);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412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97298" y="1700808"/>
            <a:ext cx="7820942" cy="41703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/* sorgente: </a:t>
            </a:r>
            <a:r>
              <a:rPr lang="it-IT" b="1" dirty="0" err="1" smtClean="0"/>
              <a:t>VettConc.c</a:t>
            </a:r>
            <a:r>
              <a:rPr lang="it-IT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Programma che acquisisce due vettori di interi (sorgenti), la cui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*</a:t>
            </a:r>
            <a:r>
              <a:rPr lang="it-IT" b="1" dirty="0" smtClean="0"/>
              <a:t>* dimensione </a:t>
            </a:r>
            <a:r>
              <a:rPr lang="it-IT" b="1" dirty="0" err="1" smtClean="0"/>
              <a:t>e’</a:t>
            </a:r>
            <a:r>
              <a:rPr lang="it-IT" b="1" dirty="0" smtClean="0"/>
              <a:t> nota a </a:t>
            </a:r>
            <a:r>
              <a:rPr lang="it-IT" b="1" dirty="0" err="1" smtClean="0"/>
              <a:t>run</a:t>
            </a:r>
            <a:r>
              <a:rPr lang="it-IT" b="1" dirty="0" smtClean="0"/>
              <a:t>-time, per concatenarli in un terzo vettore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(destinazione)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di funzioni e tipi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di funzioni e tipi di interesse generale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/* </a:t>
            </a:r>
            <a:r>
              <a:rPr lang="it-IT" b="1" dirty="0"/>
              <a:t>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di funzioni </a:t>
            </a:r>
            <a:r>
              <a:rPr lang="it-IT" b="1" dirty="0" smtClean="0"/>
              <a:t>e tipi per la gestione delle stringhe e della memoria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>
                <a:solidFill>
                  <a:srgbClr val="3333FF"/>
                </a:solidFill>
              </a:rPr>
              <a:t>&gt;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r>
              <a:rPr lang="it-IT" b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11793</TotalTime>
  <Words>586</Words>
  <Application>Microsoft Office PowerPoint</Application>
  <PresentationFormat>Presentazione su schermo (4:3)</PresentationFormat>
  <Paragraphs>275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Definizione statica di vettori</vt:lpstr>
      <vt:lpstr>Definizione statica di vettori</vt:lpstr>
      <vt:lpstr>Definizione di vettori a run-time</vt:lpstr>
      <vt:lpstr>Esempio: I/O di vettori</vt:lpstr>
      <vt:lpstr>Esempio: I/O di vettori</vt:lpstr>
      <vt:lpstr>Esempio: I/O di vettori</vt:lpstr>
      <vt:lpstr>Esempio: I/O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1168</cp:revision>
  <cp:lastPrinted>2016-11-30T13:17:00Z</cp:lastPrinted>
  <dcterms:created xsi:type="dcterms:W3CDTF">2007-12-10T14:15:35Z</dcterms:created>
  <dcterms:modified xsi:type="dcterms:W3CDTF">2017-12-14T11:43:42Z</dcterms:modified>
</cp:coreProperties>
</file>