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56" r:id="rId3"/>
    <p:sldId id="368" r:id="rId4"/>
    <p:sldId id="369" r:id="rId5"/>
    <p:sldId id="382" r:id="rId6"/>
    <p:sldId id="383" r:id="rId7"/>
    <p:sldId id="367" r:id="rId8"/>
    <p:sldId id="388" r:id="rId9"/>
    <p:sldId id="384" r:id="rId10"/>
    <p:sldId id="386" r:id="rId11"/>
    <p:sldId id="387" r:id="rId12"/>
    <p:sldId id="370" r:id="rId13"/>
    <p:sldId id="371" r:id="rId14"/>
    <p:sldId id="372" r:id="rId15"/>
    <p:sldId id="375" r:id="rId16"/>
    <p:sldId id="376" r:id="rId17"/>
    <p:sldId id="377" r:id="rId18"/>
    <p:sldId id="378" r:id="rId19"/>
    <p:sldId id="379" r:id="rId20"/>
    <p:sldId id="380" r:id="rId21"/>
    <p:sldId id="381" r:id="rId22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9" autoAdjust="0"/>
    <p:restoredTop sz="95196" autoAdjust="0"/>
  </p:normalViewPr>
  <p:slideViewPr>
    <p:cSldViewPr>
      <p:cViewPr varScale="1">
        <p:scale>
          <a:sx n="70" d="100"/>
          <a:sy n="70" d="100"/>
        </p:scale>
        <p:origin x="161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F4EC1E-916A-4316-B468-183B1E669024}" type="datetimeFigureOut">
              <a:rPr lang="it-IT"/>
              <a:pPr>
                <a:defRPr/>
              </a:pPr>
              <a:t>11/01/2018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5ACF68A-1BC8-443C-B779-AD042AB31523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3691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2A58209-0CD4-48F9-A69B-09672A4EF3C2}" type="datetimeFigureOut">
              <a:rPr lang="it-IT"/>
              <a:pPr>
                <a:defRPr/>
              </a:pPr>
              <a:t>11/01/2018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DCECC7-0AE1-438E-B80F-22B4ADA593F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5644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6" name="Segnaposto piè di pagina 19"/>
          <p:cNvSpPr>
            <a:spLocks noGrp="1"/>
          </p:cNvSpPr>
          <p:nvPr>
            <p:ph type="ftr" sz="quarter" idx="10"/>
          </p:nvPr>
        </p:nvSpPr>
        <p:spPr>
          <a:xfrm>
            <a:off x="3214688" y="6305550"/>
            <a:ext cx="4714875" cy="476250"/>
          </a:xfrm>
        </p:spPr>
        <p:txBody>
          <a:bodyPr/>
          <a:lstStyle>
            <a:lvl1pPr algn="r">
              <a:defRPr smtClean="0"/>
            </a:lvl1pPr>
            <a:extLst/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7" name="Segnaposto numero diapositiva 9"/>
          <p:cNvSpPr>
            <a:spLocks noGrp="1"/>
          </p:cNvSpPr>
          <p:nvPr>
            <p:ph type="sldNum" sz="quarter" idx="11"/>
          </p:nvPr>
        </p:nvSpPr>
        <p:spPr>
          <a:xfrm>
            <a:off x="8035925" y="6300788"/>
            <a:ext cx="99853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4ABE2-F78C-4A8D-84B2-B00B3669EAF2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3143250" y="6305550"/>
            <a:ext cx="484028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D7BC1-B0B7-4331-8BB9-DBDBC1D57CA0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E1C10-2B2A-4B55-AF50-3D789A514915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9000" y="6305550"/>
            <a:ext cx="455453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E8ECA-05A8-4A24-9BB3-446758F643BD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38" y="-106363"/>
            <a:ext cx="7497762" cy="1200151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214438" y="1000125"/>
            <a:ext cx="7497762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5" y="6305550"/>
            <a:ext cx="4125913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aseline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it-IT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38" y="6305550"/>
            <a:ext cx="998537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aseline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4802A37-00E9-4E67-A4B0-1BB8AE435427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925"/>
            <a:ext cx="1000125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b="1" dirty="0">
                <a:latin typeface="+mn-lt"/>
                <a:cs typeface="+mn-cs"/>
              </a:rPr>
              <a:t>C. </a:t>
            </a:r>
            <a:r>
              <a:rPr lang="it-IT" sz="800" b="1" dirty="0" smtClean="0">
                <a:latin typeface="+mn-lt"/>
                <a:cs typeface="+mn-cs"/>
              </a:rPr>
              <a:t>Gaibisso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800" b="1" dirty="0" smtClean="0">
                <a:latin typeface="+mn-lt"/>
                <a:cs typeface="+mn-cs"/>
              </a:rPr>
              <a:t>B. Martino</a:t>
            </a:r>
            <a:endParaRPr lang="it-IT" sz="800" b="1" dirty="0">
              <a:latin typeface="+mn-lt"/>
              <a:cs typeface="+mn-cs"/>
            </a:endParaRP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375" y="6572250"/>
            <a:ext cx="228600" cy="150813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8800" y="6572250"/>
            <a:ext cx="228600" cy="150813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88" r:id="rId3"/>
    <p:sldLayoutId id="2147483791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lang="en-US" sz="3600" b="1" kern="1200" dirty="0">
          <a:solidFill>
            <a:srgbClr val="545E7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545E70"/>
          </a:solidFill>
          <a:latin typeface="Gill Sans MT"/>
        </a:defRPr>
      </a:lvl9pPr>
      <a:extLst/>
    </p:titleStyle>
    <p:bodyStyle>
      <a:lvl1pPr marL="266700" indent="-266700" algn="l" rtl="0" fontAlgn="base">
        <a:spcBef>
          <a:spcPts val="600"/>
        </a:spcBef>
        <a:spcAft>
          <a:spcPct val="0"/>
        </a:spcAft>
        <a:buClr>
          <a:srgbClr val="002060"/>
        </a:buClr>
        <a:buSzPct val="100000"/>
        <a:buFont typeface="Arial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fontAlgn="base">
        <a:spcBef>
          <a:spcPts val="550"/>
        </a:spcBef>
        <a:spcAft>
          <a:spcPct val="0"/>
        </a:spcAft>
        <a:buClr>
          <a:srgbClr val="002060"/>
        </a:buClr>
        <a:buFont typeface="Wingdings" pitchFamily="2" charset="2"/>
        <a:buChar char="§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fontAlgn="base">
        <a:spcBef>
          <a:spcPts val="600"/>
        </a:spcBef>
        <a:spcAft>
          <a:spcPct val="0"/>
        </a:spcAft>
        <a:buClr>
          <a:srgbClr val="002060"/>
        </a:buClr>
        <a:buFont typeface="Wingdings" pitchFamily="2" charset="2"/>
        <a:buChar char="v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B32C16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F5CD2D"/>
        </a:buClr>
        <a:buFont typeface="Wingdings 2" pitchFamily="18" charset="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75" y="139700"/>
            <a:ext cx="7407275" cy="12017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Programmazione e Laboratorio di Programmazione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3" name="Sottotitolo 2"/>
          <p:cNvSpPr>
            <a:spLocks noGrp="1"/>
          </p:cNvSpPr>
          <p:nvPr>
            <p:ph type="subTitle" idx="1"/>
          </p:nvPr>
        </p:nvSpPr>
        <p:spPr>
          <a:xfrm>
            <a:off x="1431925" y="2251075"/>
            <a:ext cx="7407275" cy="2046714"/>
          </a:xfrm>
        </p:spPr>
        <p:txBody>
          <a:bodyPr/>
          <a:lstStyle/>
          <a:p>
            <a:r>
              <a:rPr lang="it-IT" dirty="0" smtClean="0"/>
              <a:t>Lezione XXII.I</a:t>
            </a:r>
          </a:p>
          <a:p>
            <a:r>
              <a:rPr lang="it-IT" dirty="0" smtClean="0"/>
              <a:t>La g</a:t>
            </a:r>
            <a:r>
              <a:rPr lang="it-IT" dirty="0" smtClean="0"/>
              <a:t>estione </a:t>
            </a:r>
            <a:r>
              <a:rPr lang="it-IT" dirty="0" smtClean="0"/>
              <a:t>dei </a:t>
            </a:r>
            <a:r>
              <a:rPr lang="it-IT" dirty="0" smtClean="0"/>
              <a:t>file</a:t>
            </a:r>
            <a:endParaRPr lang="it-IT" dirty="0" smtClean="0"/>
          </a:p>
          <a:p>
            <a:r>
              <a:rPr lang="it-IT" dirty="0" smtClean="0"/>
              <a:t>Fondamenti</a:t>
            </a:r>
          </a:p>
        </p:txBody>
      </p:sp>
      <p:sp>
        <p:nvSpPr>
          <p:cNvPr id="5124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</a:t>
            </a:r>
            <a:r>
              <a:rPr lang="it-IT" dirty="0" smtClean="0"/>
              <a:t>La gestione dei File - Fondamenti</a:t>
            </a:r>
            <a:endParaRPr lang="it-IT" dirty="0"/>
          </a:p>
        </p:txBody>
      </p:sp>
      <p:sp>
        <p:nvSpPr>
          <p:cNvPr id="512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2D0FB2-C0AE-420A-B703-42BA5C52B31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920880" cy="4370427"/>
          </a:xfrm>
        </p:spPr>
        <p:txBody>
          <a:bodyPr/>
          <a:lstStyle/>
          <a:p>
            <a:r>
              <a:rPr lang="it-IT" altLang="x-none" sz="2400" dirty="0"/>
              <a:t>Un altro esempio significativo</a:t>
            </a:r>
            <a:r>
              <a:rPr lang="it-IT" altLang="x-none" sz="2400" dirty="0" smtClean="0"/>
              <a:t>:</a:t>
            </a:r>
            <a:endParaRPr lang="it-IT" altLang="x-none" sz="2400" dirty="0"/>
          </a:p>
          <a:p>
            <a:pPr lvl="2">
              <a:buFont typeface="Wingdings" charset="2"/>
              <a:buNone/>
            </a:pPr>
            <a:r>
              <a:rPr lang="it-IT" altLang="x-none" sz="2000" dirty="0">
                <a:solidFill>
                  <a:srgbClr val="3333FF"/>
                </a:solidFill>
              </a:rPr>
              <a:t># </a:t>
            </a:r>
            <a:r>
              <a:rPr lang="it-IT" altLang="x-none" sz="2000" dirty="0" err="1">
                <a:solidFill>
                  <a:srgbClr val="3333FF"/>
                </a:solidFill>
              </a:rPr>
              <a:t>rm</a:t>
            </a:r>
            <a:r>
              <a:rPr lang="it-IT" altLang="x-none" sz="2000" dirty="0">
                <a:solidFill>
                  <a:srgbClr val="3333FF"/>
                </a:solidFill>
              </a:rPr>
              <a:t> *.</a:t>
            </a:r>
            <a:r>
              <a:rPr lang="it-IT" altLang="x-none" sz="2000" dirty="0" err="1">
                <a:solidFill>
                  <a:srgbClr val="3333FF"/>
                </a:solidFill>
              </a:rPr>
              <a:t>dat</a:t>
            </a:r>
            <a:endParaRPr lang="it-IT" altLang="x-none" sz="2000" dirty="0">
              <a:solidFill>
                <a:srgbClr val="3333FF"/>
              </a:solidFill>
            </a:endParaRPr>
          </a:p>
          <a:p>
            <a:pPr lvl="2">
              <a:buFont typeface="Wingdings" charset="2"/>
              <a:buNone/>
            </a:pPr>
            <a:r>
              <a:rPr lang="it-IT" altLang="x-none" sz="2000" dirty="0">
                <a:solidFill>
                  <a:srgbClr val="3333FF"/>
                </a:solidFill>
              </a:rPr>
              <a:t># </a:t>
            </a:r>
            <a:r>
              <a:rPr lang="it-IT" altLang="x-none" sz="2000" dirty="0" err="1">
                <a:solidFill>
                  <a:srgbClr val="3333FF"/>
                </a:solidFill>
              </a:rPr>
              <a:t>rm</a:t>
            </a:r>
            <a:r>
              <a:rPr lang="it-IT" altLang="x-none" sz="2000" dirty="0">
                <a:solidFill>
                  <a:srgbClr val="3333FF"/>
                </a:solidFill>
              </a:rPr>
              <a:t> *.</a:t>
            </a:r>
            <a:r>
              <a:rPr lang="it-IT" altLang="x-none" sz="2000" dirty="0" err="1">
                <a:solidFill>
                  <a:srgbClr val="3333FF"/>
                </a:solidFill>
              </a:rPr>
              <a:t>dat</a:t>
            </a:r>
            <a:r>
              <a:rPr lang="it-IT" altLang="x-none" sz="2000" dirty="0">
                <a:solidFill>
                  <a:srgbClr val="3333FF"/>
                </a:solidFill>
              </a:rPr>
              <a:t> &gt; </a:t>
            </a:r>
            <a:r>
              <a:rPr lang="it-IT" altLang="x-none" sz="2000" dirty="0" err="1">
                <a:solidFill>
                  <a:srgbClr val="3333FF"/>
                </a:solidFill>
              </a:rPr>
              <a:t>a.out</a:t>
            </a:r>
            <a:endParaRPr lang="it-IT" altLang="x-none" sz="2000" dirty="0">
              <a:solidFill>
                <a:srgbClr val="3333FF"/>
              </a:solidFill>
            </a:endParaRPr>
          </a:p>
          <a:p>
            <a:pPr lvl="2">
              <a:buFont typeface="Wingdings" charset="2"/>
              <a:buNone/>
            </a:pPr>
            <a:r>
              <a:rPr lang="it-IT" altLang="x-none" sz="2000" dirty="0" err="1">
                <a:solidFill>
                  <a:srgbClr val="3333FF"/>
                </a:solidFill>
              </a:rPr>
              <a:t>rm</a:t>
            </a:r>
            <a:r>
              <a:rPr lang="it-IT" altLang="x-none" sz="2000" dirty="0">
                <a:solidFill>
                  <a:srgbClr val="3333FF"/>
                </a:solidFill>
              </a:rPr>
              <a:t>: </a:t>
            </a:r>
            <a:r>
              <a:rPr lang="it-IT" altLang="x-none" sz="2000" dirty="0" err="1">
                <a:solidFill>
                  <a:srgbClr val="3333FF"/>
                </a:solidFill>
              </a:rPr>
              <a:t>cannot</a:t>
            </a:r>
            <a:r>
              <a:rPr lang="it-IT" altLang="x-none" sz="2000" dirty="0">
                <a:solidFill>
                  <a:srgbClr val="3333FF"/>
                </a:solidFill>
              </a:rPr>
              <a:t> </a:t>
            </a:r>
            <a:r>
              <a:rPr lang="it-IT" altLang="x-none" sz="2000" dirty="0" err="1">
                <a:solidFill>
                  <a:srgbClr val="3333FF"/>
                </a:solidFill>
              </a:rPr>
              <a:t>remove</a:t>
            </a:r>
            <a:r>
              <a:rPr lang="it-IT" altLang="x-none" sz="2000" dirty="0">
                <a:solidFill>
                  <a:srgbClr val="3333FF"/>
                </a:solidFill>
              </a:rPr>
              <a:t> `*.</a:t>
            </a:r>
            <a:r>
              <a:rPr lang="it-IT" altLang="x-none" sz="2000" dirty="0" err="1">
                <a:solidFill>
                  <a:srgbClr val="3333FF"/>
                </a:solidFill>
              </a:rPr>
              <a:t>dat</a:t>
            </a:r>
            <a:r>
              <a:rPr lang="it-IT" altLang="x-none" sz="2000" dirty="0">
                <a:solidFill>
                  <a:srgbClr val="3333FF"/>
                </a:solidFill>
              </a:rPr>
              <a:t>': No </a:t>
            </a:r>
            <a:r>
              <a:rPr lang="it-IT" altLang="x-none" sz="2000" dirty="0" err="1">
                <a:solidFill>
                  <a:srgbClr val="3333FF"/>
                </a:solidFill>
              </a:rPr>
              <a:t>such</a:t>
            </a:r>
            <a:r>
              <a:rPr lang="it-IT" altLang="x-none" sz="2000" dirty="0">
                <a:solidFill>
                  <a:srgbClr val="3333FF"/>
                </a:solidFill>
              </a:rPr>
              <a:t> file or directory</a:t>
            </a:r>
          </a:p>
          <a:p>
            <a:pPr lvl="2">
              <a:buFont typeface="Wingdings" charset="2"/>
              <a:buNone/>
            </a:pPr>
            <a:r>
              <a:rPr lang="it-IT" altLang="x-none" sz="2000" dirty="0">
                <a:solidFill>
                  <a:srgbClr val="3333FF"/>
                </a:solidFill>
              </a:rPr>
              <a:t># </a:t>
            </a:r>
            <a:r>
              <a:rPr lang="it-IT" altLang="x-none" sz="2000" dirty="0" err="1">
                <a:solidFill>
                  <a:srgbClr val="3333FF"/>
                </a:solidFill>
              </a:rPr>
              <a:t>rm</a:t>
            </a:r>
            <a:r>
              <a:rPr lang="it-IT" altLang="x-none" sz="2000" dirty="0">
                <a:solidFill>
                  <a:srgbClr val="3333FF"/>
                </a:solidFill>
              </a:rPr>
              <a:t> *.</a:t>
            </a:r>
            <a:r>
              <a:rPr lang="it-IT" altLang="x-none" sz="2000" dirty="0" err="1" smtClean="0">
                <a:solidFill>
                  <a:srgbClr val="3333FF"/>
                </a:solidFill>
              </a:rPr>
              <a:t>dat</a:t>
            </a:r>
            <a:endParaRPr lang="it-IT" altLang="x-none" sz="2400" dirty="0">
              <a:solidFill>
                <a:srgbClr val="3333FF"/>
              </a:solidFill>
            </a:endParaRPr>
          </a:p>
          <a:p>
            <a:pPr>
              <a:buFont typeface="Wingdings" charset="2"/>
              <a:buNone/>
            </a:pPr>
            <a:r>
              <a:rPr lang="it-IT" altLang="x-none" sz="2400" dirty="0"/>
              <a:t>	Il primo comando </a:t>
            </a:r>
            <a:r>
              <a:rPr lang="it-IT" altLang="x-none" sz="2400" i="1" dirty="0" err="1"/>
              <a:t>rm</a:t>
            </a:r>
            <a:r>
              <a:rPr lang="it-IT" altLang="x-none" sz="2400" dirty="0"/>
              <a:t> rimuove tutti i </a:t>
            </a:r>
            <a:r>
              <a:rPr lang="it-IT" altLang="x-none" sz="2400" dirty="0" err="1"/>
              <a:t>files</a:t>
            </a:r>
            <a:r>
              <a:rPr lang="it-IT" altLang="x-none" sz="2400" dirty="0"/>
              <a:t> con estensione .</a:t>
            </a:r>
            <a:r>
              <a:rPr lang="it-IT" altLang="x-none" sz="2400" dirty="0" err="1"/>
              <a:t>dat</a:t>
            </a:r>
            <a:r>
              <a:rPr lang="it-IT" altLang="x-none" sz="2400" dirty="0"/>
              <a:t> e non da segnalazioni sullo schermo. La ripetizione del comando, poiché lanciato sul medesimo tipo di file, provoca una segnalazione di errore. Poiché il comando di </a:t>
            </a:r>
            <a:r>
              <a:rPr lang="it-IT" altLang="x-none" sz="2400" dirty="0" err="1"/>
              <a:t>redirezione</a:t>
            </a:r>
            <a:r>
              <a:rPr lang="it-IT" altLang="x-none" sz="2400" dirty="0"/>
              <a:t> “&gt;” funziona sul canale di uscita e non su quello di errore, la diagnostica esce sullo schermo.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Redirezione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 dei flussi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. di I/O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xfrm>
            <a:off x="8072438" y="6305550"/>
            <a:ext cx="998537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10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14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84784"/>
            <a:ext cx="8229600" cy="5247590"/>
          </a:xfrm>
        </p:spPr>
        <p:txBody>
          <a:bodyPr/>
          <a:lstStyle/>
          <a:p>
            <a:r>
              <a:rPr lang="it-IT" altLang="x-none" sz="2400" dirty="0"/>
              <a:t>I canali </a:t>
            </a:r>
            <a:r>
              <a:rPr lang="it-IT" altLang="x-none" sz="2400" i="1" dirty="0" err="1"/>
              <a:t>stdin</a:t>
            </a:r>
            <a:r>
              <a:rPr lang="it-IT" altLang="x-none" sz="2400" i="1" dirty="0"/>
              <a:t>, </a:t>
            </a:r>
            <a:r>
              <a:rPr lang="it-IT" altLang="x-none" sz="2400" i="1" dirty="0" err="1"/>
              <a:t>stdout</a:t>
            </a:r>
            <a:r>
              <a:rPr lang="it-IT" altLang="x-none" sz="2400" i="1" dirty="0"/>
              <a:t>, </a:t>
            </a:r>
            <a:r>
              <a:rPr lang="it-IT" altLang="x-none" sz="2400" i="1" dirty="0" err="1"/>
              <a:t>stderr</a:t>
            </a:r>
            <a:r>
              <a:rPr lang="it-IT" altLang="x-none" sz="2400" dirty="0"/>
              <a:t> sono associati rispettivamente agli identificativi 0 1 e 2. Premettendo al simbolo di </a:t>
            </a:r>
            <a:r>
              <a:rPr lang="it-IT" altLang="x-none" sz="2400" dirty="0" err="1"/>
              <a:t>redirezione</a:t>
            </a:r>
            <a:r>
              <a:rPr lang="it-IT" altLang="x-none" sz="2400" dirty="0"/>
              <a:t> il numero appropriato, si </a:t>
            </a:r>
            <a:r>
              <a:rPr lang="it-IT" altLang="x-none" sz="2400" dirty="0" err="1"/>
              <a:t>puo’</a:t>
            </a:r>
            <a:r>
              <a:rPr lang="it-IT" altLang="x-none" sz="2400" dirty="0"/>
              <a:t> selezionare il canale desiderato. Con </a:t>
            </a:r>
            <a:r>
              <a:rPr lang="it-IT" altLang="x-none" sz="2400" dirty="0" err="1"/>
              <a:t>riferimeto</a:t>
            </a:r>
            <a:r>
              <a:rPr lang="it-IT" altLang="x-none" sz="2400" dirty="0"/>
              <a:t> all’esempio precedente:</a:t>
            </a:r>
          </a:p>
          <a:p>
            <a:pPr>
              <a:buFont typeface="Wingdings" charset="2"/>
              <a:buNone/>
            </a:pPr>
            <a:endParaRPr lang="it-IT" altLang="x-none" sz="2400" dirty="0"/>
          </a:p>
          <a:p>
            <a:pPr lvl="2">
              <a:buFont typeface="Wingdings" charset="2"/>
              <a:buNone/>
            </a:pPr>
            <a:r>
              <a:rPr lang="it-IT" altLang="x-none" sz="2400" dirty="0">
                <a:solidFill>
                  <a:srgbClr val="3333FF"/>
                </a:solidFill>
              </a:rPr>
              <a:t># </a:t>
            </a:r>
            <a:r>
              <a:rPr lang="it-IT" altLang="x-none" sz="2400" dirty="0" err="1">
                <a:solidFill>
                  <a:srgbClr val="3333FF"/>
                </a:solidFill>
              </a:rPr>
              <a:t>rm</a:t>
            </a:r>
            <a:r>
              <a:rPr lang="it-IT" altLang="x-none" sz="2400" dirty="0">
                <a:solidFill>
                  <a:srgbClr val="3333FF"/>
                </a:solidFill>
              </a:rPr>
              <a:t> *.</a:t>
            </a:r>
            <a:r>
              <a:rPr lang="it-IT" altLang="x-none" sz="2400" dirty="0" err="1">
                <a:solidFill>
                  <a:srgbClr val="3333FF"/>
                </a:solidFill>
              </a:rPr>
              <a:t>dat</a:t>
            </a:r>
            <a:endParaRPr lang="it-IT" altLang="x-none" sz="2400" dirty="0">
              <a:solidFill>
                <a:srgbClr val="3333FF"/>
              </a:solidFill>
            </a:endParaRPr>
          </a:p>
          <a:p>
            <a:pPr lvl="2">
              <a:buFont typeface="Wingdings" charset="2"/>
              <a:buNone/>
            </a:pPr>
            <a:r>
              <a:rPr lang="it-IT" altLang="x-none" sz="2400" dirty="0">
                <a:solidFill>
                  <a:srgbClr val="3333FF"/>
                </a:solidFill>
              </a:rPr>
              <a:t># </a:t>
            </a:r>
            <a:r>
              <a:rPr lang="it-IT" altLang="x-none" sz="2400" dirty="0" err="1">
                <a:solidFill>
                  <a:srgbClr val="3333FF"/>
                </a:solidFill>
              </a:rPr>
              <a:t>rm</a:t>
            </a:r>
            <a:r>
              <a:rPr lang="it-IT" altLang="x-none" sz="2400" dirty="0">
                <a:solidFill>
                  <a:srgbClr val="3333FF"/>
                </a:solidFill>
              </a:rPr>
              <a:t> *.</a:t>
            </a:r>
            <a:r>
              <a:rPr lang="it-IT" altLang="x-none" sz="2400" dirty="0" err="1">
                <a:solidFill>
                  <a:srgbClr val="3333FF"/>
                </a:solidFill>
              </a:rPr>
              <a:t>dat</a:t>
            </a:r>
            <a:r>
              <a:rPr lang="it-IT" altLang="x-none" sz="2400" dirty="0">
                <a:solidFill>
                  <a:srgbClr val="3333FF"/>
                </a:solidFill>
              </a:rPr>
              <a:t> 2&gt; </a:t>
            </a:r>
            <a:r>
              <a:rPr lang="it-IT" altLang="x-none" sz="2400" dirty="0" err="1">
                <a:solidFill>
                  <a:srgbClr val="3333FF"/>
                </a:solidFill>
              </a:rPr>
              <a:t>a.out</a:t>
            </a:r>
            <a:endParaRPr lang="it-IT" altLang="x-none" sz="2400" dirty="0">
              <a:solidFill>
                <a:srgbClr val="3333FF"/>
              </a:solidFill>
            </a:endParaRPr>
          </a:p>
          <a:p>
            <a:pPr lvl="2">
              <a:buFont typeface="Wingdings" charset="2"/>
              <a:buNone/>
            </a:pPr>
            <a:r>
              <a:rPr lang="it-IT" altLang="x-none" sz="2400" dirty="0">
                <a:solidFill>
                  <a:srgbClr val="3333FF"/>
                </a:solidFill>
              </a:rPr>
              <a:t># </a:t>
            </a:r>
            <a:r>
              <a:rPr lang="it-IT" altLang="x-none" sz="2400" dirty="0" err="1">
                <a:solidFill>
                  <a:srgbClr val="3333FF"/>
                </a:solidFill>
              </a:rPr>
              <a:t>cat</a:t>
            </a:r>
            <a:r>
              <a:rPr lang="it-IT" altLang="x-none" sz="2400" dirty="0">
                <a:solidFill>
                  <a:srgbClr val="3333FF"/>
                </a:solidFill>
              </a:rPr>
              <a:t> </a:t>
            </a:r>
            <a:r>
              <a:rPr lang="it-IT" altLang="x-none" sz="2400" dirty="0" err="1">
                <a:solidFill>
                  <a:srgbClr val="3333FF"/>
                </a:solidFill>
              </a:rPr>
              <a:t>a.out</a:t>
            </a:r>
            <a:endParaRPr lang="it-IT" altLang="x-none" sz="2400" dirty="0">
              <a:solidFill>
                <a:srgbClr val="3333FF"/>
              </a:solidFill>
            </a:endParaRPr>
          </a:p>
          <a:p>
            <a:pPr lvl="2">
              <a:buFont typeface="Wingdings" charset="2"/>
              <a:buNone/>
            </a:pPr>
            <a:r>
              <a:rPr lang="it-IT" altLang="x-none" sz="2400" dirty="0" err="1">
                <a:solidFill>
                  <a:srgbClr val="3333FF"/>
                </a:solidFill>
              </a:rPr>
              <a:t>rm</a:t>
            </a:r>
            <a:r>
              <a:rPr lang="it-IT" altLang="x-none" sz="2400" dirty="0">
                <a:solidFill>
                  <a:srgbClr val="3333FF"/>
                </a:solidFill>
              </a:rPr>
              <a:t>: </a:t>
            </a:r>
            <a:r>
              <a:rPr lang="it-IT" altLang="x-none" sz="2400" dirty="0" err="1">
                <a:solidFill>
                  <a:srgbClr val="3333FF"/>
                </a:solidFill>
              </a:rPr>
              <a:t>cannot</a:t>
            </a:r>
            <a:r>
              <a:rPr lang="it-IT" altLang="x-none" sz="2400" dirty="0">
                <a:solidFill>
                  <a:srgbClr val="3333FF"/>
                </a:solidFill>
              </a:rPr>
              <a:t> </a:t>
            </a:r>
            <a:r>
              <a:rPr lang="it-IT" altLang="x-none" sz="2400" dirty="0" err="1">
                <a:solidFill>
                  <a:srgbClr val="3333FF"/>
                </a:solidFill>
              </a:rPr>
              <a:t>remove</a:t>
            </a:r>
            <a:r>
              <a:rPr lang="it-IT" altLang="x-none" sz="2400" dirty="0">
                <a:solidFill>
                  <a:srgbClr val="3333FF"/>
                </a:solidFill>
              </a:rPr>
              <a:t> `*.</a:t>
            </a:r>
            <a:r>
              <a:rPr lang="it-IT" altLang="x-none" sz="2400" dirty="0" err="1">
                <a:solidFill>
                  <a:srgbClr val="3333FF"/>
                </a:solidFill>
              </a:rPr>
              <a:t>dat</a:t>
            </a:r>
            <a:r>
              <a:rPr lang="it-IT" altLang="x-none" sz="2400" dirty="0">
                <a:solidFill>
                  <a:srgbClr val="3333FF"/>
                </a:solidFill>
              </a:rPr>
              <a:t>': No </a:t>
            </a:r>
            <a:r>
              <a:rPr lang="it-IT" altLang="x-none" sz="2400" dirty="0" err="1">
                <a:solidFill>
                  <a:srgbClr val="3333FF"/>
                </a:solidFill>
              </a:rPr>
              <a:t>such</a:t>
            </a:r>
            <a:r>
              <a:rPr lang="it-IT" altLang="x-none" sz="2400" dirty="0">
                <a:solidFill>
                  <a:srgbClr val="3333FF"/>
                </a:solidFill>
              </a:rPr>
              <a:t> file or directory</a:t>
            </a:r>
          </a:p>
          <a:p>
            <a:pPr lvl="2">
              <a:buFont typeface="Wingdings" charset="2"/>
              <a:buNone/>
            </a:pPr>
            <a:r>
              <a:rPr lang="it-IT" altLang="x-none" sz="2400" dirty="0">
                <a:solidFill>
                  <a:srgbClr val="3333FF"/>
                </a:solidFill>
              </a:rPr>
              <a:t># </a:t>
            </a:r>
          </a:p>
          <a:p>
            <a:endParaRPr lang="it-IT" altLang="x-none" sz="2000" dirty="0"/>
          </a:p>
          <a:p>
            <a:endParaRPr lang="it-IT" altLang="x-none" sz="2000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Redirezione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 dei flussi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. di I/O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xfrm>
            <a:off x="8072438" y="6305550"/>
            <a:ext cx="998537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11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97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Redirezione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 dei flussi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. di I/O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243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89B63FD-F87C-4988-A2FC-6BEF1812C59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071563"/>
            <a:ext cx="7572375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stdin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 (0):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latin typeface="Gill Sans MT"/>
              </a:rPr>
              <a:t>ls</a:t>
            </a:r>
            <a:r>
              <a:rPr lang="it-IT" sz="2400" dirty="0">
                <a:latin typeface="Gill Sans MT"/>
              </a:rPr>
              <a:t> -1&gt; </a:t>
            </a:r>
            <a:r>
              <a:rPr lang="it-IT" sz="2400" dirty="0" err="1">
                <a:latin typeface="Gill Sans MT"/>
              </a:rPr>
              <a:t>file.txt</a:t>
            </a:r>
            <a:endParaRPr lang="it-IT" sz="2400" dirty="0">
              <a:latin typeface="Gill Sans MT"/>
            </a:endParaRP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latin typeface="Gill Sans MT"/>
              </a:rPr>
              <a:t>sort</a:t>
            </a:r>
            <a:r>
              <a:rPr lang="it-IT" sz="2400" dirty="0">
                <a:latin typeface="Gill Sans MT"/>
              </a:rPr>
              <a:t> -</a:t>
            </a:r>
            <a:r>
              <a:rPr lang="it-IT" sz="2400" dirty="0" err="1">
                <a:latin typeface="Gill Sans MT"/>
              </a:rPr>
              <a:t>r</a:t>
            </a:r>
            <a:r>
              <a:rPr lang="it-IT" sz="2400" dirty="0">
                <a:latin typeface="Gill Sans MT"/>
              </a:rPr>
              <a:t> &lt; </a:t>
            </a:r>
            <a:r>
              <a:rPr lang="it-IT" sz="2400" dirty="0" err="1">
                <a:latin typeface="Gill Sans MT"/>
              </a:rPr>
              <a:t>file.txt</a:t>
            </a:r>
            <a:endParaRPr lang="it-IT" sz="2400" dirty="0">
              <a:latin typeface="Gill Sans MT"/>
            </a:endParaRP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stdout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 (1):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latin typeface="Gill Sans MT"/>
              </a:rPr>
              <a:t>pwd</a:t>
            </a:r>
            <a:r>
              <a:rPr lang="it-IT" sz="2400" dirty="0">
                <a:latin typeface="Gill Sans MT"/>
              </a:rPr>
              <a:t> &gt; </a:t>
            </a:r>
            <a:r>
              <a:rPr lang="it-IT" sz="2400" dirty="0" err="1">
                <a:latin typeface="Gill Sans MT"/>
              </a:rPr>
              <a:t>DoveSono.txt</a:t>
            </a:r>
            <a:endParaRPr lang="it-IT" sz="2400" dirty="0">
              <a:latin typeface="Gill Sans MT"/>
            </a:endParaRP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stderr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 (2):</a:t>
            </a: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latin typeface="Gill Sans MT"/>
              </a:rPr>
              <a:t>echo</a:t>
            </a:r>
            <a:r>
              <a:rPr lang="it-IT" sz="2400" dirty="0">
                <a:latin typeface="Gill Sans MT"/>
              </a:rPr>
              <a:t> "ONE" &gt; </a:t>
            </a:r>
            <a:r>
              <a:rPr lang="it-IT" sz="2400" dirty="0" err="1">
                <a:latin typeface="Gill Sans MT"/>
              </a:rPr>
              <a:t>one.txt</a:t>
            </a:r>
            <a:endParaRPr lang="it-IT" sz="2400" dirty="0">
              <a:latin typeface="Gill Sans MT"/>
            </a:endParaRP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latin typeface="Gill Sans MT"/>
              </a:rPr>
              <a:t>echo</a:t>
            </a:r>
            <a:r>
              <a:rPr lang="it-IT" sz="2400" dirty="0">
                <a:latin typeface="Gill Sans MT"/>
              </a:rPr>
              <a:t> "TWO" &gt; </a:t>
            </a:r>
            <a:r>
              <a:rPr lang="it-IT" sz="2400" dirty="0" err="1">
                <a:latin typeface="Gill Sans MT"/>
              </a:rPr>
              <a:t>two.txt</a:t>
            </a:r>
            <a:endParaRPr lang="it-IT" sz="2400" dirty="0">
              <a:latin typeface="Gill Sans MT"/>
            </a:endParaRP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latin typeface="Gill Sans MT"/>
              </a:rPr>
              <a:t>chattr</a:t>
            </a:r>
            <a:r>
              <a:rPr lang="it-IT" sz="2400" dirty="0">
                <a:latin typeface="Gill Sans MT"/>
              </a:rPr>
              <a:t> -i </a:t>
            </a:r>
            <a:r>
              <a:rPr lang="it-IT" sz="2400" dirty="0" err="1">
                <a:latin typeface="Gill Sans MT"/>
              </a:rPr>
              <a:t>two.txt</a:t>
            </a:r>
            <a:endParaRPr lang="it-IT" sz="2400" dirty="0">
              <a:latin typeface="Gill Sans MT"/>
            </a:endParaRPr>
          </a:p>
          <a:p>
            <a:pPr lvl="1">
              <a:spcBef>
                <a:spcPts val="1200"/>
              </a:spcBef>
              <a:buSzPct val="100000"/>
              <a:tabLst>
                <a:tab pos="2695575" algn="l"/>
              </a:tabLst>
            </a:pPr>
            <a:r>
              <a:rPr lang="it-IT" sz="2400" dirty="0" err="1">
                <a:latin typeface="Gill Sans MT"/>
              </a:rPr>
              <a:t>rm</a:t>
            </a:r>
            <a:r>
              <a:rPr lang="it-IT" sz="2400" dirty="0">
                <a:latin typeface="Gill Sans MT"/>
              </a:rPr>
              <a:t> -v </a:t>
            </a:r>
            <a:r>
              <a:rPr lang="it-IT" sz="2400" dirty="0" err="1">
                <a:latin typeface="Gill Sans MT"/>
              </a:rPr>
              <a:t>one.txt</a:t>
            </a:r>
            <a:r>
              <a:rPr lang="it-IT" sz="2400" dirty="0">
                <a:latin typeface="Gill Sans MT"/>
              </a:rPr>
              <a:t> </a:t>
            </a:r>
            <a:r>
              <a:rPr lang="it-IT" sz="2400" dirty="0" err="1">
                <a:latin typeface="Gill Sans MT"/>
              </a:rPr>
              <a:t>two.txt</a:t>
            </a:r>
            <a:r>
              <a:rPr lang="it-IT" sz="2400" dirty="0">
                <a:latin typeface="Gill Sans MT"/>
              </a:rPr>
              <a:t> 2&gt; </a:t>
            </a:r>
            <a:r>
              <a:rPr lang="it-IT" sz="2400" dirty="0" err="1">
                <a:latin typeface="Gill Sans MT"/>
              </a:rPr>
              <a:t>rm.err</a:t>
            </a:r>
            <a:endParaRPr lang="it-IT" sz="2400" dirty="0">
              <a:latin typeface="Gill Sans MT"/>
            </a:endParaRPr>
          </a:p>
        </p:txBody>
      </p:sp>
      <p:sp>
        <p:nvSpPr>
          <p:cNvPr id="10245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Pipes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52FF56-D3AD-4018-ACFA-396A47AA6FB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38" y="1071563"/>
            <a:ext cx="7572375" cy="56626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dirty="0">
                <a:latin typeface="+mn-lt"/>
                <a:cs typeface="+mn-cs"/>
              </a:rPr>
              <a:t>Una </a:t>
            </a:r>
            <a:r>
              <a:rPr lang="it-IT" sz="2400" dirty="0">
                <a:solidFill>
                  <a:srgbClr val="FF0000"/>
                </a:solidFill>
                <a:latin typeface="+mn-lt"/>
                <a:cs typeface="+mn-cs"/>
              </a:rPr>
              <a:t>pipe</a:t>
            </a:r>
            <a:r>
              <a:rPr lang="it-IT" sz="2400" dirty="0">
                <a:latin typeface="+mn-lt"/>
                <a:cs typeface="+mn-cs"/>
              </a:rPr>
              <a:t> o </a:t>
            </a:r>
            <a:r>
              <a:rPr lang="it-IT" sz="2400" dirty="0">
                <a:solidFill>
                  <a:srgbClr val="FF0000"/>
                </a:solidFill>
                <a:latin typeface="+mn-lt"/>
                <a:cs typeface="+mn-cs"/>
              </a:rPr>
              <a:t>pipeline</a:t>
            </a:r>
            <a:r>
              <a:rPr lang="it-IT" sz="2400" dirty="0">
                <a:latin typeface="+mn-lt"/>
                <a:cs typeface="+mn-cs"/>
              </a:rPr>
              <a:t> (dall'inglese "</a:t>
            </a:r>
            <a:r>
              <a:rPr lang="it-IT" sz="2400" dirty="0" err="1">
                <a:latin typeface="+mn-lt"/>
                <a:cs typeface="+mn-cs"/>
              </a:rPr>
              <a:t>pipe”o</a:t>
            </a:r>
            <a:r>
              <a:rPr lang="it-IT" sz="2400" dirty="0">
                <a:latin typeface="+mn-lt"/>
                <a:cs typeface="+mn-cs"/>
              </a:rPr>
              <a:t>  tubatura composta da più elementi collegati) indica un insieme di applicazioni (programmi o comandi) collegati tra loro in cascata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dirty="0">
                <a:latin typeface="+mn-lt"/>
                <a:cs typeface="+mn-cs"/>
              </a:rPr>
              <a:t>Si incontra spesso nell'uso della </a:t>
            </a:r>
            <a:r>
              <a:rPr lang="it-IT" sz="2400" i="1" dirty="0" err="1">
                <a:latin typeface="+mn-lt"/>
                <a:cs typeface="+mn-cs"/>
              </a:rPr>
              <a:t>shell</a:t>
            </a:r>
            <a:r>
              <a:rPr lang="it-IT" sz="2400" dirty="0">
                <a:latin typeface="+mn-lt"/>
                <a:cs typeface="+mn-cs"/>
              </a:rPr>
              <a:t>, dove può essere conveniente riutilizzare i dati uscenti da un programma come dati in ingresso di un altro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dirty="0">
                <a:latin typeface="+mn-lt"/>
                <a:cs typeface="+mn-cs"/>
              </a:rPr>
              <a:t>Il collegamento viene stabilito utilizzando il carattere “</a:t>
            </a:r>
            <a:r>
              <a:rPr lang="it-IT" sz="2400" dirty="0">
                <a:solidFill>
                  <a:srgbClr val="FF0000"/>
                </a:solidFill>
                <a:latin typeface="+mn-lt"/>
                <a:cs typeface="+mn-cs"/>
              </a:rPr>
              <a:t>|</a:t>
            </a:r>
            <a:r>
              <a:rPr lang="it-IT" sz="2400" dirty="0">
                <a:latin typeface="+mn-lt"/>
                <a:cs typeface="+mn-cs"/>
              </a:rPr>
              <a:t>” tra una applicazione ed un’altra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r>
              <a:rPr lang="it-IT" sz="2400" dirty="0">
                <a:latin typeface="+mn-lt"/>
                <a:cs typeface="+mn-cs"/>
              </a:rPr>
              <a:t>Ad esempio, per conoscere il numero di </a:t>
            </a:r>
            <a:r>
              <a:rPr lang="it-IT" sz="2400" dirty="0" err="1">
                <a:latin typeface="+mn-lt"/>
                <a:cs typeface="+mn-cs"/>
              </a:rPr>
              <a:t>files</a:t>
            </a:r>
            <a:r>
              <a:rPr lang="it-IT" sz="2400" dirty="0">
                <a:latin typeface="+mn-lt"/>
                <a:cs typeface="+mn-cs"/>
              </a:rPr>
              <a:t> presenti all’interno della cartella corrente:</a:t>
            </a:r>
          </a:p>
          <a:p>
            <a:pPr marL="0" lvl="1" algn="ctr" fontAlgn="auto">
              <a:spcBef>
                <a:spcPts val="1200"/>
              </a:spcBef>
              <a:spcAft>
                <a:spcPts val="0"/>
              </a:spcAft>
              <a:buSzPct val="100000"/>
              <a:tabLst>
                <a:tab pos="2695575" algn="l"/>
              </a:tabLst>
              <a:defRPr/>
            </a:pPr>
            <a:r>
              <a:rPr lang="it-IT" sz="2400" dirty="0" err="1">
                <a:solidFill>
                  <a:srgbClr val="0000FF"/>
                </a:solidFill>
                <a:latin typeface="+mn-lt"/>
                <a:cs typeface="+mn-cs"/>
              </a:rPr>
              <a:t>ls</a:t>
            </a:r>
            <a:r>
              <a:rPr lang="it-IT" sz="2400" dirty="0">
                <a:solidFill>
                  <a:srgbClr val="0000FF"/>
                </a:solidFill>
                <a:latin typeface="+mn-lt"/>
                <a:cs typeface="+mn-cs"/>
              </a:rPr>
              <a:t> –l | wc -l</a:t>
            </a:r>
          </a:p>
          <a:p>
            <a:pPr marL="342900" lvl="1" indent="-342900" fontAlgn="auto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  <a:tabLst>
                <a:tab pos="2695575" algn="l"/>
              </a:tabLst>
              <a:defRPr/>
            </a:pPr>
            <a:endParaRPr lang="it-IT" sz="2400" dirty="0">
              <a:latin typeface="+mn-lt"/>
              <a:cs typeface="+mn-cs"/>
            </a:endParaRPr>
          </a:p>
        </p:txBody>
      </p:sp>
      <p:sp>
        <p:nvSpPr>
          <p:cNvPr id="11269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Apertura di un file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D8F76B-53A7-4D7F-A1D1-76E37408505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it-IT"/>
          </a:p>
        </p:txBody>
      </p:sp>
      <p:sp>
        <p:nvSpPr>
          <p:cNvPr id="12292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1042988" y="1484779"/>
            <a:ext cx="7850187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SzPct val="100000"/>
            </a:pPr>
            <a:r>
              <a:rPr lang="it-IT" sz="2400" dirty="0">
                <a:latin typeface="Gill Sans MT"/>
              </a:rPr>
              <a:t>Prima di potere accedere tramite un programma ad un file è necessario aprirlo; l’istruzione che permette di aprire un file è la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fopen</a:t>
            </a:r>
            <a:r>
              <a:rPr lang="it-IT" sz="2400" dirty="0">
                <a:latin typeface="Gill Sans MT"/>
              </a:rPr>
              <a:t>. La sintassi di </a:t>
            </a:r>
            <a:r>
              <a:rPr lang="it-IT" sz="2400" dirty="0" err="1">
                <a:latin typeface="Gill Sans MT"/>
              </a:rPr>
              <a:t>fopen</a:t>
            </a:r>
            <a:r>
              <a:rPr lang="it-IT" sz="2400" dirty="0">
                <a:latin typeface="Gill Sans MT"/>
              </a:rPr>
              <a:t> è la seguente:</a:t>
            </a:r>
          </a:p>
          <a:p>
            <a:pPr algn="ctr">
              <a:spcBef>
                <a:spcPts val="1200"/>
              </a:spcBef>
              <a:buSzPct val="100000"/>
            </a:pPr>
            <a:r>
              <a:rPr lang="it-IT" sz="2400" dirty="0" err="1">
                <a:latin typeface="Gill Sans MT"/>
              </a:rPr>
              <a:t>FileID</a:t>
            </a:r>
            <a:r>
              <a:rPr lang="it-IT" sz="2400" dirty="0">
                <a:latin typeface="Gill Sans MT"/>
              </a:rPr>
              <a:t> = </a:t>
            </a:r>
            <a:r>
              <a:rPr lang="it-IT" sz="2400" dirty="0" err="1">
                <a:latin typeface="Gill Sans MT"/>
              </a:rPr>
              <a:t>fopen</a:t>
            </a:r>
            <a:r>
              <a:rPr lang="it-IT" sz="2400" dirty="0">
                <a:latin typeface="Gill Sans MT"/>
              </a:rPr>
              <a:t> (</a:t>
            </a:r>
            <a:r>
              <a:rPr lang="it-IT" sz="2400" dirty="0" err="1">
                <a:latin typeface="Gill Sans MT"/>
              </a:rPr>
              <a:t>NomeFile</a:t>
            </a:r>
            <a:r>
              <a:rPr lang="it-IT" sz="2400" dirty="0">
                <a:latin typeface="Gill Sans MT"/>
              </a:rPr>
              <a:t>, </a:t>
            </a:r>
            <a:r>
              <a:rPr lang="it-IT" sz="2400" dirty="0" err="1">
                <a:latin typeface="Gill Sans MT"/>
              </a:rPr>
              <a:t>ModOpen</a:t>
            </a:r>
            <a:r>
              <a:rPr lang="it-IT" sz="2400" dirty="0">
                <a:latin typeface="Gill Sans MT"/>
              </a:rPr>
              <a:t>);</a:t>
            </a:r>
          </a:p>
          <a:p>
            <a:pPr>
              <a:spcBef>
                <a:spcPts val="1200"/>
              </a:spcBef>
              <a:buSzPct val="100000"/>
            </a:pPr>
            <a:r>
              <a:rPr lang="it-IT" sz="2400" dirty="0">
                <a:latin typeface="Gill Sans MT"/>
              </a:rPr>
              <a:t>	Con:</a:t>
            </a:r>
          </a:p>
          <a:p>
            <a:pPr>
              <a:spcBef>
                <a:spcPts val="1200"/>
              </a:spcBef>
              <a:buSzPct val="100000"/>
            </a:pPr>
            <a:r>
              <a:rPr lang="it-IT" sz="2400" dirty="0">
                <a:latin typeface="Gill Sans MT"/>
              </a:rPr>
              <a:t>		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FileID</a:t>
            </a:r>
            <a:r>
              <a:rPr lang="it-IT" sz="2400" dirty="0">
                <a:latin typeface="Gill Sans MT"/>
              </a:rPr>
              <a:t>:	</a:t>
            </a:r>
            <a:r>
              <a:rPr lang="it-IT" sz="2400" dirty="0" smtClean="0">
                <a:latin typeface="Gill Sans MT"/>
              </a:rPr>
              <a:t>	Identificatore </a:t>
            </a:r>
            <a:r>
              <a:rPr lang="it-IT" sz="2400" dirty="0">
                <a:latin typeface="Gill Sans MT"/>
              </a:rPr>
              <a:t>del file</a:t>
            </a:r>
          </a:p>
          <a:p>
            <a:pPr>
              <a:spcBef>
                <a:spcPts val="1200"/>
              </a:spcBef>
              <a:buSzPct val="100000"/>
            </a:pPr>
            <a:r>
              <a:rPr lang="it-IT" sz="2400" dirty="0">
                <a:latin typeface="Gill Sans MT"/>
              </a:rPr>
              <a:t>		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NomeFile</a:t>
            </a:r>
            <a:r>
              <a:rPr lang="it-IT" sz="2400" dirty="0">
                <a:latin typeface="Gill Sans MT"/>
              </a:rPr>
              <a:t>:	Nome del file</a:t>
            </a:r>
          </a:p>
          <a:p>
            <a:pPr>
              <a:spcBef>
                <a:spcPts val="1200"/>
              </a:spcBef>
              <a:buSzPct val="100000"/>
            </a:pPr>
            <a:r>
              <a:rPr lang="it-IT" sz="2400" dirty="0">
                <a:latin typeface="Gill Sans MT"/>
              </a:rPr>
              <a:t>		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ModOpen</a:t>
            </a:r>
            <a:r>
              <a:rPr lang="it-IT" sz="2400" dirty="0">
                <a:latin typeface="Gill Sans MT"/>
              </a:rPr>
              <a:t>:	Modalità di apertura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Apertura di un file (2)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19C9553-4F78-42A8-A8C6-3FC2AE230CC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it-IT"/>
          </a:p>
        </p:txBody>
      </p:sp>
      <p:sp>
        <p:nvSpPr>
          <p:cNvPr id="13316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13317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79216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L’identificatore del file </a:t>
            </a:r>
            <a:r>
              <a:rPr lang="it-IT" sz="2400" dirty="0" err="1">
                <a:latin typeface="Gill Sans MT"/>
              </a:rPr>
              <a:t>e’</a:t>
            </a:r>
            <a:r>
              <a:rPr lang="it-IT" sz="2400" dirty="0">
                <a:latin typeface="Gill Sans MT"/>
              </a:rPr>
              <a:t> una variabile di tipo *FILE che rappresenta il canale attraverso il quale un programma accede ad un file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Il nome del file è una stringa che ne determina nome e posizione (ovvero il percorso nel FS)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La modalità di apertura è una stringa che contiene la lettera “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r</a:t>
            </a:r>
            <a:r>
              <a:rPr lang="it-IT" sz="2400" dirty="0">
                <a:latin typeface="Gill Sans MT"/>
              </a:rPr>
              <a:t>” per aprire il file in lettura (</a:t>
            </a:r>
            <a:r>
              <a:rPr lang="it-IT" sz="2400" dirty="0" err="1">
                <a:latin typeface="Gill Sans MT"/>
              </a:rPr>
              <a:t>read</a:t>
            </a:r>
            <a:r>
              <a:rPr lang="it-IT" sz="2400" dirty="0">
                <a:latin typeface="Gill Sans MT"/>
              </a:rPr>
              <a:t>) o la lettera “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w</a:t>
            </a:r>
            <a:r>
              <a:rPr lang="it-IT" sz="2400" dirty="0">
                <a:latin typeface="Gill Sans MT"/>
              </a:rPr>
              <a:t>” per aprire il file in scrittura. Se il file è di tipo binario, occorre aggiungere il carattere “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b</a:t>
            </a:r>
            <a:r>
              <a:rPr lang="it-IT" sz="2400" dirty="0">
                <a:latin typeface="Gill Sans MT"/>
              </a:rPr>
              <a:t>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Apertura di un file (3)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A19FC6-DAAB-458B-AF8A-8F19E56E56A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it-IT"/>
          </a:p>
        </p:txBody>
      </p:sp>
      <p:sp>
        <p:nvSpPr>
          <p:cNvPr id="14340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1116013" y="1412875"/>
            <a:ext cx="763270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solidFill>
                  <a:srgbClr val="FF0000"/>
                </a:solidFill>
                <a:latin typeface="Gill Sans MT"/>
              </a:rPr>
              <a:t>Esempi: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dirty="0">
              <a:latin typeface="Gill Sans MT"/>
            </a:endParaRP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dirty="0">
                <a:latin typeface="Gill Sans MT"/>
              </a:rPr>
              <a:t>FILE *</a:t>
            </a:r>
            <a:r>
              <a:rPr lang="it-IT" sz="2400" dirty="0" err="1">
                <a:latin typeface="Gill Sans MT"/>
              </a:rPr>
              <a:t>InFile</a:t>
            </a:r>
            <a:r>
              <a:rPr lang="it-IT" sz="2400" dirty="0">
                <a:latin typeface="Gill Sans MT"/>
              </a:rPr>
              <a:t>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dirty="0">
                <a:latin typeface="Gill Sans MT"/>
              </a:rPr>
              <a:t>	     …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dirty="0">
                <a:latin typeface="Gill Sans MT"/>
              </a:rPr>
              <a:t>	    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 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InFile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 = 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fopen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 (“c:\casa\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dati.txt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”, “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rb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”);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dirty="0">
              <a:latin typeface="Gill Sans MT"/>
            </a:endParaRP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dirty="0">
                <a:latin typeface="Gill Sans MT"/>
              </a:rPr>
              <a:t>FILE *</a:t>
            </a:r>
            <a:r>
              <a:rPr lang="it-IT" sz="2400" dirty="0" err="1">
                <a:latin typeface="Gill Sans MT"/>
              </a:rPr>
              <a:t>OutFile</a:t>
            </a:r>
            <a:r>
              <a:rPr lang="it-IT" sz="2400" dirty="0">
                <a:latin typeface="Gill Sans MT"/>
              </a:rPr>
              <a:t>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dirty="0">
                <a:latin typeface="Gill Sans MT"/>
              </a:rPr>
              <a:t>	     …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dirty="0">
                <a:solidFill>
                  <a:srgbClr val="3333FF"/>
                </a:solidFill>
                <a:latin typeface="Gill Sans MT"/>
              </a:rPr>
              <a:t>	     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OutFile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 = 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fopen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 (“c:\lavori\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elenco.txt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”, “</a:t>
            </a:r>
            <a:r>
              <a:rPr lang="it-IT" sz="2400" dirty="0" err="1">
                <a:solidFill>
                  <a:srgbClr val="3333FF"/>
                </a:solidFill>
                <a:latin typeface="Gill Sans MT"/>
              </a:rPr>
              <a:t>w</a:t>
            </a:r>
            <a:r>
              <a:rPr lang="it-IT" sz="2400" dirty="0">
                <a:solidFill>
                  <a:srgbClr val="3333FF"/>
                </a:solidFill>
                <a:latin typeface="Gill Sans MT"/>
              </a:rPr>
              <a:t>”);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dirty="0">
              <a:solidFill>
                <a:srgbClr val="00206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Lettura e scrittura su </a:t>
            </a: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files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5363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9F93086-B096-48AC-B97A-08016CE78D7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it-IT"/>
          </a:p>
        </p:txBody>
      </p:sp>
      <p:sp>
        <p:nvSpPr>
          <p:cNvPr id="15364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95400" y="1484313"/>
            <a:ext cx="7525072" cy="424731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65113" indent="-265113" algn="l" rtl="0" eaLnBrk="1" latinLnBrk="0" hangingPunct="1">
              <a:lnSpc>
                <a:spcPct val="100000"/>
              </a:lnSpc>
              <a:spcBef>
                <a:spcPts val="1200"/>
              </a:spcBef>
              <a:buClrTx/>
              <a:buSzPct val="100000"/>
              <a:buFont typeface="Arial" pitchFamily="34" charset="0"/>
              <a:buChar char="•"/>
              <a:defRPr kumimoji="0" sz="2800" b="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541338" indent="-274638" algn="l" rtl="0" eaLnBrk="1" latinLnBrk="0" hangingPunct="1">
              <a:lnSpc>
                <a:spcPct val="100000"/>
              </a:lnSpc>
              <a:spcBef>
                <a:spcPts val="550"/>
              </a:spcBef>
              <a:buClrTx/>
              <a:buFont typeface="Wingdings" pitchFamily="2" charset="2"/>
              <a:buChar char="§"/>
              <a:tabLst/>
              <a:defRPr kumimoji="0" sz="2400" b="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896938" indent="-355600" algn="l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itchFamily="2" charset="2"/>
              <a:buChar char="v"/>
              <a:defRPr kumimoji="0" sz="1800" b="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Tx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Tx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dirty="0">
                <a:solidFill>
                  <a:schemeClr val="tx1"/>
                </a:solidFill>
              </a:rPr>
              <a:t>Dopo avere aperto un file testuale è possibile leggerlo usando l’istruzione </a:t>
            </a:r>
            <a:r>
              <a:rPr lang="it-IT" sz="2400" dirty="0" err="1">
                <a:solidFill>
                  <a:srgbClr val="FF0000"/>
                </a:solidFill>
              </a:rPr>
              <a:t>fscanf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o scriverci dentro usando l’istruzione </a:t>
            </a:r>
            <a:r>
              <a:rPr lang="it-IT" sz="2400" dirty="0" err="1">
                <a:solidFill>
                  <a:srgbClr val="FF0000"/>
                </a:solidFill>
              </a:rPr>
              <a:t>fprintf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; il comportamento delle due funzioni è del tutto analogo a quello delle funzioni </a:t>
            </a:r>
            <a:r>
              <a:rPr lang="it-IT" sz="2400" dirty="0" err="1">
                <a:solidFill>
                  <a:srgbClr val="FF0000"/>
                </a:solidFill>
              </a:rPr>
              <a:t>scanf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e </a:t>
            </a:r>
            <a:r>
              <a:rPr lang="it-IT" sz="2400" dirty="0" err="1">
                <a:solidFill>
                  <a:srgbClr val="FF0000"/>
                </a:solidFill>
              </a:rPr>
              <a:t>printf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con l’aggiunta del parametro </a:t>
            </a:r>
            <a:r>
              <a:rPr lang="it-IT" sz="2400" dirty="0" err="1">
                <a:solidFill>
                  <a:schemeClr val="tx1"/>
                </a:solidFill>
              </a:rPr>
              <a:t>FileID</a:t>
            </a:r>
            <a:r>
              <a:rPr lang="it-IT" sz="2400" dirty="0">
                <a:solidFill>
                  <a:schemeClr val="tx1"/>
                </a:solidFill>
              </a:rPr>
              <a:t> (prima della stringa di specifica del formato).</a:t>
            </a:r>
          </a:p>
          <a:p>
            <a:pPr fontAlgn="auto">
              <a:spcAft>
                <a:spcPts val="0"/>
              </a:spcAft>
              <a:defRPr/>
            </a:pPr>
            <a:endParaRPr lang="it-IT" sz="2400" dirty="0" smtClean="0"/>
          </a:p>
          <a:p>
            <a:pPr fontAlgn="auto">
              <a:spcAft>
                <a:spcPts val="0"/>
              </a:spcAft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Esempi: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 err="1">
                <a:solidFill>
                  <a:srgbClr val="3333FF"/>
                </a:solidFill>
              </a:rPr>
              <a:t>fscanf</a:t>
            </a:r>
            <a:r>
              <a:rPr lang="it-IT" dirty="0">
                <a:solidFill>
                  <a:srgbClr val="3333FF"/>
                </a:solidFill>
              </a:rPr>
              <a:t> (</a:t>
            </a:r>
            <a:r>
              <a:rPr lang="it-IT" dirty="0" err="1">
                <a:solidFill>
                  <a:srgbClr val="3333FF"/>
                </a:solidFill>
              </a:rPr>
              <a:t>InFile</a:t>
            </a:r>
            <a:r>
              <a:rPr lang="it-IT" dirty="0">
                <a:solidFill>
                  <a:srgbClr val="3333FF"/>
                </a:solidFill>
              </a:rPr>
              <a:t>, </a:t>
            </a:r>
            <a:r>
              <a:rPr lang="it-IT" dirty="0" smtClean="0">
                <a:solidFill>
                  <a:srgbClr val="3333FF"/>
                </a:solidFill>
              </a:rPr>
              <a:t>“%d</a:t>
            </a:r>
            <a:r>
              <a:rPr lang="it-IT" dirty="0">
                <a:solidFill>
                  <a:srgbClr val="3333FF"/>
                </a:solidFill>
              </a:rPr>
              <a:t>”, &amp;dato);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it-IT" dirty="0" err="1" smtClean="0">
                <a:solidFill>
                  <a:srgbClr val="3333FF"/>
                </a:solidFill>
              </a:rPr>
              <a:t>fprintf</a:t>
            </a:r>
            <a:r>
              <a:rPr lang="it-IT" dirty="0" smtClean="0">
                <a:solidFill>
                  <a:srgbClr val="3333FF"/>
                </a:solidFill>
              </a:rPr>
              <a:t> (</a:t>
            </a:r>
            <a:r>
              <a:rPr lang="it-IT" dirty="0" err="1" smtClean="0">
                <a:solidFill>
                  <a:srgbClr val="3333FF"/>
                </a:solidFill>
              </a:rPr>
              <a:t>OutFile</a:t>
            </a:r>
            <a:r>
              <a:rPr lang="it-IT" dirty="0" smtClean="0">
                <a:solidFill>
                  <a:srgbClr val="3333FF"/>
                </a:solidFill>
              </a:rPr>
              <a:t>, “La soluzione è: %</a:t>
            </a:r>
            <a:r>
              <a:rPr lang="it-IT" dirty="0" err="1" smtClean="0">
                <a:solidFill>
                  <a:srgbClr val="3333FF"/>
                </a:solidFill>
              </a:rPr>
              <a:t>f</a:t>
            </a:r>
            <a:r>
              <a:rPr lang="it-IT" dirty="0" smtClean="0">
                <a:solidFill>
                  <a:srgbClr val="3333FF"/>
                </a:solidFill>
              </a:rPr>
              <a:t>\</a:t>
            </a:r>
            <a:r>
              <a:rPr lang="it-IT" dirty="0" err="1" smtClean="0">
                <a:solidFill>
                  <a:srgbClr val="3333FF"/>
                </a:solidFill>
              </a:rPr>
              <a:t>n</a:t>
            </a:r>
            <a:r>
              <a:rPr lang="it-IT" dirty="0" smtClean="0">
                <a:solidFill>
                  <a:srgbClr val="3333FF"/>
                </a:solidFill>
              </a:rPr>
              <a:t>”, </a:t>
            </a:r>
            <a:r>
              <a:rPr lang="it-IT" dirty="0" err="1" smtClean="0">
                <a:solidFill>
                  <a:srgbClr val="3333FF"/>
                </a:solidFill>
              </a:rPr>
              <a:t>calc</a:t>
            </a:r>
            <a:r>
              <a:rPr lang="it-IT" dirty="0" smtClean="0">
                <a:solidFill>
                  <a:srgbClr val="3333FF"/>
                </a:solidFill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Caratteri di controllo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8EA784-1B95-480E-9758-E0172844D5E4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it-IT"/>
          </a:p>
        </p:txBody>
      </p:sp>
      <p:sp>
        <p:nvSpPr>
          <p:cNvPr id="16388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16389" name="Rectangle 3"/>
          <p:cNvSpPr txBox="1">
            <a:spLocks noChangeArrowheads="1"/>
          </p:cNvSpPr>
          <p:nvPr/>
        </p:nvSpPr>
        <p:spPr bwMode="auto">
          <a:xfrm>
            <a:off x="1042988" y="1268413"/>
            <a:ext cx="795655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None/>
            </a:pPr>
            <a:r>
              <a:rPr lang="it-IT" sz="2400" dirty="0">
                <a:latin typeface="Gill Sans MT"/>
              </a:rPr>
              <a:t>	All’interno del codice usato per rappresentare i caratteri alfanumerici sono presenti anche semplici caratteri di controllo di formato. Nel codice ASCII i più importanti sono: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dirty="0">
              <a:latin typeface="Gill Sans MT"/>
            </a:endParaRP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dirty="0">
                <a:solidFill>
                  <a:srgbClr val="FF0000"/>
                </a:solidFill>
                <a:latin typeface="Gill Sans MT"/>
              </a:rPr>
              <a:t>CR</a:t>
            </a:r>
            <a:r>
              <a:rPr lang="it-IT" sz="2400" dirty="0">
                <a:latin typeface="Gill Sans MT"/>
              </a:rPr>
              <a:t>	</a:t>
            </a:r>
            <a:r>
              <a:rPr lang="it-IT" sz="2400" i="1" dirty="0" err="1">
                <a:latin typeface="Gill Sans MT"/>
              </a:rPr>
              <a:t>Carriage</a:t>
            </a:r>
            <a:r>
              <a:rPr lang="it-IT" sz="2400" i="1" dirty="0">
                <a:latin typeface="Gill Sans MT"/>
              </a:rPr>
              <a:t> Return</a:t>
            </a:r>
            <a:r>
              <a:rPr lang="it-IT" sz="2400" dirty="0">
                <a:latin typeface="Gill Sans MT"/>
              </a:rPr>
              <a:t>	</a:t>
            </a:r>
            <a:r>
              <a:rPr lang="it-IT" sz="2400" dirty="0" smtClean="0">
                <a:latin typeface="Gill Sans MT"/>
              </a:rPr>
              <a:t>	A </a:t>
            </a:r>
            <a:r>
              <a:rPr lang="it-IT" sz="2400" dirty="0">
                <a:latin typeface="Gill Sans MT"/>
              </a:rPr>
              <a:t>capo senza </a:t>
            </a:r>
            <a:r>
              <a:rPr lang="it-IT" sz="2400" dirty="0" smtClean="0">
                <a:latin typeface="Gill Sans MT"/>
              </a:rPr>
              <a:t/>
            </a:r>
            <a:br>
              <a:rPr lang="it-IT" sz="2400" dirty="0" smtClean="0">
                <a:latin typeface="Gill Sans MT"/>
              </a:rPr>
            </a:br>
            <a:r>
              <a:rPr lang="it-IT" sz="2400" dirty="0" smtClean="0">
                <a:latin typeface="Gill Sans MT"/>
              </a:rPr>
              <a:t>					cambiare riga</a:t>
            </a:r>
            <a:endParaRPr lang="it-IT" sz="2400" dirty="0">
              <a:latin typeface="Gill Sans MT"/>
            </a:endParaRP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dirty="0">
                <a:solidFill>
                  <a:srgbClr val="FF0000"/>
                </a:solidFill>
                <a:latin typeface="Gill Sans MT"/>
              </a:rPr>
              <a:t>LF</a:t>
            </a:r>
            <a:r>
              <a:rPr lang="it-IT" sz="2400" dirty="0">
                <a:latin typeface="Gill Sans MT"/>
              </a:rPr>
              <a:t>		</a:t>
            </a:r>
            <a:r>
              <a:rPr lang="it-IT" sz="2400" i="1" dirty="0">
                <a:latin typeface="Gill Sans MT"/>
              </a:rPr>
              <a:t>Line </a:t>
            </a:r>
            <a:r>
              <a:rPr lang="it-IT" sz="2400" i="1" dirty="0" err="1">
                <a:latin typeface="Gill Sans MT"/>
              </a:rPr>
              <a:t>Feed</a:t>
            </a:r>
            <a:r>
              <a:rPr lang="it-IT" sz="2400" dirty="0">
                <a:latin typeface="Gill Sans MT"/>
              </a:rPr>
              <a:t>		Alla riga seguente 						senza andare a capo</a:t>
            </a: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dirty="0">
                <a:solidFill>
                  <a:srgbClr val="FF0000"/>
                </a:solidFill>
                <a:latin typeface="Gill Sans MT"/>
              </a:rPr>
              <a:t>FF</a:t>
            </a:r>
            <a:r>
              <a:rPr lang="it-IT" sz="2400" dirty="0">
                <a:latin typeface="Gill Sans MT"/>
              </a:rPr>
              <a:t>		</a:t>
            </a:r>
            <a:r>
              <a:rPr lang="it-IT" sz="2400" i="1" dirty="0">
                <a:latin typeface="Gill Sans MT"/>
              </a:rPr>
              <a:t>Form </a:t>
            </a:r>
            <a:r>
              <a:rPr lang="it-IT" sz="2400" i="1" dirty="0" err="1">
                <a:latin typeface="Gill Sans MT"/>
              </a:rPr>
              <a:t>Feed</a:t>
            </a:r>
            <a:r>
              <a:rPr lang="it-IT" sz="2400" dirty="0">
                <a:latin typeface="Gill Sans MT"/>
              </a:rPr>
              <a:t>		Salta a pagina nuova</a:t>
            </a:r>
          </a:p>
          <a:p>
            <a:pPr marL="541338" lvl="1" indent="-274638">
              <a:spcBef>
                <a:spcPts val="550"/>
              </a:spcBef>
              <a:buFont typeface="Wingdings" pitchFamily="2" charset="2"/>
              <a:buChar char="§"/>
            </a:pPr>
            <a:r>
              <a:rPr lang="it-IT" sz="2400" dirty="0">
                <a:solidFill>
                  <a:srgbClr val="FF0000"/>
                </a:solidFill>
                <a:latin typeface="Gill Sans MT"/>
              </a:rPr>
              <a:t>EOF</a:t>
            </a:r>
            <a:r>
              <a:rPr lang="it-IT" sz="2400" dirty="0">
                <a:latin typeface="Gill Sans MT"/>
              </a:rPr>
              <a:t>	</a:t>
            </a:r>
            <a:r>
              <a:rPr lang="it-IT" sz="2400" i="1" dirty="0">
                <a:latin typeface="Gill Sans MT"/>
              </a:rPr>
              <a:t>End Of File</a:t>
            </a:r>
            <a:r>
              <a:rPr lang="it-IT" sz="2400" dirty="0">
                <a:latin typeface="Gill Sans MT"/>
              </a:rPr>
              <a:t>		Marcatore di fine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Caratteri di controllo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5B5151-666E-48E2-9004-1A0198A8B9C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it-IT"/>
          </a:p>
        </p:txBody>
      </p:sp>
      <p:sp>
        <p:nvSpPr>
          <p:cNvPr id="17412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17413" name="Rectangle 3"/>
          <p:cNvSpPr txBox="1">
            <a:spLocks noChangeArrowheads="1"/>
          </p:cNvSpPr>
          <p:nvPr/>
        </p:nvSpPr>
        <p:spPr bwMode="auto">
          <a:xfrm>
            <a:off x="1042989" y="1423804"/>
            <a:ext cx="756146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Mentre per l’uso della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printf</a:t>
            </a:r>
            <a:r>
              <a:rPr lang="it-IT" sz="2400" dirty="0">
                <a:latin typeface="Gill Sans MT"/>
              </a:rPr>
              <a:t>  e 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fprintf</a:t>
            </a:r>
            <a:r>
              <a:rPr lang="it-IT" sz="2400" dirty="0">
                <a:latin typeface="Gill Sans MT"/>
              </a:rPr>
              <a:t>  non ci sono particolari problemi (in quanto </a:t>
            </a:r>
            <a:r>
              <a:rPr lang="it-IT" sz="2400" dirty="0" err="1">
                <a:latin typeface="Gill Sans MT"/>
              </a:rPr>
              <a:t>e’</a:t>
            </a:r>
            <a:r>
              <a:rPr lang="it-IT" sz="2400" dirty="0">
                <a:latin typeface="Gill Sans MT"/>
              </a:rPr>
              <a:t> il programmatore a decidere la struttura dei dati in uscita</a:t>
            </a:r>
            <a:r>
              <a:rPr lang="it-IT" sz="2400" dirty="0" smtClean="0">
                <a:latin typeface="Gill Sans MT"/>
              </a:rPr>
              <a:t>),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scanf</a:t>
            </a:r>
            <a:r>
              <a:rPr lang="it-IT" sz="2400" dirty="0">
                <a:latin typeface="Gill Sans MT"/>
              </a:rPr>
              <a:t>  e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fscanf</a:t>
            </a:r>
            <a:r>
              <a:rPr lang="it-IT" sz="2400" dirty="0">
                <a:latin typeface="Gill Sans MT"/>
              </a:rPr>
              <a:t>  interpretano quello che leggono in accordo ai caratteri di controllo citati (e non solo…)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Se nel file in ingresso è presente uno spazio bianco,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scanf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 </a:t>
            </a:r>
            <a:r>
              <a:rPr lang="it-IT" sz="2400" dirty="0">
                <a:latin typeface="Gill Sans MT"/>
              </a:rPr>
              <a:t>lo interpreta come un separatore, quindi non è in grado di leggere stringhe contenenti spazi bianchi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L’unico modo per leggere da tastiera o da file tutti i caratteri in esso contenuti è quello di usare l’istruzione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getc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 </a:t>
            </a:r>
            <a:r>
              <a:rPr lang="it-IT" sz="2400" dirty="0">
                <a:latin typeface="Gill Sans MT"/>
              </a:rPr>
              <a:t>o </a:t>
            </a:r>
            <a:r>
              <a:rPr lang="it-IT" sz="2400" dirty="0" err="1" smtClean="0">
                <a:solidFill>
                  <a:srgbClr val="FF0000"/>
                </a:solidFill>
                <a:latin typeface="Gill Sans MT"/>
              </a:rPr>
              <a:t>fgetc</a:t>
            </a:r>
            <a:endParaRPr lang="it-IT" sz="2400" dirty="0">
              <a:solidFill>
                <a:srgbClr val="FF0000"/>
              </a:solidFill>
              <a:latin typeface="Gill Sans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Che cosa è un file?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7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15E5FF-57C9-4127-8D7C-A2E4EBBEF6A3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071563"/>
            <a:ext cx="7750175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Un file può essere visto come un contenitore di informazioni simile ad un vettore di </a:t>
            </a:r>
            <a:r>
              <a:rPr lang="it-IT" sz="2400" dirty="0" err="1">
                <a:latin typeface="Gill Sans MT"/>
              </a:rPr>
              <a:t>bytes</a:t>
            </a:r>
            <a:endParaRPr lang="it-IT" sz="2400" dirty="0">
              <a:latin typeface="Gill Sans MT"/>
            </a:endParaRP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Quando le informazioni hanno una forma leggibile, ovvero sono costituite da elementi alfanumerici (testo suddiviso in pagine, righe e parole che hanno un significato per un operatore umano) si parla di file di tipo testuale (formattato)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Quando si ha a che fare con informazioni più legate alla macchina, ad esempio programmi eseguibili, file musicali o immagini la cui struttura non è intuitivamente comprensibile, si parla di file binario (o non formattato)</a:t>
            </a:r>
          </a:p>
        </p:txBody>
      </p:sp>
      <p:sp>
        <p:nvSpPr>
          <p:cNvPr id="6149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Lettura carattere per carattere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A7DA24-5DC6-4D16-8390-909F408BEF3E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it-IT"/>
          </a:p>
        </p:txBody>
      </p:sp>
      <p:sp>
        <p:nvSpPr>
          <p:cNvPr id="18436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18437" name="Rectangle 3"/>
          <p:cNvSpPr txBox="1">
            <a:spLocks noChangeArrowheads="1"/>
          </p:cNvSpPr>
          <p:nvPr/>
        </p:nvSpPr>
        <p:spPr bwMode="auto">
          <a:xfrm>
            <a:off x="1150938" y="1557338"/>
            <a:ext cx="799306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La sintassi di </a:t>
            </a:r>
            <a:r>
              <a:rPr lang="it-IT" sz="2400" dirty="0" err="1">
                <a:latin typeface="Gill Sans MT"/>
              </a:rPr>
              <a:t>getc</a:t>
            </a:r>
            <a:r>
              <a:rPr lang="it-IT" sz="2400" dirty="0">
                <a:latin typeface="Gill Sans MT"/>
              </a:rPr>
              <a:t> è la seguente: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i="1" dirty="0">
              <a:solidFill>
                <a:srgbClr val="3333FF"/>
              </a:solidFill>
              <a:latin typeface="Gill Sans MT"/>
            </a:endParaRPr>
          </a:p>
          <a:p>
            <a:pPr marL="265113" indent="-265113" algn="ctr">
              <a:spcBef>
                <a:spcPts val="1200"/>
              </a:spcBef>
              <a:buSzPct val="100000"/>
              <a:buFont typeface="Wingdings" pitchFamily="2" charset="2"/>
              <a:buNone/>
            </a:pPr>
            <a:r>
              <a:rPr lang="it-IT" sz="2400" i="1" dirty="0" err="1">
                <a:solidFill>
                  <a:srgbClr val="3333FF"/>
                </a:solidFill>
                <a:latin typeface="Gill Sans MT"/>
              </a:rPr>
              <a:t>Variabile_Carattere</a:t>
            </a:r>
            <a:r>
              <a:rPr lang="it-IT" sz="2400" i="1" dirty="0">
                <a:solidFill>
                  <a:srgbClr val="3333FF"/>
                </a:solidFill>
                <a:latin typeface="Gill Sans MT"/>
              </a:rPr>
              <a:t> = </a:t>
            </a:r>
            <a:r>
              <a:rPr lang="it-IT" sz="2400" i="1" dirty="0" err="1">
                <a:solidFill>
                  <a:srgbClr val="3333FF"/>
                </a:solidFill>
                <a:latin typeface="Gill Sans MT"/>
              </a:rPr>
              <a:t>getc</a:t>
            </a:r>
            <a:r>
              <a:rPr lang="it-IT" sz="2400" i="1" dirty="0">
                <a:solidFill>
                  <a:srgbClr val="3333FF"/>
                </a:solidFill>
                <a:latin typeface="Gill Sans MT"/>
              </a:rPr>
              <a:t> ();</a:t>
            </a:r>
          </a:p>
          <a:p>
            <a:pPr marL="265113" indent="-265113" algn="ctr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i="1" dirty="0">
              <a:solidFill>
                <a:srgbClr val="002060"/>
              </a:solidFill>
              <a:latin typeface="Gill Sans MT"/>
            </a:endParaRP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Mentre quella di </a:t>
            </a:r>
            <a:r>
              <a:rPr lang="it-IT" sz="2400" dirty="0" err="1">
                <a:latin typeface="Gill Sans MT"/>
              </a:rPr>
              <a:t>fgetc</a:t>
            </a:r>
            <a:r>
              <a:rPr lang="it-IT" sz="2400" dirty="0">
                <a:latin typeface="Gill Sans MT"/>
              </a:rPr>
              <a:t> è la seguente:</a:t>
            </a:r>
          </a:p>
          <a:p>
            <a:pPr marL="265113" indent="-265113">
              <a:spcBef>
                <a:spcPts val="1200"/>
              </a:spcBef>
              <a:buSzPct val="100000"/>
              <a:buFont typeface="Wingdings" pitchFamily="2" charset="2"/>
              <a:buNone/>
            </a:pPr>
            <a:endParaRPr lang="it-IT" sz="2400" dirty="0">
              <a:solidFill>
                <a:srgbClr val="002060"/>
              </a:solidFill>
              <a:latin typeface="Gill Sans MT"/>
            </a:endParaRPr>
          </a:p>
          <a:p>
            <a:pPr marL="265113" indent="-265113" algn="ctr">
              <a:spcBef>
                <a:spcPts val="1200"/>
              </a:spcBef>
              <a:buSzPct val="100000"/>
              <a:buFont typeface="Arial" pitchFamily="34" charset="0"/>
              <a:buNone/>
            </a:pPr>
            <a:r>
              <a:rPr lang="it-IT" sz="2400" i="1" dirty="0" err="1">
                <a:solidFill>
                  <a:srgbClr val="3333FF"/>
                </a:solidFill>
                <a:latin typeface="Gill Sans MT"/>
              </a:rPr>
              <a:t>Variabile_Carattere</a:t>
            </a:r>
            <a:r>
              <a:rPr lang="it-IT" sz="2400" i="1" dirty="0">
                <a:solidFill>
                  <a:srgbClr val="3333FF"/>
                </a:solidFill>
                <a:latin typeface="Gill Sans MT"/>
              </a:rPr>
              <a:t> = </a:t>
            </a:r>
            <a:r>
              <a:rPr lang="it-IT" sz="2400" i="1" dirty="0" err="1">
                <a:solidFill>
                  <a:srgbClr val="3333FF"/>
                </a:solidFill>
                <a:latin typeface="Gill Sans MT"/>
              </a:rPr>
              <a:t>fgetc</a:t>
            </a:r>
            <a:r>
              <a:rPr lang="it-IT" sz="2400" i="1" dirty="0">
                <a:solidFill>
                  <a:srgbClr val="3333FF"/>
                </a:solidFill>
                <a:latin typeface="Gill Sans MT"/>
              </a:rPr>
              <a:t> (</a:t>
            </a:r>
            <a:r>
              <a:rPr lang="it-IT" sz="2400" i="1" dirty="0" err="1">
                <a:solidFill>
                  <a:srgbClr val="3333FF"/>
                </a:solidFill>
                <a:latin typeface="Gill Sans MT"/>
              </a:rPr>
              <a:t>FileID</a:t>
            </a:r>
            <a:r>
              <a:rPr lang="it-IT" sz="2400" i="1" dirty="0">
                <a:solidFill>
                  <a:srgbClr val="3333FF"/>
                </a:solidFill>
                <a:latin typeface="Gill Sans MT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Lettura di un file binario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890C644-8221-4E56-BB8E-A2751EFEDB8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it-IT"/>
          </a:p>
        </p:txBody>
      </p:sp>
      <p:sp>
        <p:nvSpPr>
          <p:cNvPr id="19460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19461" name="Rectangle 3"/>
          <p:cNvSpPr txBox="1">
            <a:spLocks noChangeArrowheads="1"/>
          </p:cNvSpPr>
          <p:nvPr/>
        </p:nvSpPr>
        <p:spPr bwMode="auto">
          <a:xfrm>
            <a:off x="1042988" y="1268413"/>
            <a:ext cx="7777484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La lettura di un file binario è possibile utilizzando </a:t>
            </a: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fgetc</a:t>
            </a:r>
            <a:r>
              <a:rPr lang="it-IT" sz="2400" dirty="0">
                <a:latin typeface="Gill Sans MT"/>
              </a:rPr>
              <a:t>; ovviamente l’organizzazione e la comprensione dei dati in esso contenuti dipende esclusivamente dal programma che lo </a:t>
            </a:r>
            <a:r>
              <a:rPr lang="it-IT" sz="2400" dirty="0" smtClean="0">
                <a:latin typeface="Gill Sans MT"/>
              </a:rPr>
              <a:t>utilizza</a:t>
            </a: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endParaRPr lang="it-IT" sz="2400" dirty="0">
              <a:latin typeface="Gill Sans MT"/>
            </a:endParaRP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Supponiamo di dovere scrivere un programma in grado di effettuare la copia di un file in un altro; dato che non è in generale conosciuta a priori la lunghezza del file in questione, è necessario impostare un ciclo condizionato di lettura-scrittura un byte alla volta la cui fine sia legata alla condizione del raggiungimento </a:t>
            </a:r>
            <a:r>
              <a:rPr lang="it-IT" sz="2400">
                <a:latin typeface="Gill Sans MT"/>
              </a:rPr>
              <a:t>della </a:t>
            </a:r>
            <a:r>
              <a:rPr lang="it-IT" sz="2400" smtClean="0">
                <a:latin typeface="Gill Sans MT"/>
              </a:rPr>
              <a:t>fine </a:t>
            </a:r>
            <a:r>
              <a:rPr lang="it-IT" sz="2400" dirty="0">
                <a:latin typeface="Gill Sans MT"/>
              </a:rPr>
              <a:t>del file sorgente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Che cosa è un file (2)?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171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F51B1C-23A5-42BD-BAEA-B95D6F762BC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188616"/>
            <a:ext cx="7750175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Un file di testo </a:t>
            </a:r>
            <a:r>
              <a:rPr lang="it-IT" sz="2400" dirty="0" err="1">
                <a:latin typeface="Gill Sans MT"/>
              </a:rPr>
              <a:t>e’</a:t>
            </a:r>
            <a:r>
              <a:rPr lang="it-IT" sz="2400" dirty="0">
                <a:latin typeface="Gill Sans MT"/>
              </a:rPr>
              <a:t> costruito a partire da simboli alfanumerici codificati in modo univoco e non ambiguo sotto forma di </a:t>
            </a:r>
            <a:r>
              <a:rPr lang="it-IT" sz="2400" dirty="0" err="1">
                <a:latin typeface="Gill Sans MT"/>
              </a:rPr>
              <a:t>bytes</a:t>
            </a:r>
            <a:endParaRPr lang="it-IT" sz="2400" dirty="0">
              <a:latin typeface="Gill Sans MT"/>
            </a:endParaRP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La codifica viene normalmente effettuata utilizzando il codice ASCII anche se è ancora diffuso in ambiente IBM (</a:t>
            </a:r>
            <a:r>
              <a:rPr lang="it-IT" sz="2400" dirty="0" err="1">
                <a:latin typeface="Gill Sans MT"/>
              </a:rPr>
              <a:t>mainframes</a:t>
            </a:r>
            <a:r>
              <a:rPr lang="it-IT" sz="2400" dirty="0">
                <a:latin typeface="Gill Sans MT"/>
              </a:rPr>
              <a:t>) il codice EBCDIC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Volendo codificare delle informazioni composte da simboli o caratteri specifici di  una lingua si utilizza il codice </a:t>
            </a:r>
            <a:r>
              <a:rPr lang="it-IT" sz="2400" dirty="0" err="1">
                <a:latin typeface="Gill Sans MT"/>
              </a:rPr>
              <a:t>Unicode</a:t>
            </a:r>
            <a:r>
              <a:rPr lang="it-IT" sz="2400" dirty="0">
                <a:latin typeface="Gill Sans MT"/>
              </a:rPr>
              <a:t> UTF-8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UTF-8 usa da 1 a 4 byte per rappresentare un carattere (un solo byte per i caratteri ASCII)</a:t>
            </a:r>
          </a:p>
        </p:txBody>
      </p:sp>
      <p:sp>
        <p:nvSpPr>
          <p:cNvPr id="7173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398DD4-E088-4F1D-8740-0086C81D5FF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1214438" y="1505684"/>
            <a:ext cx="7750175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buSzPct val="100000"/>
            </a:pPr>
            <a:r>
              <a:rPr lang="it-IT" sz="2400" dirty="0" smtClean="0">
                <a:solidFill>
                  <a:srgbClr val="FF0000"/>
                </a:solidFill>
                <a:latin typeface="Gill Sans MT"/>
              </a:rPr>
              <a:t>IMPORTANTE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!</a:t>
            </a:r>
            <a:r>
              <a:rPr lang="it-IT" sz="2400" dirty="0">
                <a:latin typeface="Gill Sans MT"/>
              </a:rPr>
              <a:t> Documenti scritti con un sistema di videoscrittura come ad esempio Word o </a:t>
            </a:r>
            <a:r>
              <a:rPr lang="it-IT" sz="2400" dirty="0" err="1">
                <a:latin typeface="Gill Sans MT"/>
              </a:rPr>
              <a:t>OpenOffice</a:t>
            </a:r>
            <a:r>
              <a:rPr lang="it-IT" sz="2400" dirty="0">
                <a:latin typeface="Gill Sans MT"/>
              </a:rPr>
              <a:t> sono visti da un operatore come testuali ma si tratta di documenti dotati di  informazioni accessorie come il corpo dei caratteri usati, la loro grandezza, la forma di impaginazione e cosi </a:t>
            </a:r>
            <a:r>
              <a:rPr lang="it-IT" sz="2400" dirty="0" smtClean="0">
                <a:latin typeface="Gill Sans MT"/>
              </a:rPr>
              <a:t>via.</a:t>
            </a:r>
          </a:p>
          <a:p>
            <a:pPr algn="ctr">
              <a:spcBef>
                <a:spcPts val="1200"/>
              </a:spcBef>
              <a:buSzPct val="100000"/>
            </a:pPr>
            <a:r>
              <a:rPr lang="it-IT" sz="2400" dirty="0" smtClean="0">
                <a:latin typeface="Gill Sans MT"/>
              </a:rPr>
              <a:t/>
            </a:r>
            <a:br>
              <a:rPr lang="it-IT" sz="2400" dirty="0" smtClean="0">
                <a:latin typeface="Gill Sans MT"/>
              </a:rPr>
            </a:br>
            <a:r>
              <a:rPr lang="it-IT" sz="2400" dirty="0" smtClean="0">
                <a:latin typeface="Gill Sans MT"/>
              </a:rPr>
              <a:t>Un </a:t>
            </a:r>
            <a:r>
              <a:rPr lang="it-IT" sz="2400" dirty="0">
                <a:latin typeface="Gill Sans MT"/>
              </a:rPr>
              <a:t>modo semplice per verificare se un documento è di tipo testuale o binario è quello di aprirlo con un text editor (ad es. </a:t>
            </a:r>
            <a:r>
              <a:rPr lang="it-IT" sz="2400" dirty="0" err="1">
                <a:latin typeface="Gill Sans MT"/>
              </a:rPr>
              <a:t>NotePad</a:t>
            </a:r>
            <a:r>
              <a:rPr lang="it-IT" sz="2400" dirty="0">
                <a:latin typeface="Gill Sans MT"/>
              </a:rPr>
              <a:t> di </a:t>
            </a:r>
            <a:r>
              <a:rPr lang="it-IT" sz="2400" dirty="0" err="1">
                <a:latin typeface="Gill Sans MT"/>
              </a:rPr>
              <a:t>windows</a:t>
            </a:r>
            <a:r>
              <a:rPr lang="it-IT" sz="2400" dirty="0">
                <a:latin typeface="Gill Sans MT"/>
              </a:rPr>
              <a:t>): se risulta leggibile </a:t>
            </a:r>
            <a:r>
              <a:rPr lang="it-IT" sz="2400" dirty="0" err="1">
                <a:latin typeface="Gill Sans MT"/>
              </a:rPr>
              <a:t>e’</a:t>
            </a:r>
            <a:r>
              <a:rPr lang="it-IT" sz="2400" dirty="0">
                <a:latin typeface="Gill Sans MT"/>
              </a:rPr>
              <a:t> testuale altrimenti è binario.</a:t>
            </a: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mtClean="0">
                <a:solidFill>
                  <a:schemeClr val="tx2">
                    <a:satMod val="130000"/>
                  </a:schemeClr>
                </a:solidFill>
              </a:rPr>
              <a:t>Che cosa è un file (3)?</a:t>
            </a:r>
            <a:endParaRPr lang="it-IT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8197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920880" cy="4801314"/>
          </a:xfrm>
        </p:spPr>
        <p:txBody>
          <a:bodyPr/>
          <a:lstStyle/>
          <a:p>
            <a:r>
              <a:rPr lang="it-IT" altLang="x-none" sz="2400" dirty="0"/>
              <a:t>Per usare un file occorre necessariamente aprirlo. L’unica eccezione a questa regola è data dai canali di comunicazione </a:t>
            </a:r>
            <a:r>
              <a:rPr lang="it-IT" altLang="x-none" sz="2400" dirty="0" smtClean="0"/>
              <a:t>predefiniti. </a:t>
            </a:r>
            <a:r>
              <a:rPr lang="it-IT" altLang="x-none" sz="2400" dirty="0"/>
              <a:t>I canali di comunicazione predefiniti sono tre:</a:t>
            </a:r>
          </a:p>
          <a:p>
            <a:pPr lvl="1"/>
            <a:r>
              <a:rPr lang="it-IT" altLang="x-none" sz="2000" i="1" dirty="0" err="1"/>
              <a:t>stdin</a:t>
            </a:r>
            <a:r>
              <a:rPr lang="it-IT" altLang="x-none" sz="2000" dirty="0"/>
              <a:t>	(Standard input)</a:t>
            </a:r>
          </a:p>
          <a:p>
            <a:pPr lvl="1"/>
            <a:r>
              <a:rPr lang="it-IT" altLang="x-none" sz="2000" i="1" dirty="0" err="1"/>
              <a:t>stdout</a:t>
            </a:r>
            <a:r>
              <a:rPr lang="it-IT" altLang="x-none" sz="2000" dirty="0"/>
              <a:t>	(Standard output)</a:t>
            </a:r>
          </a:p>
          <a:p>
            <a:pPr lvl="1"/>
            <a:r>
              <a:rPr lang="it-IT" altLang="x-none" sz="2000" i="1" dirty="0" err="1"/>
              <a:t>stderr</a:t>
            </a:r>
            <a:r>
              <a:rPr lang="it-IT" altLang="x-none" sz="2000" dirty="0"/>
              <a:t>	(Standard </a:t>
            </a:r>
            <a:r>
              <a:rPr lang="it-IT" altLang="x-none" sz="2000" dirty="0" err="1"/>
              <a:t>error</a:t>
            </a:r>
            <a:r>
              <a:rPr lang="it-IT" altLang="x-none" sz="2000" dirty="0" smtClean="0"/>
              <a:t>)</a:t>
            </a:r>
          </a:p>
          <a:p>
            <a:pPr lvl="1"/>
            <a:endParaRPr lang="it-IT" altLang="x-none" sz="2400" i="1" dirty="0"/>
          </a:p>
          <a:p>
            <a:r>
              <a:rPr lang="it-IT" altLang="x-none" sz="2400" dirty="0"/>
              <a:t>Il canale di comunicazione </a:t>
            </a:r>
            <a:r>
              <a:rPr lang="it-IT" altLang="x-none" sz="2400" i="1" dirty="0" err="1"/>
              <a:t>stdin</a:t>
            </a:r>
            <a:r>
              <a:rPr lang="it-IT" altLang="x-none" sz="2400" dirty="0"/>
              <a:t> è il canale attraverso il quale il sistema operativo riceve dati in </a:t>
            </a:r>
            <a:r>
              <a:rPr lang="it-IT" altLang="x-none" sz="2400" dirty="0" smtClean="0"/>
              <a:t>ingresso dall’operatore. </a:t>
            </a:r>
            <a:r>
              <a:rPr lang="it-IT" altLang="x-none" sz="2400" dirty="0"/>
              <a:t>In particolare, quando si è collegati ad una macchina in sessione interattiva, </a:t>
            </a:r>
            <a:r>
              <a:rPr lang="it-IT" altLang="x-none" sz="2400" i="1" dirty="0" err="1"/>
              <a:t>stdin</a:t>
            </a:r>
            <a:r>
              <a:rPr lang="it-IT" altLang="x-none" sz="2400" dirty="0"/>
              <a:t> è rappresentato dalla tastiera del computer.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err="1">
                <a:solidFill>
                  <a:schemeClr val="tx2">
                    <a:satMod val="130000"/>
                  </a:schemeClr>
                </a:solidFill>
              </a:rPr>
              <a:t>s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tdin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stdout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stderr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8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xfrm>
            <a:off x="8072438" y="6305550"/>
            <a:ext cx="998537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2801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7290"/>
            <a:ext cx="8229600" cy="4924425"/>
          </a:xfrm>
        </p:spPr>
        <p:txBody>
          <a:bodyPr/>
          <a:lstStyle/>
          <a:p>
            <a:r>
              <a:rPr lang="it-IT" altLang="x-none" sz="2400" dirty="0"/>
              <a:t>Analogamente, </a:t>
            </a:r>
            <a:r>
              <a:rPr lang="it-IT" altLang="x-none" sz="2400" i="1" dirty="0" err="1"/>
              <a:t>stdout</a:t>
            </a:r>
            <a:r>
              <a:rPr lang="it-IT" altLang="x-none" sz="2400" dirty="0"/>
              <a:t> rappresenta il canale attraverso il quale il sistema operativo comunica con l’operatore. Richiamando l’esempio precedente, in una sessione </a:t>
            </a:r>
            <a:r>
              <a:rPr lang="it-IT" altLang="x-none" sz="2400" dirty="0" err="1"/>
              <a:t>intrattiva</a:t>
            </a:r>
            <a:r>
              <a:rPr lang="it-IT" altLang="x-none" sz="2400" dirty="0"/>
              <a:t> rappresenta lo schermo di un computer.</a:t>
            </a:r>
          </a:p>
          <a:p>
            <a:endParaRPr lang="it-IT" altLang="x-none" sz="2400" dirty="0"/>
          </a:p>
          <a:p>
            <a:r>
              <a:rPr lang="it-IT" altLang="x-none" sz="2400" dirty="0"/>
              <a:t>Il canale di errore </a:t>
            </a:r>
            <a:r>
              <a:rPr lang="it-IT" altLang="x-none" sz="2400" i="1" dirty="0" err="1"/>
              <a:t>stderr</a:t>
            </a:r>
            <a:r>
              <a:rPr lang="it-IT" altLang="x-none" sz="2400" dirty="0"/>
              <a:t> rappresenta il canale diagnostico, ovvero il canale a cui un sistema operativo comunica errori, malfunzionamenti o avvertimenti all’operatore. Appare evidente che di solito </a:t>
            </a:r>
            <a:r>
              <a:rPr lang="it-IT" altLang="x-none" sz="2400" i="1" dirty="0" err="1"/>
              <a:t>stdout</a:t>
            </a:r>
            <a:r>
              <a:rPr lang="it-IT" altLang="x-none" sz="2400" dirty="0"/>
              <a:t> ed </a:t>
            </a:r>
            <a:r>
              <a:rPr lang="it-IT" altLang="x-none" sz="2400" i="1" dirty="0" err="1"/>
              <a:t>stderr</a:t>
            </a:r>
            <a:r>
              <a:rPr lang="it-IT" altLang="x-none" sz="2400" dirty="0"/>
              <a:t> puntano allo stesso dispositivo fisico (gli errori di solito compaiono sullo schermo).</a:t>
            </a:r>
          </a:p>
          <a:p>
            <a:endParaRPr lang="it-IT" altLang="x-none" sz="2000" dirty="0"/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err="1">
                <a:solidFill>
                  <a:schemeClr val="tx2">
                    <a:satMod val="130000"/>
                  </a:schemeClr>
                </a:solidFill>
              </a:rPr>
              <a:t>s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tdin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stdout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stder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xfrm>
            <a:off x="8072438" y="6305550"/>
            <a:ext cx="998537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436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172EFC-9D87-40CF-988E-91055092D1C2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38" y="1071563"/>
            <a:ext cx="7572375" cy="50165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Riassumendo gli </a:t>
            </a:r>
            <a:r>
              <a:rPr lang="it-IT" sz="2400" dirty="0" smtClean="0">
                <a:solidFill>
                  <a:srgbClr val="FF0000"/>
                </a:solidFill>
                <a:latin typeface="Gill Sans MT"/>
              </a:rPr>
              <a:t>standard </a:t>
            </a:r>
            <a:r>
              <a:rPr lang="it-IT" sz="2400" dirty="0" err="1" smtClean="0">
                <a:solidFill>
                  <a:srgbClr val="FF0000"/>
                </a:solidFill>
                <a:latin typeface="Gill Sans MT"/>
              </a:rPr>
              <a:t>streams</a:t>
            </a:r>
            <a:r>
              <a:rPr lang="it-IT" sz="2400" dirty="0" smtClean="0">
                <a:solidFill>
                  <a:srgbClr val="FF0000"/>
                </a:solidFill>
                <a:latin typeface="Gill Sans MT"/>
              </a:rPr>
              <a:t> </a:t>
            </a:r>
            <a:r>
              <a:rPr lang="it-IT" sz="2400" dirty="0">
                <a:latin typeface="Gill Sans MT"/>
              </a:rPr>
              <a:t>sono </a:t>
            </a:r>
            <a:r>
              <a:rPr lang="it-IT" sz="2400" dirty="0" smtClean="0">
                <a:latin typeface="Gill Sans MT"/>
              </a:rPr>
              <a:t>canali </a:t>
            </a:r>
            <a:r>
              <a:rPr lang="it-IT" sz="2400" dirty="0">
                <a:latin typeface="Gill Sans MT"/>
              </a:rPr>
              <a:t>di ingresso e uscita </a:t>
            </a:r>
            <a:r>
              <a:rPr lang="it-IT" sz="2400" dirty="0" smtClean="0">
                <a:latin typeface="Gill Sans MT"/>
              </a:rPr>
              <a:t>prestabiliti </a:t>
            </a:r>
            <a:r>
              <a:rPr lang="it-IT" sz="2400" dirty="0">
                <a:latin typeface="Gill Sans MT"/>
              </a:rPr>
              <a:t>tra le periferiche e un programma in </a:t>
            </a:r>
            <a:r>
              <a:rPr lang="it-IT" sz="2400" dirty="0" smtClean="0">
                <a:latin typeface="Gill Sans MT"/>
              </a:rPr>
              <a:t>esecuzione:</a:t>
            </a:r>
            <a:endParaRPr lang="it-IT" sz="2400" dirty="0">
              <a:latin typeface="Gill Sans MT"/>
            </a:endParaRP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stdin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:	</a:t>
            </a:r>
            <a:r>
              <a:rPr lang="it-IT" sz="2400" dirty="0">
                <a:latin typeface="Gill Sans MT"/>
              </a:rPr>
              <a:t>standard input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stdout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:	</a:t>
            </a:r>
            <a:r>
              <a:rPr lang="it-IT" sz="2400" dirty="0">
                <a:latin typeface="Gill Sans MT"/>
              </a:rPr>
              <a:t>standard output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stderr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:	</a:t>
            </a:r>
            <a:r>
              <a:rPr lang="it-IT" sz="2400" dirty="0">
                <a:latin typeface="Gill Sans MT"/>
              </a:rPr>
              <a:t>standard </a:t>
            </a:r>
            <a:r>
              <a:rPr lang="it-IT" sz="2400" dirty="0" err="1">
                <a:latin typeface="Gill Sans MT"/>
              </a:rPr>
              <a:t>error</a:t>
            </a:r>
            <a:endParaRPr lang="it-IT" sz="2400" dirty="0">
              <a:latin typeface="Gill Sans MT"/>
            </a:endParaRPr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</a:pPr>
            <a:r>
              <a:rPr lang="it-IT" sz="2400" dirty="0">
                <a:latin typeface="Gill Sans MT"/>
              </a:rPr>
              <a:t>Default: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stdin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:	</a:t>
            </a:r>
            <a:r>
              <a:rPr lang="it-IT" sz="2400" dirty="0">
                <a:latin typeface="Gill Sans MT"/>
              </a:rPr>
              <a:t>tastiera (buffer di memoria)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stdout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:	</a:t>
            </a:r>
            <a:r>
              <a:rPr lang="it-IT" sz="2400" dirty="0">
                <a:latin typeface="Gill Sans MT"/>
              </a:rPr>
              <a:t>monitor</a:t>
            </a:r>
          </a:p>
          <a:p>
            <a:pPr marL="442913" lvl="1" indent="14288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it-IT" sz="2400" dirty="0" err="1">
                <a:solidFill>
                  <a:srgbClr val="FF0000"/>
                </a:solidFill>
                <a:latin typeface="Gill Sans MT"/>
              </a:rPr>
              <a:t>stderr</a:t>
            </a:r>
            <a:r>
              <a:rPr lang="it-IT" sz="2400" dirty="0">
                <a:solidFill>
                  <a:srgbClr val="FF0000"/>
                </a:solidFill>
                <a:latin typeface="Gill Sans MT"/>
              </a:rPr>
              <a:t>:	</a:t>
            </a:r>
            <a:r>
              <a:rPr lang="it-IT" sz="2400" dirty="0">
                <a:latin typeface="Gill Sans MT"/>
              </a:rPr>
              <a:t>monitor</a:t>
            </a:r>
          </a:p>
        </p:txBody>
      </p:sp>
      <p:sp>
        <p:nvSpPr>
          <p:cNvPr id="9221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err="1">
                <a:solidFill>
                  <a:schemeClr val="tx2">
                    <a:satMod val="130000"/>
                  </a:schemeClr>
                </a:solidFill>
              </a:rPr>
              <a:t>s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tdin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stdout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,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stder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Flussi standard di I/O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28794" y="6305550"/>
            <a:ext cx="6054474" cy="476250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928794" y="1643050"/>
            <a:ext cx="6742448" cy="4143404"/>
            <a:chOff x="1714480" y="1428736"/>
            <a:chExt cx="6742448" cy="414340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14480" y="1428736"/>
              <a:ext cx="6742448" cy="4143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ttangolo 6"/>
            <p:cNvSpPr/>
            <p:nvPr/>
          </p:nvSpPr>
          <p:spPr>
            <a:xfrm>
              <a:off x="4504622" y="4071942"/>
              <a:ext cx="204691" cy="2498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4786314" y="3062185"/>
              <a:ext cx="357190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4755839" y="4000504"/>
              <a:ext cx="173351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786314" y="4714884"/>
              <a:ext cx="357190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2" name="Segnaposto numero diapositiva 4"/>
          <p:cNvSpPr txBox="1">
            <a:spLocks/>
          </p:cNvSpPr>
          <p:nvPr/>
        </p:nvSpPr>
        <p:spPr bwMode="auto">
          <a:xfrm>
            <a:off x="8072438" y="6309320"/>
            <a:ext cx="998537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4804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671767" cy="5232202"/>
          </a:xfrm>
        </p:spPr>
        <p:txBody>
          <a:bodyPr/>
          <a:lstStyle/>
          <a:p>
            <a:r>
              <a:rPr lang="it-IT" altLang="x-none" sz="2400" dirty="0"/>
              <a:t>Si chiama </a:t>
            </a:r>
            <a:r>
              <a:rPr lang="it-IT" altLang="x-none" sz="2400" dirty="0" err="1"/>
              <a:t>redirezione</a:t>
            </a:r>
            <a:r>
              <a:rPr lang="it-IT" altLang="x-none" sz="2400" dirty="0"/>
              <a:t> il meccanismo attraverso il quale è possibile riassegnare i tre canali citati ad altrettanti </a:t>
            </a:r>
            <a:r>
              <a:rPr lang="it-IT" altLang="x-none" sz="2400" dirty="0" err="1"/>
              <a:t>files</a:t>
            </a:r>
            <a:r>
              <a:rPr lang="it-IT" altLang="x-none" sz="2400" dirty="0"/>
              <a:t> o dispositivi</a:t>
            </a:r>
            <a:r>
              <a:rPr lang="it-IT" altLang="x-none" sz="2400" dirty="0" smtClean="0"/>
              <a:t>.</a:t>
            </a:r>
            <a:endParaRPr lang="it-IT" altLang="x-none" sz="2400" dirty="0"/>
          </a:p>
          <a:p>
            <a:r>
              <a:rPr lang="it-IT" altLang="x-none" sz="2400" dirty="0"/>
              <a:t>Per riassegnare il canale di uscita, occorre aggiungere in coda al comando interessato il simbolo “&gt;” seguito dal nome di un file. Per esempio</a:t>
            </a:r>
            <a:r>
              <a:rPr lang="it-IT" altLang="x-none" sz="2400" dirty="0" smtClean="0"/>
              <a:t>:</a:t>
            </a:r>
            <a:endParaRPr lang="it-IT" altLang="x-none" sz="2400" dirty="0"/>
          </a:p>
          <a:p>
            <a:pPr>
              <a:buFont typeface="Wingdings" charset="2"/>
              <a:buNone/>
            </a:pPr>
            <a:r>
              <a:rPr lang="it-IT" altLang="x-none" sz="2000" dirty="0">
                <a:solidFill>
                  <a:srgbClr val="3333FF"/>
                </a:solidFill>
              </a:rPr>
              <a:t>		# </a:t>
            </a:r>
            <a:r>
              <a:rPr lang="it-IT" altLang="x-none" sz="2000" dirty="0" err="1">
                <a:solidFill>
                  <a:srgbClr val="3333FF"/>
                </a:solidFill>
              </a:rPr>
              <a:t>ls</a:t>
            </a:r>
            <a:r>
              <a:rPr lang="it-IT" altLang="x-none" sz="2000" dirty="0">
                <a:solidFill>
                  <a:srgbClr val="3333FF"/>
                </a:solidFill>
              </a:rPr>
              <a:t> -l *.c &gt; elenco</a:t>
            </a:r>
          </a:p>
          <a:p>
            <a:pPr>
              <a:buFont typeface="Wingdings" charset="2"/>
              <a:buNone/>
            </a:pPr>
            <a:r>
              <a:rPr lang="it-IT" altLang="x-none" sz="2000" dirty="0">
                <a:solidFill>
                  <a:srgbClr val="3333FF"/>
                </a:solidFill>
              </a:rPr>
              <a:t>		# </a:t>
            </a:r>
            <a:r>
              <a:rPr lang="it-IT" altLang="x-none" sz="2000" dirty="0" err="1">
                <a:solidFill>
                  <a:srgbClr val="3333FF"/>
                </a:solidFill>
              </a:rPr>
              <a:t>cat</a:t>
            </a:r>
            <a:r>
              <a:rPr lang="it-IT" altLang="x-none" sz="2000" dirty="0">
                <a:solidFill>
                  <a:srgbClr val="3333FF"/>
                </a:solidFill>
              </a:rPr>
              <a:t> elenco</a:t>
            </a:r>
          </a:p>
          <a:p>
            <a:pPr>
              <a:buFont typeface="Wingdings" charset="2"/>
              <a:buNone/>
            </a:pPr>
            <a:r>
              <a:rPr lang="pt-BR" altLang="x-none" sz="2000" dirty="0">
                <a:solidFill>
                  <a:srgbClr val="3333FF"/>
                </a:solidFill>
              </a:rPr>
              <a:t>		-</a:t>
            </a:r>
            <a:r>
              <a:rPr lang="pt-BR" altLang="x-none" sz="2000" dirty="0" err="1">
                <a:solidFill>
                  <a:srgbClr val="3333FF"/>
                </a:solidFill>
              </a:rPr>
              <a:t>rw-r</a:t>
            </a:r>
            <a:r>
              <a:rPr lang="pt-BR" altLang="x-none" sz="2000" dirty="0">
                <a:solidFill>
                  <a:srgbClr val="3333FF"/>
                </a:solidFill>
              </a:rPr>
              <a:t>--</a:t>
            </a:r>
            <a:r>
              <a:rPr lang="pt-BR" altLang="x-none" sz="2000" dirty="0" err="1">
                <a:solidFill>
                  <a:srgbClr val="3333FF"/>
                </a:solidFill>
              </a:rPr>
              <a:t>r</a:t>
            </a:r>
            <a:r>
              <a:rPr lang="pt-BR" altLang="x-none" sz="2000" dirty="0">
                <a:solidFill>
                  <a:srgbClr val="3333FF"/>
                </a:solidFill>
              </a:rPr>
              <a:t>--    1 root     root          163 Mar 11 19:32 </a:t>
            </a:r>
            <a:r>
              <a:rPr lang="pt-BR" altLang="x-none" sz="2000" dirty="0" err="1">
                <a:solidFill>
                  <a:srgbClr val="3333FF"/>
                </a:solidFill>
              </a:rPr>
              <a:t>a.c</a:t>
            </a:r>
            <a:endParaRPr lang="pt-BR" altLang="x-none" sz="2000" dirty="0">
              <a:solidFill>
                <a:srgbClr val="3333FF"/>
              </a:solidFill>
            </a:endParaRPr>
          </a:p>
          <a:p>
            <a:pPr>
              <a:buFont typeface="Wingdings" charset="2"/>
              <a:buNone/>
            </a:pPr>
            <a:r>
              <a:rPr lang="pt-BR" altLang="x-none" sz="2000" dirty="0">
                <a:solidFill>
                  <a:srgbClr val="3333FF"/>
                </a:solidFill>
              </a:rPr>
              <a:t>		-</a:t>
            </a:r>
            <a:r>
              <a:rPr lang="pt-BR" altLang="x-none" sz="2000" dirty="0" err="1">
                <a:solidFill>
                  <a:srgbClr val="3333FF"/>
                </a:solidFill>
              </a:rPr>
              <a:t>rw-r</a:t>
            </a:r>
            <a:r>
              <a:rPr lang="pt-BR" altLang="x-none" sz="2000" dirty="0">
                <a:solidFill>
                  <a:srgbClr val="3333FF"/>
                </a:solidFill>
              </a:rPr>
              <a:t>--</a:t>
            </a:r>
            <a:r>
              <a:rPr lang="pt-BR" altLang="x-none" sz="2000" dirty="0" err="1">
                <a:solidFill>
                  <a:srgbClr val="3333FF"/>
                </a:solidFill>
              </a:rPr>
              <a:t>r</a:t>
            </a:r>
            <a:r>
              <a:rPr lang="pt-BR" altLang="x-none" sz="2000" dirty="0">
                <a:solidFill>
                  <a:srgbClr val="3333FF"/>
                </a:solidFill>
              </a:rPr>
              <a:t>--    1 root     root          175 Mar 11 19:34 </a:t>
            </a:r>
            <a:r>
              <a:rPr lang="pt-BR" altLang="x-none" sz="2000" dirty="0" err="1">
                <a:solidFill>
                  <a:srgbClr val="3333FF"/>
                </a:solidFill>
              </a:rPr>
              <a:t>std.c</a:t>
            </a:r>
            <a:endParaRPr lang="pt-BR" altLang="x-none" sz="2000" dirty="0">
              <a:solidFill>
                <a:srgbClr val="3333FF"/>
              </a:solidFill>
            </a:endParaRPr>
          </a:p>
          <a:p>
            <a:pPr>
              <a:buFont typeface="Wingdings" charset="2"/>
              <a:buNone/>
            </a:pPr>
            <a:r>
              <a:rPr lang="pt-BR" altLang="x-none" sz="2000" dirty="0">
                <a:solidFill>
                  <a:srgbClr val="3333FF"/>
                </a:solidFill>
              </a:rPr>
              <a:t>		#</a:t>
            </a:r>
          </a:p>
          <a:p>
            <a:pPr>
              <a:buFont typeface="Wingdings" charset="2"/>
              <a:buNone/>
            </a:pPr>
            <a:endParaRPr lang="it-IT" altLang="x-none" sz="2000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613" y="179388"/>
            <a:ext cx="7497762" cy="6461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err="1" smtClean="0">
                <a:solidFill>
                  <a:schemeClr val="tx2">
                    <a:satMod val="130000"/>
                  </a:schemeClr>
                </a:solidFill>
              </a:rPr>
              <a:t>Redirezione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 dei flussi </a:t>
            </a:r>
            <a:r>
              <a:rPr lang="it-IT" dirty="0" err="1" smtClean="0">
                <a:solidFill>
                  <a:schemeClr val="tx2">
                    <a:satMod val="130000"/>
                  </a:schemeClr>
                </a:solidFill>
              </a:rPr>
              <a:t>std</a:t>
            </a:r>
            <a:r>
              <a:rPr lang="it-IT" dirty="0" smtClean="0">
                <a:solidFill>
                  <a:schemeClr val="tx2">
                    <a:satMod val="130000"/>
                  </a:schemeClr>
                </a:solidFill>
              </a:rPr>
              <a:t>. di I/O</a:t>
            </a:r>
            <a:endParaRPr lang="it-IT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" name="Segnaposto piè di pagina 3"/>
          <p:cNvSpPr>
            <a:spLocks noGrp="1"/>
          </p:cNvSpPr>
          <p:nvPr>
            <p:ph type="ftr" sz="quarter" idx="10"/>
          </p:nvPr>
        </p:nvSpPr>
        <p:spPr bwMode="auto">
          <a:xfrm>
            <a:off x="1835150" y="6291263"/>
            <a:ext cx="6094413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Programmazione e Laboratorio di Programmazione: La gestione dei File - Fondamenti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xfrm>
            <a:off x="8072438" y="6305550"/>
            <a:ext cx="998537" cy="4762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1519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10429</TotalTime>
  <Words>1472</Words>
  <Application>Microsoft Office PowerPoint</Application>
  <PresentationFormat>Presentazione su schermo (4:3)</PresentationFormat>
  <Paragraphs>169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Che cosa è un file?</vt:lpstr>
      <vt:lpstr>Che cosa è un file (2)?</vt:lpstr>
      <vt:lpstr>Che cosa è un file (3)?</vt:lpstr>
      <vt:lpstr>stdin, stdout, stderr</vt:lpstr>
      <vt:lpstr>stdin, stdout, stder</vt:lpstr>
      <vt:lpstr>stdin, stdout, stder</vt:lpstr>
      <vt:lpstr>Flussi standard di I/O</vt:lpstr>
      <vt:lpstr>Redirezione dei flussi std. di I/O</vt:lpstr>
      <vt:lpstr>Redirezione dei flussi std. di I/O</vt:lpstr>
      <vt:lpstr>Redirezione dei flussi std. di I/O</vt:lpstr>
      <vt:lpstr>Redirezione dei flussi std. di I/O</vt:lpstr>
      <vt:lpstr>Pipes</vt:lpstr>
      <vt:lpstr>Apertura di un file</vt:lpstr>
      <vt:lpstr>Apertura di un file (2)</vt:lpstr>
      <vt:lpstr>Apertura di un file (3)</vt:lpstr>
      <vt:lpstr>Lettura e scrittura su files</vt:lpstr>
      <vt:lpstr>Caratteri di controllo</vt:lpstr>
      <vt:lpstr>Caratteri di controllo</vt:lpstr>
      <vt:lpstr>Lettura carattere per carattere</vt:lpstr>
      <vt:lpstr>Lettura di un file binario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925</cp:revision>
  <dcterms:created xsi:type="dcterms:W3CDTF">2007-12-10T14:15:35Z</dcterms:created>
  <dcterms:modified xsi:type="dcterms:W3CDTF">2018-01-11T13:09:18Z</dcterms:modified>
</cp:coreProperties>
</file>