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9" r:id="rId3"/>
    <p:sldId id="370" r:id="rId4"/>
    <p:sldId id="371" r:id="rId5"/>
    <p:sldId id="372" r:id="rId6"/>
    <p:sldId id="374" r:id="rId7"/>
    <p:sldId id="375" r:id="rId8"/>
    <p:sldId id="379" r:id="rId9"/>
    <p:sldId id="380" r:id="rId10"/>
    <p:sldId id="381" r:id="rId11"/>
    <p:sldId id="382" r:id="rId12"/>
    <p:sldId id="392" r:id="rId13"/>
    <p:sldId id="378" r:id="rId14"/>
    <p:sldId id="393" r:id="rId15"/>
    <p:sldId id="384" r:id="rId16"/>
    <p:sldId id="394" r:id="rId17"/>
    <p:sldId id="383" r:id="rId18"/>
    <p:sldId id="385" r:id="rId19"/>
    <p:sldId id="386" r:id="rId20"/>
    <p:sldId id="387" r:id="rId21"/>
    <p:sldId id="388" r:id="rId22"/>
    <p:sldId id="389" r:id="rId23"/>
    <p:sldId id="390" r:id="rId24"/>
    <p:sldId id="391" r:id="rId2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3" autoAdjust="0"/>
    <p:restoredTop sz="95137" autoAdjust="0"/>
  </p:normalViewPr>
  <p:slideViewPr>
    <p:cSldViewPr>
      <p:cViewPr varScale="1">
        <p:scale>
          <a:sx n="70" d="100"/>
          <a:sy n="70" d="100"/>
        </p:scale>
        <p:origin x="85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smtClean="0"/>
              <a:t>Gaibisso</a:t>
            </a:r>
          </a:p>
          <a:p>
            <a:pPr algn="ctr"/>
            <a:r>
              <a:rPr lang="it-IT" sz="800" b="1" baseline="0" dirty="0" smtClean="0"/>
              <a:t>B.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2046714"/>
          </a:xfrm>
        </p:spPr>
        <p:txBody>
          <a:bodyPr/>
          <a:lstStyle/>
          <a:p>
            <a:r>
              <a:rPr lang="it-IT" dirty="0" smtClean="0"/>
              <a:t>Lezione XII.III</a:t>
            </a:r>
          </a:p>
          <a:p>
            <a:r>
              <a:rPr lang="it-IT" dirty="0" smtClean="0"/>
              <a:t>Gestione </a:t>
            </a:r>
            <a:r>
              <a:rPr lang="it-IT" dirty="0" smtClean="0"/>
              <a:t>dei </a:t>
            </a:r>
            <a:r>
              <a:rPr lang="it-IT" dirty="0" smtClean="0"/>
              <a:t>file</a:t>
            </a:r>
            <a:endParaRPr lang="it-IT" dirty="0" smtClean="0"/>
          </a:p>
          <a:p>
            <a:r>
              <a:rPr lang="it-IT" dirty="0" smtClean="0"/>
              <a:t>Un progetto completo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31358" y="6290560"/>
            <a:ext cx="649702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smtClean="0"/>
              <a:t>file – Un progetto completo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1268760"/>
            <a:ext cx="585480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</a:t>
            </a:r>
            <a:r>
              <a:rPr lang="fr-FR" sz="2400" dirty="0">
                <a:solidFill>
                  <a:srgbClr val="3333FF"/>
                </a:solidFill>
              </a:rPr>
              <a:t>{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FILE *</a:t>
            </a:r>
            <a:r>
              <a:rPr lang="fr-FR" sz="2400" dirty="0" err="1">
                <a:solidFill>
                  <a:srgbClr val="3333FF"/>
                </a:solidFill>
              </a:rPr>
              <a:t>FileIn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  <a:endParaRPr lang="fr-FR" sz="2400" dirty="0">
              <a:solidFill>
                <a:srgbClr val="3333FF"/>
              </a:solidFill>
            </a:endParaRPr>
          </a:p>
          <a:p>
            <a:r>
              <a:rPr lang="da-DK" sz="2400" dirty="0">
                <a:solidFill>
                  <a:srgbClr val="3333FF"/>
                </a:solidFill>
              </a:rPr>
              <a:t>   </a:t>
            </a:r>
            <a:r>
              <a:rPr lang="da-DK" sz="2400" dirty="0" err="1">
                <a:solidFill>
                  <a:srgbClr val="3333FF"/>
                </a:solidFill>
              </a:rPr>
              <a:t>char</a:t>
            </a:r>
            <a:r>
              <a:rPr lang="da-DK" sz="2400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int</a:t>
            </a:r>
            <a:r>
              <a:rPr lang="fr-FR" sz="2400" dirty="0">
                <a:solidFill>
                  <a:srgbClr val="3333FF"/>
                </a:solidFill>
              </a:rPr>
              <a:t>  var3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"r");</a:t>
            </a:r>
          </a:p>
          <a:p>
            <a:endParaRPr lang="en-US" sz="2400" dirty="0" smtClean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fscanf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("%s %s %d\n", var1, var2, var3);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      . . . . . </a:t>
            </a:r>
            <a:endParaRPr lang="fr-FR" sz="2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31702" y="1628800"/>
            <a:ext cx="6840760" cy="3582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it-IT" sz="2400" dirty="0" smtClean="0"/>
              <a:t>Le cose ora sembrano funzionare ma …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Controllate la lunghezza dei </a:t>
            </a:r>
            <a:r>
              <a:rPr lang="it-IT" sz="2400" dirty="0" err="1" smtClean="0"/>
              <a:t>files</a:t>
            </a:r>
            <a:r>
              <a:rPr lang="it-IT" sz="2400" dirty="0" smtClean="0"/>
              <a:t> origine e destinazione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La soluzione proposta come si comporta se il formato del file viene cambiato?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se il programma lavora su </a:t>
            </a:r>
            <a:r>
              <a:rPr lang="it-IT" sz="2400" dirty="0" err="1" smtClean="0"/>
              <a:t>files</a:t>
            </a:r>
            <a:r>
              <a:rPr lang="it-IT" sz="2400" dirty="0" smtClean="0"/>
              <a:t> binari?</a:t>
            </a: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(formato sconosciuto)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1"/>
            <a:ext cx="4057521" cy="526676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</a:t>
            </a:r>
            <a:r>
              <a:rPr lang="en-US" sz="2400" dirty="0">
                <a:solidFill>
                  <a:srgbClr val="3333FF"/>
                </a:solidFill>
              </a:rPr>
              <a:t>"</a:t>
            </a:r>
            <a:r>
              <a:rPr lang="en-US" sz="2400" dirty="0" err="1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== EOF)  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  <a:endParaRPr lang="en-US" sz="2400" dirty="0" smtClean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077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funziona sempre?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857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(2)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10093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”</a:t>
            </a:r>
            <a:r>
              <a:rPr lang="en-US" sz="2400" dirty="0" err="1" smtClean="0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(FileIn);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&gt; 127)  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259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e se ci sono errori?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(3)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10093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>
                <a:solidFill>
                  <a:srgbClr val="3333FF"/>
                </a:solidFill>
              </a:rPr>
              <a:t>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”</a:t>
            </a:r>
            <a:r>
              <a:rPr lang="en-US" sz="2400" dirty="0" err="1" smtClean="0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(FileIn);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feof</a:t>
            </a:r>
            <a:r>
              <a:rPr lang="en-US" sz="2400" dirty="0" smtClean="0">
                <a:solidFill>
                  <a:srgbClr val="3333FF"/>
                </a:solidFill>
              </a:rPr>
              <a:t> (FileIn))  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quanto ci soddisfa?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38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(4)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47864" y="2632844"/>
            <a:ext cx="30168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while (! </a:t>
            </a:r>
            <a:r>
              <a:rPr lang="en-US" sz="2400" dirty="0" err="1" smtClean="0">
                <a:solidFill>
                  <a:srgbClr val="3333FF"/>
                </a:solidFill>
              </a:rPr>
              <a:t>feof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fputc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FileOut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Nby</a:t>
            </a:r>
            <a:r>
              <a:rPr lang="en-US" sz="2400" dirty="0" smtClean="0">
                <a:solidFill>
                  <a:srgbClr val="3333FF"/>
                </a:solidFill>
              </a:rPr>
              <a:t>++;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15617" y="1124744"/>
            <a:ext cx="4248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Quella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segue è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versione</a:t>
            </a:r>
            <a:r>
              <a:rPr lang="en-US" sz="2400" dirty="0" smtClean="0"/>
              <a:t> </a:t>
            </a:r>
            <a:r>
              <a:rPr lang="en-US" sz="2400" dirty="0" err="1" smtClean="0"/>
              <a:t>piu</a:t>
            </a:r>
            <a:r>
              <a:rPr lang="en-US" sz="2400" dirty="0" smtClean="0"/>
              <a:t>’ </a:t>
            </a:r>
            <a:r>
              <a:rPr lang="en-US" sz="2400" dirty="0" err="1" smtClean="0"/>
              <a:t>corretta</a:t>
            </a:r>
            <a:r>
              <a:rPr lang="en-US" sz="2400" dirty="0" smtClean="0"/>
              <a:t> e </a:t>
            </a:r>
            <a:r>
              <a:rPr lang="en-US" sz="2400" dirty="0" err="1" smtClean="0"/>
              <a:t>pulita</a:t>
            </a:r>
            <a:r>
              <a:rPr lang="en-US" sz="2400" dirty="0" smtClean="0"/>
              <a:t>. Per </a:t>
            </a:r>
            <a:r>
              <a:rPr lang="en-US" sz="2400" dirty="0" err="1" smtClean="0"/>
              <a:t>quali</a:t>
            </a:r>
            <a:r>
              <a:rPr lang="en-US" sz="2400" dirty="0" smtClean="0"/>
              <a:t> </a:t>
            </a:r>
            <a:r>
              <a:rPr lang="en-US" sz="2400" dirty="0" err="1" smtClean="0"/>
              <a:t>motivi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211960" y="5229200"/>
            <a:ext cx="446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cosa</a:t>
            </a:r>
            <a:r>
              <a:rPr lang="en-US" sz="2400" dirty="0" smtClean="0"/>
              <a:t> serve la prima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</a:t>
            </a:r>
            <a:r>
              <a:rPr lang="mr-IN" dirty="0" smtClean="0"/>
              <a:t>…</a:t>
            </a:r>
            <a:r>
              <a:rPr lang="it-IT" dirty="0" smtClean="0"/>
              <a:t> imprevisto </a:t>
            </a:r>
            <a:r>
              <a:rPr lang="mr-IN" dirty="0" smtClean="0"/>
              <a:t>…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39752" y="3501008"/>
            <a:ext cx="54726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33FF"/>
                </a:solidFill>
              </a:rPr>
              <a:t>#include &lt;</a:t>
            </a:r>
            <a:r>
              <a:rPr lang="en-US" sz="2000" dirty="0" err="1">
                <a:solidFill>
                  <a:srgbClr val="3333FF"/>
                </a:solidFill>
              </a:rPr>
              <a:t>stdio.h</a:t>
            </a:r>
            <a:r>
              <a:rPr lang="en-US" sz="2000" dirty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#</a:t>
            </a:r>
            <a:r>
              <a:rPr lang="en-US" sz="2000" dirty="0">
                <a:solidFill>
                  <a:srgbClr val="3333FF"/>
                </a:solidFill>
              </a:rPr>
              <a:t>include &lt;</a:t>
            </a:r>
            <a:r>
              <a:rPr lang="en-US" sz="2000" dirty="0" err="1">
                <a:solidFill>
                  <a:srgbClr val="3333FF"/>
                </a:solidFill>
              </a:rPr>
              <a:t>fcntl.h</a:t>
            </a:r>
            <a:r>
              <a:rPr lang="en-US" sz="2000" dirty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#include &lt;</a:t>
            </a:r>
            <a:r>
              <a:rPr lang="en-US" sz="2000" dirty="0" err="1">
                <a:solidFill>
                  <a:srgbClr val="3333FF"/>
                </a:solidFill>
              </a:rPr>
              <a:t>io.h</a:t>
            </a:r>
            <a:r>
              <a:rPr lang="en-US" sz="2000" dirty="0" smtClean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	</a:t>
            </a:r>
            <a:r>
              <a:rPr lang="mr-IN" sz="2000" dirty="0" smtClean="0">
                <a:solidFill>
                  <a:srgbClr val="3333FF"/>
                </a:solidFill>
              </a:rPr>
              <a:t>…</a:t>
            </a:r>
            <a:endParaRPr lang="it-IT" sz="2000" dirty="0" smtClean="0">
              <a:solidFill>
                <a:srgbClr val="3333FF"/>
              </a:solidFill>
            </a:endParaRPr>
          </a:p>
          <a:p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mr-IN" sz="2000" dirty="0" smtClean="0">
                <a:solidFill>
                  <a:srgbClr val="3333FF"/>
                </a:solidFill>
              </a:rPr>
              <a:t>…</a:t>
            </a:r>
            <a:endParaRPr lang="en-US" sz="2000" dirty="0" smtClean="0">
              <a:solidFill>
                <a:srgbClr val="3333FF"/>
              </a:solidFill>
            </a:endParaRPr>
          </a:p>
          <a:p>
            <a:r>
              <a:rPr lang="en-US" sz="2000" dirty="0" smtClean="0">
                <a:solidFill>
                  <a:srgbClr val="3333FF"/>
                </a:solidFill>
              </a:rPr>
              <a:t>/* </a:t>
            </a:r>
            <a:r>
              <a:rPr lang="en-US" sz="2000" dirty="0">
                <a:solidFill>
                  <a:srgbClr val="3333FF"/>
                </a:solidFill>
              </a:rPr>
              <a:t>Set console to binary </a:t>
            </a:r>
            <a:r>
              <a:rPr lang="en-US" sz="2000" dirty="0" smtClean="0">
                <a:solidFill>
                  <a:srgbClr val="3333FF"/>
                </a:solidFill>
              </a:rPr>
              <a:t>behavior */</a:t>
            </a:r>
            <a:endParaRPr lang="en-US" sz="2000" dirty="0">
              <a:solidFill>
                <a:srgbClr val="3333FF"/>
              </a:solidFill>
            </a:endParaRPr>
          </a:p>
          <a:p>
            <a:r>
              <a:rPr lang="en-US" sz="2000" dirty="0">
                <a:solidFill>
                  <a:srgbClr val="3333FF"/>
                </a:solidFill>
              </a:rPr>
              <a:t>   </a:t>
            </a:r>
            <a:r>
              <a:rPr lang="en-US" sz="2000" dirty="0" err="1">
                <a:solidFill>
                  <a:srgbClr val="3333FF"/>
                </a:solidFill>
              </a:rPr>
              <a:t>setmode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fileno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stdin</a:t>
            </a:r>
            <a:r>
              <a:rPr lang="en-US" sz="2000" dirty="0">
                <a:solidFill>
                  <a:srgbClr val="3333FF"/>
                </a:solidFill>
              </a:rPr>
              <a:t>),  _O_BINARY);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</a:t>
            </a:r>
            <a:r>
              <a:rPr lang="en-US" sz="2000" dirty="0" err="1">
                <a:solidFill>
                  <a:srgbClr val="3333FF"/>
                </a:solidFill>
              </a:rPr>
              <a:t>setmode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fileno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stdout</a:t>
            </a:r>
            <a:r>
              <a:rPr lang="en-US" sz="2000" dirty="0">
                <a:solidFill>
                  <a:srgbClr val="3333FF"/>
                </a:solidFill>
              </a:rPr>
              <a:t>), _O_BINARY);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763688" y="1340768"/>
            <a:ext cx="65527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</a:t>
            </a:r>
            <a:r>
              <a:rPr lang="en-US" sz="2400" dirty="0" err="1" smtClean="0"/>
              <a:t>ambiente</a:t>
            </a:r>
            <a:r>
              <a:rPr lang="en-US" sz="2400" dirty="0" smtClean="0"/>
              <a:t> </a:t>
            </a:r>
            <a:r>
              <a:rPr lang="en-US" sz="2400" i="1" dirty="0" smtClean="0"/>
              <a:t>Windows</a:t>
            </a:r>
            <a:r>
              <a:rPr lang="en-US" sz="2400" dirty="0" smtClean="0"/>
              <a:t> </a:t>
            </a:r>
            <a:r>
              <a:rPr lang="en-US" sz="2400" dirty="0" err="1" smtClean="0"/>
              <a:t>è</a:t>
            </a:r>
            <a:r>
              <a:rPr lang="en-US" sz="2400" dirty="0" smtClean="0"/>
              <a:t> NECESSARIO </a:t>
            </a:r>
            <a:r>
              <a:rPr lang="en-US" sz="2400" dirty="0" err="1" smtClean="0"/>
              <a:t>obbligare</a:t>
            </a:r>
            <a:r>
              <a:rPr lang="en-US" sz="2400" dirty="0" smtClean="0"/>
              <a:t> la console ad </a:t>
            </a:r>
            <a:r>
              <a:rPr lang="en-US" sz="2400" dirty="0" err="1" smtClean="0"/>
              <a:t>utilizzare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formato</a:t>
            </a:r>
            <a:r>
              <a:rPr lang="en-US" sz="2400" dirty="0" smtClean="0"/>
              <a:t> </a:t>
            </a:r>
            <a:r>
              <a:rPr lang="en-US" sz="2400" dirty="0" err="1" smtClean="0"/>
              <a:t>binario</a:t>
            </a:r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https://</a:t>
            </a:r>
            <a:r>
              <a:rPr lang="en-US" sz="2400" dirty="0" err="1"/>
              <a:t>msdn.microsoft.com</a:t>
            </a:r>
            <a:r>
              <a:rPr lang="en-US" sz="2400" dirty="0"/>
              <a:t>/en-us/library/aa298581(v=vs.60).</a:t>
            </a:r>
            <a:r>
              <a:rPr lang="en-US" sz="2400" dirty="0" err="1"/>
              <a:t>aspx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706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(gestione errori)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06734" y="1700808"/>
            <a:ext cx="6768752" cy="3505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a </a:t>
            </a:r>
            <a:r>
              <a:rPr lang="it-IT" sz="2400" dirty="0" err="1" smtClean="0">
                <a:solidFill>
                  <a:srgbClr val="FF0000"/>
                </a:solidFill>
              </a:rPr>
              <a:t>mycp</a:t>
            </a:r>
            <a:r>
              <a:rPr lang="it-IT" sz="2400" dirty="0" smtClean="0"/>
              <a:t> se viene dato come nome del file di ingresso quello di un file che non esiste?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a </a:t>
            </a:r>
            <a:r>
              <a:rPr lang="it-IT" sz="2400" dirty="0" err="1" smtClean="0">
                <a:solidFill>
                  <a:srgbClr val="FF0000"/>
                </a:solidFill>
              </a:rPr>
              <a:t>mycp</a:t>
            </a:r>
            <a:r>
              <a:rPr lang="it-IT" sz="2400" dirty="0" smtClean="0"/>
              <a:t> se il file di ingresso appartiene ad un altro utente o è protetto?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Come vengono gestite eventuali anomalie di funzionamento?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59632" y="1556792"/>
            <a:ext cx="748883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dirty="0" smtClean="0"/>
              <a:t>Apertura del file di ingresso:</a:t>
            </a:r>
          </a:p>
          <a:p>
            <a:pPr marL="342900" indent="-342900">
              <a:spcAft>
                <a:spcPts val="600"/>
              </a:spcAft>
            </a:pPr>
            <a:endParaRPr lang="it-IT" sz="2400" dirty="0" smtClean="0"/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FileIn = </a:t>
            </a:r>
            <a:r>
              <a:rPr lang="it-IT" sz="2000" dirty="0" err="1" smtClean="0">
                <a:solidFill>
                  <a:srgbClr val="3333FF"/>
                </a:solidFill>
              </a:rPr>
              <a:t>fopen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, "</a:t>
            </a:r>
            <a:r>
              <a:rPr lang="it-IT" sz="2000" dirty="0" err="1" smtClean="0">
                <a:solidFill>
                  <a:srgbClr val="3333FF"/>
                </a:solidFill>
              </a:rPr>
              <a:t>rb</a:t>
            </a:r>
            <a:r>
              <a:rPr lang="it-IT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err="1" smtClean="0">
                <a:solidFill>
                  <a:srgbClr val="3333FF"/>
                </a:solidFill>
              </a:rPr>
              <a:t>if</a:t>
            </a:r>
            <a:r>
              <a:rPr lang="it-IT" sz="2000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printf</a:t>
            </a:r>
            <a:r>
              <a:rPr lang="it-IT" sz="2000" dirty="0" smtClean="0">
                <a:solidFill>
                  <a:srgbClr val="3333FF"/>
                </a:solidFill>
              </a:rPr>
              <a:t> ("Impossibile aprire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return</a:t>
            </a:r>
            <a:r>
              <a:rPr lang="it-IT" sz="2000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59632" y="48691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dirty="0" smtClean="0"/>
              <a:t>Non è ancora del tutto corretto … </a:t>
            </a:r>
            <a:r>
              <a:rPr lang="it-IT" sz="2400" dirty="0" smtClean="0">
                <a:solidFill>
                  <a:srgbClr val="FF0000"/>
                </a:solidFill>
              </a:rPr>
              <a:t>cosa non va</a:t>
            </a:r>
            <a:r>
              <a:rPr lang="it-IT" sz="24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2420888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FileIn = </a:t>
            </a:r>
            <a:r>
              <a:rPr lang="it-IT" sz="2000" dirty="0" err="1" smtClean="0">
                <a:solidFill>
                  <a:srgbClr val="3333FF"/>
                </a:solidFill>
              </a:rPr>
              <a:t>fopen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, "</a:t>
            </a:r>
            <a:r>
              <a:rPr lang="it-IT" sz="2000" dirty="0" err="1" smtClean="0">
                <a:solidFill>
                  <a:srgbClr val="3333FF"/>
                </a:solidFill>
              </a:rPr>
              <a:t>rb</a:t>
            </a:r>
            <a:r>
              <a:rPr lang="it-IT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err="1" smtClean="0">
                <a:solidFill>
                  <a:srgbClr val="3333FF"/>
                </a:solidFill>
              </a:rPr>
              <a:t>if</a:t>
            </a:r>
            <a:r>
              <a:rPr lang="it-IT" sz="2000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fprintf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FF0000"/>
                </a:solidFill>
              </a:rPr>
              <a:t>stderr</a:t>
            </a:r>
            <a:r>
              <a:rPr lang="it-IT" sz="2000" dirty="0" smtClean="0">
                <a:solidFill>
                  <a:srgbClr val="3333FF"/>
                </a:solidFill>
              </a:rPr>
              <a:t>, "Impossibile aprire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return</a:t>
            </a:r>
            <a:r>
              <a:rPr lang="it-IT" sz="2000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229846"/>
            <a:ext cx="79563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>
                <a:solidFill>
                  <a:srgbClr val="FF0000"/>
                </a:solidFill>
              </a:rPr>
              <a:t>un programma che copi un file in un </a:t>
            </a:r>
            <a:r>
              <a:rPr lang="it-IT" sz="2400" dirty="0" smtClean="0">
                <a:solidFill>
                  <a:srgbClr val="FF0000"/>
                </a:solidFill>
              </a:rPr>
              <a:t>altro</a:t>
            </a:r>
            <a:endParaRPr lang="it-IT" sz="2400" dirty="0" smtClean="0"/>
          </a:p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 smtClean="0"/>
              <a:t>Cosa farà il nostro programma nelle varie  iterazioni?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MP1</a:t>
            </a:r>
            <a:r>
              <a:rPr lang="it-IT" sz="2400" dirty="0" smtClean="0"/>
              <a:t>: lettura di un file in formato noto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MP2</a:t>
            </a:r>
            <a:r>
              <a:rPr lang="it-IT" sz="2400" dirty="0" smtClean="0"/>
              <a:t>: file di uscita e uso della </a:t>
            </a:r>
            <a:r>
              <a:rPr lang="it-IT" sz="2400" dirty="0" err="1" smtClean="0"/>
              <a:t>redirezione</a:t>
            </a:r>
            <a:r>
              <a:rPr lang="it-IT" sz="2400" dirty="0" smtClean="0"/>
              <a:t>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MP3</a:t>
            </a:r>
            <a:r>
              <a:rPr lang="it-IT" sz="2400" dirty="0" smtClean="0"/>
              <a:t>: parametri su linea di comando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MP4</a:t>
            </a:r>
            <a:r>
              <a:rPr lang="it-IT" sz="2400" dirty="0" smtClean="0"/>
              <a:t>: lettura di un file di formato sconosciuto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MP5</a:t>
            </a:r>
            <a:r>
              <a:rPr lang="it-IT" sz="2400" dirty="0" smtClean="0"/>
              <a:t>: gestione degli errori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MP6</a:t>
            </a:r>
            <a:r>
              <a:rPr lang="it-IT" sz="2400" dirty="0" smtClean="0"/>
              <a:t>: scrittura canonica del file di uscita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mycp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(scrittura file corretta)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331640" y="1556792"/>
            <a:ext cx="751237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 smtClean="0"/>
              <a:t>L’ultimo passo consiste nell’inserire nel codice sorgente le istruzioni che ci permetteranno di scrivere il file di uscita facendo a meno della </a:t>
            </a:r>
            <a:r>
              <a:rPr lang="it-IT" sz="2400" dirty="0" err="1" smtClean="0"/>
              <a:t>redirezione</a:t>
            </a:r>
            <a:endParaRPr lang="it-IT" sz="2400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Inserire l’apertura del file di uscita utilizzando il secondo parametro su linea di comando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Verificare la corretta scrittura dei singoli caratteri in uscita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Abbiamo aperto i </a:t>
            </a:r>
            <a:r>
              <a:rPr lang="it-IT" sz="2400" dirty="0" err="1" smtClean="0"/>
              <a:t>files</a:t>
            </a:r>
            <a:r>
              <a:rPr lang="it-IT" sz="2400" dirty="0" smtClean="0"/>
              <a:t> ma dobbiamo anche chiuderli!!!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844824"/>
            <a:ext cx="81724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#include &lt;</a:t>
            </a:r>
            <a:r>
              <a:rPr lang="en-US" sz="2400" dirty="0" err="1" smtClean="0">
                <a:solidFill>
                  <a:srgbClr val="3333FF"/>
                </a:solidFill>
              </a:rPr>
              <a:t>stdio.h</a:t>
            </a:r>
            <a:r>
              <a:rPr lang="en-US" sz="2400" dirty="0" smtClean="0">
                <a:solidFill>
                  <a:srgbClr val="3333FF"/>
                </a:solidFill>
              </a:rPr>
              <a:t>&gt;</a:t>
            </a:r>
          </a:p>
          <a:p>
            <a:pPr marL="800100" lvl="1" indent="-342900">
              <a:spcAft>
                <a:spcPts val="600"/>
              </a:spcAft>
            </a:pPr>
            <a:endParaRPr lang="en-US" sz="24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main (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argc</a:t>
            </a:r>
            <a:r>
              <a:rPr lang="en-US" sz="2400" dirty="0" smtClean="0">
                <a:solidFill>
                  <a:srgbClr val="3333FF"/>
                </a:solidFill>
              </a:rPr>
              <a:t>, char *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[]) {</a:t>
            </a:r>
          </a:p>
          <a:p>
            <a:pPr marL="800100" lvl="1" indent="-342900">
              <a:spcAft>
                <a:spcPts val="600"/>
              </a:spcAft>
            </a:pPr>
            <a:endParaRPr lang="en-US" sz="24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FILE *FileIn, *</a:t>
            </a:r>
            <a:r>
              <a:rPr lang="en-US" sz="2400" dirty="0" err="1" smtClean="0">
                <a:solidFill>
                  <a:srgbClr val="3333FF"/>
                </a:solidFill>
              </a:rPr>
              <a:t>FileOut</a:t>
            </a:r>
            <a:r>
              <a:rPr lang="en-US" sz="2400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unsigned char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long 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Nby</a:t>
            </a:r>
            <a:r>
              <a:rPr lang="en-US" sz="2400" dirty="0" smtClean="0">
                <a:solidFill>
                  <a:srgbClr val="3333FF"/>
                </a:solidFill>
              </a:rPr>
              <a:t> = 0;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status;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30438" y="6290560"/>
            <a:ext cx="6597946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FileIn = </a:t>
            </a:r>
            <a:r>
              <a:rPr lang="en-US" sz="2000" dirty="0" err="1" smtClean="0">
                <a:solidFill>
                  <a:srgbClr val="3333FF"/>
                </a:solidFill>
              </a:rPr>
              <a:t>fopen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[1], "</a:t>
            </a:r>
            <a:r>
              <a:rPr lang="en-US" sz="2000" dirty="0" err="1" smtClean="0">
                <a:solidFill>
                  <a:srgbClr val="3333FF"/>
                </a:solidFill>
              </a:rPr>
              <a:t>rb</a:t>
            </a:r>
            <a:r>
              <a:rPr lang="en-US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if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aprire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il</a:t>
            </a:r>
            <a:r>
              <a:rPr lang="en-US" sz="2000" dirty="0" smtClean="0">
                <a:solidFill>
                  <a:srgbClr val="3333FF"/>
                </a:solidFill>
              </a:rPr>
              <a:t> file %s\n", 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[1]);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return (1);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fopen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[2], "</a:t>
            </a:r>
            <a:r>
              <a:rPr lang="en-US" sz="2000" dirty="0" err="1" smtClean="0">
                <a:solidFill>
                  <a:srgbClr val="3333FF"/>
                </a:solidFill>
              </a:rPr>
              <a:t>wb</a:t>
            </a:r>
            <a:r>
              <a:rPr lang="en-US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if (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aprire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il</a:t>
            </a:r>
            <a:r>
              <a:rPr lang="en-US" sz="2000" dirty="0" smtClean="0">
                <a:solidFill>
                  <a:srgbClr val="3333FF"/>
                </a:solidFill>
              </a:rPr>
              <a:t> file %s\n", 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[2]);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return (2);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fgetc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while (! </a:t>
            </a:r>
            <a:r>
              <a:rPr lang="en-US" sz="2000" dirty="0" err="1" smtClean="0">
                <a:solidFill>
                  <a:srgbClr val="3333FF"/>
                </a:solidFill>
              </a:rPr>
              <a:t>feof</a:t>
            </a:r>
            <a:r>
              <a:rPr lang="en-US" sz="2000" dirty="0" smtClean="0">
                <a:solidFill>
                  <a:srgbClr val="3333FF"/>
                </a:solidFill>
              </a:rPr>
              <a:t> (FileIn))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status = </a:t>
            </a:r>
            <a:r>
              <a:rPr lang="en-US" sz="2000" dirty="0" err="1" smtClean="0">
                <a:solidFill>
                  <a:srgbClr val="3333FF"/>
                </a:solidFill>
              </a:rPr>
              <a:t>fputc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, 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if (status !=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     </a:t>
            </a:r>
            <a:r>
              <a:rPr lang="it-IT" sz="2000" dirty="0" err="1" smtClean="0">
                <a:solidFill>
                  <a:srgbClr val="3333FF"/>
                </a:solidFill>
              </a:rPr>
              <a:t>fprintf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stderr</a:t>
            </a:r>
            <a:r>
              <a:rPr lang="it-IT" sz="2000" dirty="0" smtClean="0">
                <a:solidFill>
                  <a:srgbClr val="3333FF"/>
                </a:solidFill>
              </a:rPr>
              <a:t>, "Errore scrivendo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argv</a:t>
            </a:r>
            <a:r>
              <a:rPr lang="it-IT" sz="2000" dirty="0" smtClean="0">
                <a:solidFill>
                  <a:srgbClr val="3333FF"/>
                </a:solidFill>
              </a:rPr>
              <a:t> [2]);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   return (3);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}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Nby</a:t>
            </a:r>
            <a:r>
              <a:rPr lang="en-US" sz="2000" dirty="0" smtClean="0">
                <a:solidFill>
                  <a:srgbClr val="3333FF"/>
                </a:solidFill>
              </a:rPr>
              <a:t>++;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fgetc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628800"/>
            <a:ext cx="81724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Copiati</a:t>
            </a:r>
            <a:r>
              <a:rPr lang="en-US" sz="2000" dirty="0" smtClean="0">
                <a:solidFill>
                  <a:srgbClr val="3333FF"/>
                </a:solidFill>
              </a:rPr>
              <a:t> %ld bytes\n", </a:t>
            </a:r>
            <a:r>
              <a:rPr lang="en-US" sz="2000" dirty="0" err="1" smtClean="0">
                <a:solidFill>
                  <a:srgbClr val="3333FF"/>
                </a:solidFill>
              </a:rPr>
              <a:t>Nby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fclose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fclose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return (0);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475656" y="393305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… Ci siamo quasi!</a:t>
            </a:r>
          </a:p>
          <a:p>
            <a:pPr algn="ctr"/>
            <a:endParaRPr lang="it-IT" sz="2800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dirty="0" smtClean="0"/>
              <a:t>Ora non resta che fare il controllo di correttezza dei parametri sulla linea di comando e verificare che la funzione </a:t>
            </a:r>
            <a:r>
              <a:rPr lang="it-IT" sz="2400" dirty="0" err="1" smtClean="0">
                <a:solidFill>
                  <a:srgbClr val="FF0000"/>
                </a:solidFill>
              </a:rPr>
              <a:t>fgetc</a:t>
            </a:r>
            <a:r>
              <a:rPr lang="it-IT" sz="2400" dirty="0" smtClean="0"/>
              <a:t> funzioni correttamente 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556792"/>
            <a:ext cx="77500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Creare un file chiamato </a:t>
            </a:r>
            <a:r>
              <a:rPr lang="it-IT" sz="2400" dirty="0" err="1" smtClean="0"/>
              <a:t>FileNoto.dat</a:t>
            </a:r>
            <a:r>
              <a:rPr lang="it-IT" sz="2400" dirty="0" smtClean="0"/>
              <a:t> (utilizzando un text editor) contenente le seguenti righe:</a:t>
            </a: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dirty="0" smtClean="0"/>
          </a:p>
          <a:p>
            <a:pPr lvl="1"/>
            <a:r>
              <a:rPr lang="it-IT" sz="2400" dirty="0" smtClean="0">
                <a:solidFill>
                  <a:srgbClr val="3333FF"/>
                </a:solidFill>
              </a:rPr>
              <a:t>Mario Rossi	22</a:t>
            </a:r>
            <a:endParaRPr lang="it-IT" sz="2400" dirty="0">
              <a:solidFill>
                <a:srgbClr val="3333FF"/>
              </a:solidFill>
            </a:endParaRP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Giulia Bianchi 	</a:t>
            </a:r>
            <a:r>
              <a:rPr lang="it-IT" sz="2400" dirty="0" smtClean="0">
                <a:solidFill>
                  <a:srgbClr val="3333FF"/>
                </a:solidFill>
              </a:rPr>
              <a:t>30</a:t>
            </a:r>
            <a:endParaRPr lang="it-IT" sz="2400" dirty="0">
              <a:solidFill>
                <a:srgbClr val="3333FF"/>
              </a:solidFill>
            </a:endParaRP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Marco </a:t>
            </a:r>
            <a:r>
              <a:rPr lang="it-IT" sz="2400" dirty="0" smtClean="0">
                <a:solidFill>
                  <a:srgbClr val="3333FF"/>
                </a:solidFill>
              </a:rPr>
              <a:t>Verdi	27</a:t>
            </a: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Creare un file sorgente “C” chiamato mycp1.c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E’ possibile fare a meno di un </a:t>
            </a:r>
            <a:r>
              <a:rPr lang="it-IT" sz="2400" i="1" dirty="0" smtClean="0"/>
              <a:t>text-editor</a:t>
            </a:r>
            <a:r>
              <a:rPr lang="it-IT" sz="2400" dirty="0" smtClean="0"/>
              <a:t>?</a:t>
            </a:r>
            <a:endParaRPr lang="it-IT" sz="2400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(lettura file formato noto)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30438" y="6290560"/>
            <a:ext cx="6597946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MP1(2)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475001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main() {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FILE *</a:t>
            </a:r>
            <a:r>
              <a:rPr lang="fr-FR" sz="2400" dirty="0" err="1">
                <a:solidFill>
                  <a:srgbClr val="3333FF"/>
                </a:solidFill>
              </a:rPr>
              <a:t>FileIn</a:t>
            </a:r>
            <a:r>
              <a:rPr lang="fr-FR" sz="2400" dirty="0">
                <a:solidFill>
                  <a:srgbClr val="3333FF"/>
                </a:solidFill>
              </a:rPr>
              <a:t>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char </a:t>
            </a:r>
            <a:r>
              <a:rPr lang="fr-FR" sz="2400" dirty="0" err="1">
                <a:solidFill>
                  <a:srgbClr val="3333FF"/>
                </a:solidFill>
              </a:rPr>
              <a:t>FileInName</a:t>
            </a:r>
            <a:r>
              <a:rPr lang="fr-FR" sz="2400" dirty="0">
                <a:solidFill>
                  <a:srgbClr val="3333FF"/>
                </a:solidFill>
              </a:rPr>
              <a:t> [80];</a:t>
            </a:r>
          </a:p>
          <a:p>
            <a:r>
              <a:rPr lang="da-DK" sz="2400" dirty="0">
                <a:solidFill>
                  <a:srgbClr val="3333FF"/>
                </a:solidFill>
              </a:rPr>
              <a:t>   </a:t>
            </a:r>
            <a:r>
              <a:rPr lang="da-DK" sz="2400" dirty="0" err="1">
                <a:solidFill>
                  <a:srgbClr val="3333FF"/>
                </a:solidFill>
              </a:rPr>
              <a:t>char</a:t>
            </a:r>
            <a:r>
              <a:rPr lang="da-DK" sz="2400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int</a:t>
            </a:r>
            <a:r>
              <a:rPr lang="fr-FR" sz="2400" dirty="0">
                <a:solidFill>
                  <a:srgbClr val="3333FF"/>
                </a:solidFill>
              </a:rPr>
              <a:t>  var3;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printf</a:t>
            </a:r>
            <a:r>
              <a:rPr lang="fr-FR" sz="2400" dirty="0">
                <a:solidFill>
                  <a:srgbClr val="3333FF"/>
                </a:solidFill>
              </a:rPr>
              <a:t> ("Nome </a:t>
            </a:r>
            <a:r>
              <a:rPr lang="fr-FR" sz="2400" dirty="0" err="1">
                <a:solidFill>
                  <a:srgbClr val="3333FF"/>
                </a:solidFill>
              </a:rPr>
              <a:t>del</a:t>
            </a:r>
            <a:r>
              <a:rPr lang="fr-FR" sz="2400" dirty="0">
                <a:solidFill>
                  <a:srgbClr val="3333FF"/>
                </a:solidFill>
              </a:rPr>
              <a:t> file </a:t>
            </a:r>
            <a:r>
              <a:rPr lang="fr-FR" sz="2400" dirty="0" err="1">
                <a:solidFill>
                  <a:srgbClr val="3333FF"/>
                </a:solidFill>
              </a:rPr>
              <a:t>sorgente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?"</a:t>
            </a:r>
            <a:r>
              <a:rPr lang="fr-FR" sz="2400" dirty="0">
                <a:solidFill>
                  <a:srgbClr val="3333FF"/>
                </a:solidFill>
              </a:rPr>
              <a:t>);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scanf</a:t>
            </a:r>
            <a:r>
              <a:rPr lang="fr-FR" sz="2400" dirty="0">
                <a:solidFill>
                  <a:srgbClr val="3333FF"/>
                </a:solidFill>
              </a:rPr>
              <a:t> ("%s", </a:t>
            </a:r>
            <a:r>
              <a:rPr lang="fr-FR" sz="2400" dirty="0" err="1">
                <a:solidFill>
                  <a:srgbClr val="3333FF"/>
                </a:solidFill>
              </a:rPr>
              <a:t>FileInName</a:t>
            </a:r>
            <a:r>
              <a:rPr lang="fr-FR" sz="2400" dirty="0" smtClean="0">
                <a:solidFill>
                  <a:srgbClr val="3333FF"/>
                </a:solidFill>
              </a:rPr>
              <a:t>);</a:t>
            </a:r>
            <a:endParaRPr lang="it-IT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120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585480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 </a:t>
            </a:r>
            <a:r>
              <a:rPr lang="it-IT" sz="2400" dirty="0" smtClean="0">
                <a:solidFill>
                  <a:srgbClr val="3333FF"/>
                </a:solidFill>
              </a:rPr>
              <a:t>  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= </a:t>
            </a:r>
            <a:r>
              <a:rPr lang="en-US" sz="2400" dirty="0" err="1">
                <a:solidFill>
                  <a:srgbClr val="3333FF"/>
                </a:solidFill>
              </a:rPr>
              <a:t>fopen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FileInName</a:t>
            </a:r>
            <a:r>
              <a:rPr lang="en-US" sz="2400" dirty="0">
                <a:solidFill>
                  <a:srgbClr val="3333FF"/>
                </a:solidFill>
              </a:rPr>
              <a:t>, "r");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  <a:endParaRPr lang="it-IT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97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259632" y="1484784"/>
            <a:ext cx="7632848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A che serve modificare la linea:</a:t>
            </a:r>
          </a:p>
          <a:p>
            <a:pPr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  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     </a:t>
            </a:r>
            <a:r>
              <a:rPr lang="fr-FR" sz="2400" dirty="0" err="1" smtClean="0">
                <a:solidFill>
                  <a:srgbClr val="3333FF"/>
                </a:solidFill>
              </a:rPr>
              <a:t>printf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>
                <a:solidFill>
                  <a:srgbClr val="3333FF"/>
                </a:solidFill>
              </a:rPr>
              <a:t>("Nome </a:t>
            </a:r>
            <a:r>
              <a:rPr lang="fr-FR" sz="2400" dirty="0" err="1">
                <a:solidFill>
                  <a:srgbClr val="3333FF"/>
                </a:solidFill>
              </a:rPr>
              <a:t>del</a:t>
            </a:r>
            <a:r>
              <a:rPr lang="fr-FR" sz="2400" dirty="0">
                <a:solidFill>
                  <a:srgbClr val="3333FF"/>
                </a:solidFill>
              </a:rPr>
              <a:t> file </a:t>
            </a:r>
            <a:r>
              <a:rPr lang="fr-FR" sz="2400" dirty="0" err="1">
                <a:solidFill>
                  <a:srgbClr val="3333FF"/>
                </a:solidFill>
              </a:rPr>
              <a:t>sorgente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?\n");</a:t>
            </a:r>
            <a:endParaRPr lang="en-US" sz="2400" dirty="0">
              <a:solidFill>
                <a:srgbClr val="3333FF"/>
              </a:solidFill>
            </a:endParaRPr>
          </a:p>
          <a:p>
            <a:pPr>
              <a:spcAft>
                <a:spcPts val="600"/>
              </a:spcAft>
            </a:pPr>
            <a:r>
              <a:rPr lang="it-IT" sz="2400" dirty="0" smtClean="0"/>
              <a:t>     in quest’altra?:</a:t>
            </a:r>
          </a:p>
          <a:p>
            <a:pPr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        </a:t>
            </a:r>
            <a:r>
              <a:rPr lang="it-IT" sz="2400" dirty="0" err="1" smtClean="0">
                <a:solidFill>
                  <a:srgbClr val="3333FF"/>
                </a:solidFill>
              </a:rPr>
              <a:t>printf</a:t>
            </a:r>
            <a:r>
              <a:rPr lang="it-IT" sz="2400" dirty="0" smtClean="0">
                <a:solidFill>
                  <a:srgbClr val="3333FF"/>
                </a:solidFill>
              </a:rPr>
              <a:t> </a:t>
            </a:r>
            <a:r>
              <a:rPr lang="it-IT" sz="2400" dirty="0">
                <a:solidFill>
                  <a:srgbClr val="3333FF"/>
                </a:solidFill>
              </a:rPr>
              <a:t>("Nome del file sorgente    : ")</a:t>
            </a:r>
            <a:r>
              <a:rPr lang="it-IT" sz="2400" dirty="0" smtClean="0">
                <a:solidFill>
                  <a:srgbClr val="3333FF"/>
                </a:solidFill>
              </a:rPr>
              <a:t>;</a:t>
            </a:r>
          </a:p>
          <a:p>
            <a:pPr>
              <a:spcAft>
                <a:spcPts val="600"/>
              </a:spcAft>
            </a:pPr>
            <a:endParaRPr lang="it-IT" sz="2400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400" dirty="0" smtClean="0"/>
              <a:t>All’interno del file </a:t>
            </a:r>
            <a:r>
              <a:rPr lang="it-IT" sz="2400" dirty="0" err="1" smtClean="0"/>
              <a:t>FileNoto.dat</a:t>
            </a:r>
            <a:r>
              <a:rPr lang="it-IT" sz="2400" dirty="0" smtClean="0"/>
              <a:t> cancellate la votazione di Giulia Bianchi e rilanciate il programma; cosa succede?</a:t>
            </a:r>
            <a:endParaRPr lang="it-IT" sz="2400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212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 (uso </a:t>
            </a:r>
            <a:r>
              <a:rPr lang="it-IT" dirty="0" err="1" smtClean="0"/>
              <a:t>redirezione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484784"/>
            <a:ext cx="763284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Il programma </a:t>
            </a:r>
            <a:r>
              <a:rPr lang="it-IT" sz="2400" dirty="0" err="1" smtClean="0"/>
              <a:t>mycp</a:t>
            </a:r>
            <a:r>
              <a:rPr lang="it-IT" sz="2400" dirty="0" smtClean="0"/>
              <a:t> nella sua prima versione legge dati da un file e li presenta sullo schermo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endParaRPr lang="it-IT" sz="2400" dirty="0" smtClean="0"/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Esiste un modo molto semplice per inserire i dati che vengono mostrati sullo schermo all’interno di un nuovo file … ricordate il meccanismo della </a:t>
            </a:r>
            <a:r>
              <a:rPr lang="it-IT" sz="2400" dirty="0" err="1" smtClean="0"/>
              <a:t>redirezione</a:t>
            </a:r>
            <a:r>
              <a:rPr lang="it-IT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74454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628800"/>
            <a:ext cx="763284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Provate il comando seguente:</a:t>
            </a:r>
          </a:p>
          <a:p>
            <a:pPr marL="342900" indent="-342900" algn="ctr">
              <a:lnSpc>
                <a:spcPct val="150000"/>
              </a:lnSpc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./mycp1 &gt; </a:t>
            </a:r>
            <a:r>
              <a:rPr lang="it-IT" sz="2400" dirty="0" err="1" smtClean="0">
                <a:solidFill>
                  <a:srgbClr val="3333FF"/>
                </a:solidFill>
              </a:rPr>
              <a:t>FileNotoCopia.dat</a:t>
            </a:r>
            <a:endParaRPr lang="it-IT" sz="2400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</a:pPr>
            <a:r>
              <a:rPr lang="it-IT" sz="2400" dirty="0" smtClean="0"/>
              <a:t>	Cosa succede???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La richiesta del nome del file è presentata sul canale </a:t>
            </a:r>
            <a:r>
              <a:rPr lang="it-IT" sz="2400" dirty="0" err="1" smtClean="0">
                <a:solidFill>
                  <a:srgbClr val="FF0000"/>
                </a:solidFill>
              </a:rPr>
              <a:t>stdout</a:t>
            </a:r>
            <a:r>
              <a:rPr lang="it-IT" sz="2400" dirty="0" smtClean="0"/>
              <a:t> che è lo stesso canale al quale vengono inviati i dati letti dal file 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(uso linea comando)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502446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980728"/>
            <a:ext cx="777686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Un modo per uscire dall’impasse </a:t>
            </a:r>
            <a:r>
              <a:rPr lang="it-IT" sz="2400" dirty="0" err="1" smtClean="0"/>
              <a:t>puo’</a:t>
            </a:r>
            <a:r>
              <a:rPr lang="it-IT" sz="2400" dirty="0" smtClean="0"/>
              <a:t> essere quello di evitare di inviare richieste di inserimento dati alla console e utilizzare i  parametri a linea di comando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A questo scopo studiamo il seguente codice “C”: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907704" y="3114541"/>
            <a:ext cx="4711534" cy="3554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57300" lvl="2" indent="-342900">
              <a:spcAft>
                <a:spcPts val="600"/>
              </a:spcAft>
            </a:pPr>
            <a:r>
              <a:rPr lang="it-IT" dirty="0" err="1" smtClean="0">
                <a:solidFill>
                  <a:srgbClr val="3333FF"/>
                </a:solidFill>
              </a:rPr>
              <a:t>#include</a:t>
            </a:r>
            <a:r>
              <a:rPr lang="it-IT" dirty="0" smtClean="0">
                <a:solidFill>
                  <a:srgbClr val="3333FF"/>
                </a:solidFill>
              </a:rPr>
              <a:t> &lt;</a:t>
            </a:r>
            <a:r>
              <a:rPr lang="it-IT" dirty="0" err="1" smtClean="0">
                <a:solidFill>
                  <a:srgbClr val="3333FF"/>
                </a:solidFill>
              </a:rPr>
              <a:t>stdio.h</a:t>
            </a:r>
            <a:r>
              <a:rPr lang="it-IT" dirty="0" smtClean="0">
                <a:solidFill>
                  <a:srgbClr val="3333FF"/>
                </a:solidFill>
              </a:rPr>
              <a:t>&gt;</a:t>
            </a:r>
          </a:p>
          <a:p>
            <a:pPr marL="1257300" lvl="2" indent="-342900">
              <a:spcAft>
                <a:spcPts val="600"/>
              </a:spcAft>
            </a:pPr>
            <a:endParaRPr lang="it-IT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dirty="0" err="1" smtClean="0">
                <a:solidFill>
                  <a:srgbClr val="3333FF"/>
                </a:solidFill>
              </a:rPr>
              <a:t>main</a:t>
            </a:r>
            <a:r>
              <a:rPr lang="it-IT" dirty="0" smtClean="0">
                <a:solidFill>
                  <a:srgbClr val="3333FF"/>
                </a:solidFill>
              </a:rPr>
              <a:t> (</a:t>
            </a:r>
            <a:r>
              <a:rPr lang="it-IT" dirty="0" err="1" smtClean="0">
                <a:solidFill>
                  <a:srgbClr val="3333FF"/>
                </a:solidFill>
              </a:rPr>
              <a:t>int</a:t>
            </a:r>
            <a:r>
              <a:rPr lang="it-IT" dirty="0" smtClean="0">
                <a:solidFill>
                  <a:srgbClr val="3333FF"/>
                </a:solidFill>
              </a:rPr>
              <a:t> </a:t>
            </a:r>
            <a:r>
              <a:rPr lang="it-IT" dirty="0" err="1" smtClean="0">
                <a:solidFill>
                  <a:srgbClr val="3333FF"/>
                </a:solidFill>
              </a:rPr>
              <a:t>argc</a:t>
            </a:r>
            <a:r>
              <a:rPr lang="it-IT" dirty="0" smtClean="0">
                <a:solidFill>
                  <a:srgbClr val="3333FF"/>
                </a:solidFill>
              </a:rPr>
              <a:t>, </a:t>
            </a:r>
            <a:r>
              <a:rPr lang="it-IT" dirty="0" err="1" smtClean="0">
                <a:solidFill>
                  <a:srgbClr val="3333FF"/>
                </a:solidFill>
              </a:rPr>
              <a:t>char</a:t>
            </a:r>
            <a:r>
              <a:rPr lang="it-IT" dirty="0" smtClean="0">
                <a:solidFill>
                  <a:srgbClr val="3333FF"/>
                </a:solidFill>
              </a:rPr>
              <a:t> </a:t>
            </a:r>
            <a:r>
              <a:rPr lang="it-IT" dirty="0" err="1" smtClean="0">
                <a:solidFill>
                  <a:srgbClr val="3333FF"/>
                </a:solidFill>
              </a:rPr>
              <a:t>*argv</a:t>
            </a:r>
            <a:r>
              <a:rPr lang="it-IT" dirty="0" smtClean="0">
                <a:solidFill>
                  <a:srgbClr val="3333FF"/>
                </a:solidFill>
              </a:rPr>
              <a:t> [])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</a:t>
            </a:r>
            <a:r>
              <a:rPr lang="it-IT" dirty="0" err="1" smtClean="0">
                <a:solidFill>
                  <a:srgbClr val="3333FF"/>
                </a:solidFill>
              </a:rPr>
              <a:t>int</a:t>
            </a:r>
            <a:r>
              <a:rPr lang="it-IT" dirty="0" smtClean="0">
                <a:solidFill>
                  <a:srgbClr val="3333FF"/>
                </a:solidFill>
              </a:rPr>
              <a:t> i;</a:t>
            </a:r>
          </a:p>
          <a:p>
            <a:pPr marL="1257300" lvl="2" indent="-342900">
              <a:spcAft>
                <a:spcPts val="600"/>
              </a:spcAft>
            </a:pPr>
            <a:endParaRPr lang="it-IT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</a:t>
            </a:r>
            <a:r>
              <a:rPr lang="it-IT" dirty="0" err="1" smtClean="0">
                <a:solidFill>
                  <a:srgbClr val="3333FF"/>
                </a:solidFill>
              </a:rPr>
              <a:t>for</a:t>
            </a:r>
            <a:r>
              <a:rPr lang="it-IT" dirty="0" smtClean="0">
                <a:solidFill>
                  <a:srgbClr val="3333FF"/>
                </a:solidFill>
              </a:rPr>
              <a:t> (i=0; i&lt;</a:t>
            </a:r>
            <a:r>
              <a:rPr lang="it-IT" dirty="0" err="1" smtClean="0">
                <a:solidFill>
                  <a:srgbClr val="3333FF"/>
                </a:solidFill>
              </a:rPr>
              <a:t>argc</a:t>
            </a:r>
            <a:r>
              <a:rPr lang="it-IT" dirty="0" smtClean="0">
                <a:solidFill>
                  <a:srgbClr val="3333FF"/>
                </a:solidFill>
              </a:rPr>
              <a:t>; i++)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   </a:t>
            </a:r>
            <a:r>
              <a:rPr lang="it-IT" dirty="0" err="1" smtClean="0">
                <a:solidFill>
                  <a:srgbClr val="3333FF"/>
                </a:solidFill>
              </a:rPr>
              <a:t>printf</a:t>
            </a:r>
            <a:r>
              <a:rPr lang="it-IT" dirty="0" smtClean="0">
                <a:solidFill>
                  <a:srgbClr val="3333FF"/>
                </a:solidFill>
              </a:rPr>
              <a:t> ("&lt;</a:t>
            </a:r>
            <a:r>
              <a:rPr lang="it-IT" dirty="0" err="1" smtClean="0">
                <a:solidFill>
                  <a:srgbClr val="3333FF"/>
                </a:solidFill>
              </a:rPr>
              <a:t>Arg</a:t>
            </a:r>
            <a:r>
              <a:rPr lang="it-IT" dirty="0" smtClean="0">
                <a:solidFill>
                  <a:srgbClr val="3333FF"/>
                </a:solidFill>
              </a:rPr>
              <a:t> %d: %</a:t>
            </a:r>
            <a:r>
              <a:rPr lang="it-IT" dirty="0" err="1" smtClean="0">
                <a:solidFill>
                  <a:srgbClr val="3333FF"/>
                </a:solidFill>
              </a:rPr>
              <a:t>s</a:t>
            </a:r>
            <a:r>
              <a:rPr lang="it-IT" dirty="0" smtClean="0">
                <a:solidFill>
                  <a:srgbClr val="3333FF"/>
                </a:solidFill>
              </a:rPr>
              <a:t>&gt;\</a:t>
            </a:r>
            <a:r>
              <a:rPr lang="it-IT" dirty="0" err="1" smtClean="0">
                <a:solidFill>
                  <a:srgbClr val="3333FF"/>
                </a:solidFill>
              </a:rPr>
              <a:t>n</a:t>
            </a:r>
            <a:r>
              <a:rPr lang="it-IT" dirty="0" smtClean="0">
                <a:solidFill>
                  <a:srgbClr val="3333FF"/>
                </a:solidFill>
              </a:rPr>
              <a:t>", i, </a:t>
            </a:r>
            <a:r>
              <a:rPr lang="it-IT" dirty="0" err="1" smtClean="0">
                <a:solidFill>
                  <a:srgbClr val="3333FF"/>
                </a:solidFill>
              </a:rPr>
              <a:t>argv</a:t>
            </a:r>
            <a:r>
              <a:rPr lang="it-IT" dirty="0" smtClean="0">
                <a:solidFill>
                  <a:srgbClr val="3333FF"/>
                </a:solidFill>
              </a:rPr>
              <a:t> [i]);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}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10747</TotalTime>
  <Words>1758</Words>
  <Application>Microsoft Office PowerPoint</Application>
  <PresentationFormat>Presentazione su schermo (4:3)</PresentationFormat>
  <Paragraphs>280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Calibri</vt:lpstr>
      <vt:lpstr>Gill Sans MT</vt:lpstr>
      <vt:lpstr>Mangal</vt:lpstr>
      <vt:lpstr>Tahoma</vt:lpstr>
      <vt:lpstr>Wingdings</vt:lpstr>
      <vt:lpstr>Wingdings 2</vt:lpstr>
      <vt:lpstr>Solstizio</vt:lpstr>
      <vt:lpstr>Programmazione e Laboratorio di Programmazione</vt:lpstr>
      <vt:lpstr>mycp</vt:lpstr>
      <vt:lpstr>MP1 (lettura file formato noto)</vt:lpstr>
      <vt:lpstr>MP1(2)</vt:lpstr>
      <vt:lpstr>MP1(3)</vt:lpstr>
      <vt:lpstr>MP1(3)</vt:lpstr>
      <vt:lpstr>MP2 (uso redirezione)</vt:lpstr>
      <vt:lpstr>MP2 (2)</vt:lpstr>
      <vt:lpstr>MP3 (uso linea comando)</vt:lpstr>
      <vt:lpstr>MP3 (2)</vt:lpstr>
      <vt:lpstr>MP3 (3)</vt:lpstr>
      <vt:lpstr>MP4 (formato sconosciuto)</vt:lpstr>
      <vt:lpstr>MP4 (2)</vt:lpstr>
      <vt:lpstr>MP4 (3)</vt:lpstr>
      <vt:lpstr>MP4 (4)</vt:lpstr>
      <vt:lpstr>MP4 (… imprevisto …)</vt:lpstr>
      <vt:lpstr>MP5 (gestione errori)</vt:lpstr>
      <vt:lpstr>MP5 (2)</vt:lpstr>
      <vt:lpstr>MP5 (2)</vt:lpstr>
      <vt:lpstr>MP6 (scrittura file corretta)</vt:lpstr>
      <vt:lpstr>MP6 (2)</vt:lpstr>
      <vt:lpstr>MP6 (3)</vt:lpstr>
      <vt:lpstr>MP6 (4)</vt:lpstr>
      <vt:lpstr>MP6 (4)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968</cp:revision>
  <dcterms:created xsi:type="dcterms:W3CDTF">2007-12-10T14:15:35Z</dcterms:created>
  <dcterms:modified xsi:type="dcterms:W3CDTF">2018-01-11T13:36:14Z</dcterms:modified>
</cp:coreProperties>
</file>