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0"/>
  </p:notesMasterIdLst>
  <p:handoutMasterIdLst>
    <p:handoutMasterId r:id="rId11"/>
  </p:handoutMasterIdLst>
  <p:sldIdLst>
    <p:sldId id="256" r:id="rId2"/>
    <p:sldId id="356" r:id="rId3"/>
    <p:sldId id="369" r:id="rId4"/>
    <p:sldId id="370" r:id="rId5"/>
    <p:sldId id="392" r:id="rId6"/>
    <p:sldId id="393" r:id="rId7"/>
    <p:sldId id="394" r:id="rId8"/>
    <p:sldId id="395" r:id="rId9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808000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81" autoAdjust="0"/>
    <p:restoredTop sz="95196" autoAdjust="0"/>
  </p:normalViewPr>
  <p:slideViewPr>
    <p:cSldViewPr>
      <p:cViewPr varScale="1">
        <p:scale>
          <a:sx n="70" d="100"/>
          <a:sy n="70" d="100"/>
        </p:scale>
        <p:origin x="143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AEC7D26F-F95F-4CDF-AF37-9C70E0BF20C3}" type="datetimeFigureOut">
              <a:rPr lang="it-IT" smtClean="0"/>
              <a:pPr/>
              <a:t>11/01/2018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646983E4-038C-4290-ACD0-0271321E208F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0542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6" y="0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/>
          <a:lstStyle>
            <a:lvl1pPr algn="r">
              <a:defRPr sz="1100"/>
            </a:lvl1pPr>
          </a:lstStyle>
          <a:p>
            <a:fld id="{5D5A25CE-394F-4941-9863-5CC500328B23}" type="datetimeFigureOut">
              <a:rPr lang="it-IT" smtClean="0"/>
              <a:pPr/>
              <a:t>11/01/2018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0600" y="766763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50" tIns="47374" rIns="94750" bIns="47374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2"/>
            <a:ext cx="5679440" cy="4605576"/>
          </a:xfrm>
          <a:prstGeom prst="rect">
            <a:avLst/>
          </a:prstGeom>
        </p:spPr>
        <p:txBody>
          <a:bodyPr vert="horz" lIns="94750" tIns="47374" rIns="94750" bIns="47374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2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l">
              <a:defRPr sz="11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6" y="9721107"/>
            <a:ext cx="3076363" cy="511732"/>
          </a:xfrm>
          <a:prstGeom prst="rect">
            <a:avLst/>
          </a:prstGeom>
        </p:spPr>
        <p:txBody>
          <a:bodyPr vert="horz" lIns="94750" tIns="47374" rIns="94750" bIns="47374" rtlCol="0" anchor="b"/>
          <a:lstStyle>
            <a:lvl1pPr algn="r">
              <a:defRPr sz="1100"/>
            </a:lvl1pPr>
          </a:lstStyle>
          <a:p>
            <a:fld id="{99B69191-39CA-4C7E-A48C-62D4EABD76DB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7893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rim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285852" y="-5672"/>
            <a:ext cx="7406640" cy="1077218"/>
          </a:xfrm>
        </p:spPr>
        <p:txBody>
          <a:bodyPr anchor="b"/>
          <a:lstStyle>
            <a:lvl1pPr algn="ctr">
              <a:defRPr b="1"/>
            </a:lvl1pPr>
            <a:extLst/>
          </a:lstStyle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1892826"/>
          </a:xfrm>
        </p:spPr>
        <p:txBody>
          <a:bodyPr tIns="0"/>
          <a:lstStyle>
            <a:lvl1pPr marL="0" indent="0" algn="ctr">
              <a:buNone/>
              <a:defRPr sz="4000" b="1">
                <a:solidFill>
                  <a:srgbClr val="FF0000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dirty="0" smtClean="0"/>
              <a:t>Fare clic per modificare lo stile del sottotitolo dello schema</a:t>
            </a:r>
            <a:endParaRPr kumimoji="0" lang="en-US" dirty="0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>
          <a:xfrm>
            <a:off x="3214678" y="6305550"/>
            <a:ext cx="4714908" cy="476250"/>
          </a:xfrm>
        </p:spPr>
        <p:txBody>
          <a:bodyPr/>
          <a:lstStyle>
            <a:lvl1pPr algn="r">
              <a:defRPr/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>
          <a:xfrm>
            <a:off x="8036536" y="6301458"/>
            <a:ext cx="998386" cy="476250"/>
          </a:xfrm>
        </p:spPr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17324" y="1002084"/>
            <a:ext cx="7283766" cy="1754326"/>
          </a:xfrm>
        </p:spPr>
        <p:txBody>
          <a:bodyPr/>
          <a:lstStyle>
            <a:lvl1pPr marL="265113" indent="-265113">
              <a:spcBef>
                <a:spcPts val="1200"/>
              </a:spcBef>
              <a:buClrTx/>
              <a:buFont typeface="Arial" pitchFamily="34" charset="0"/>
              <a:buChar char="•"/>
              <a:defRPr sz="2800"/>
            </a:lvl1pPr>
            <a:lvl2pPr marL="541338" indent="-274638">
              <a:buClrTx/>
              <a:buFont typeface="Wingdings" pitchFamily="2" charset="2"/>
              <a:buChar char="§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dirty="0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43240" y="6305550"/>
            <a:ext cx="4840028" cy="476250"/>
          </a:xfrm>
        </p:spPr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parere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253003"/>
            <a:ext cx="7498080" cy="500066"/>
          </a:xfrm>
        </p:spPr>
        <p:txBody>
          <a:bodyPr/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85852" y="1508785"/>
            <a:ext cx="7283766" cy="1277273"/>
          </a:xfrm>
        </p:spPr>
        <p:txBody>
          <a:bodyPr/>
          <a:lstStyle>
            <a:lvl1pPr marL="0" indent="0">
              <a:spcBef>
                <a:spcPts val="1200"/>
              </a:spcBef>
              <a:buClrTx/>
              <a:buFont typeface="Arial" pitchFamily="34" charset="0"/>
              <a:buNone/>
              <a:defRPr sz="2400" b="1"/>
            </a:lvl1pPr>
            <a:lvl2pPr marL="1074738" indent="-533400">
              <a:buClrTx/>
              <a:buFont typeface="Wingdings" pitchFamily="2" charset="2"/>
              <a:buChar char="v"/>
              <a:defRPr sz="2400"/>
            </a:lvl2pPr>
            <a:lvl3pPr marL="896938" indent="-355600">
              <a:buClrTx/>
              <a:buFont typeface="Wingdings" pitchFamily="2" charset="2"/>
              <a:buChar char="v"/>
              <a:defRPr sz="1800"/>
            </a:lvl3pPr>
            <a:lvl4pPr>
              <a:buClrTx/>
              <a:defRPr/>
            </a:lvl4pPr>
            <a:lvl5pPr>
              <a:buClrTx/>
              <a:defRPr sz="1800"/>
            </a:lvl5pPr>
            <a:extLst/>
          </a:lstStyle>
          <a:p>
            <a:pPr lvl="0" eaLnBrk="1" latinLnBrk="0" hangingPunct="1"/>
            <a:r>
              <a:rPr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  <a:endParaRPr lang="it-IT" dirty="0" smtClean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0"/>
          </p:nvPr>
        </p:nvSpPr>
        <p:spPr>
          <a:xfrm>
            <a:off x="3428992" y="6305550"/>
            <a:ext cx="4554276" cy="476250"/>
          </a:xfrm>
        </p:spPr>
        <p:txBody>
          <a:bodyPr/>
          <a:lstStyle/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audio" Target="../media/audio2.wav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1.wav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214414" y="-106509"/>
            <a:ext cx="7498080" cy="1200329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r>
              <a:rPr kumimoji="0" lang="it-IT" dirty="0" smtClean="0"/>
              <a:t>Fare clic per modificare lo stile del titolo</a:t>
            </a:r>
            <a:endParaRPr kumimoji="0" lang="en-US" dirty="0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214414" y="1000108"/>
            <a:ext cx="749808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1" latinLnBrk="0" hangingPunct="1"/>
            <a:r>
              <a:rPr kumimoji="0" lang="it-IT" dirty="0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dirty="0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  <a:endParaRPr kumimoji="0" lang="it-IT" dirty="0" smtClean="0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3857620" y="6305550"/>
            <a:ext cx="4125648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it-IT" smtClean="0"/>
              <a:t>Programmazione di Calcolatori: Ingresso/Uscita</a:t>
            </a:r>
            <a:endParaRPr lang="it-IT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072462" y="6305550"/>
            <a:ext cx="998386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 baseline="0">
                <a:solidFill>
                  <a:schemeClr val="tx1"/>
                </a:solidFill>
                <a:effectLst/>
              </a:defRPr>
            </a:lvl1pPr>
            <a:extLst/>
          </a:lstStyle>
          <a:p>
            <a:fld id="{F7A210C6-83BB-4F1C-8E0B-1EB9C4021390}" type="slidenum">
              <a:rPr lang="it-IT" smtClean="0"/>
              <a:pPr/>
              <a:t>‹N›</a:t>
            </a:fld>
            <a:endParaRPr lang="it-IT" dirty="0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0" y="161488"/>
            <a:ext cx="1000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" b="1" baseline="0" dirty="0" smtClean="0"/>
              <a:t>C. Gaibisso</a:t>
            </a:r>
          </a:p>
          <a:p>
            <a:pPr algn="ctr"/>
            <a:r>
              <a:rPr lang="it-IT" sz="800" b="1" baseline="0" dirty="0" smtClean="0"/>
              <a:t>B. Martino</a:t>
            </a:r>
          </a:p>
        </p:txBody>
      </p:sp>
      <p:sp>
        <p:nvSpPr>
          <p:cNvPr id="13" name="AutoShape 15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8715404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  <p:sp>
        <p:nvSpPr>
          <p:cNvPr id="16" name="AutoShape 16">
            <a:hlinkClick r:id="" action="ppaction://hlinkshowjump?jump=previousslide"/>
          </p:cNvPr>
          <p:cNvSpPr>
            <a:spLocks noChangeArrowheads="1"/>
          </p:cNvSpPr>
          <p:nvPr/>
        </p:nvSpPr>
        <p:spPr bwMode="auto">
          <a:xfrm rot="10800000">
            <a:off x="8179412" y="6572272"/>
            <a:ext cx="228600" cy="150812"/>
          </a:xfrm>
          <a:prstGeom prst="rightArrow">
            <a:avLst>
              <a:gd name="adj1" fmla="val 50000"/>
              <a:gd name="adj2" fmla="val 37895"/>
            </a:avLst>
          </a:prstGeom>
          <a:solidFill>
            <a:schemeClr val="tx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ctr" rtl="0"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b="1" kern="1200">
                <a:solidFill>
                  <a:schemeClr val="folHlink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uild="p" bldLvl="3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2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  <p:tmpl lvl="3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  <p:subTnLst>
                    <p:audio>
                      <p:cMediaNode>
                        <p:cTn display="0" masterRel="sameClick">
                          <p:stCondLst>
                            <p:cond evt="begin" delay="0"/>
                          </p:stCondLst>
                          <p:endCondLst>
                            <p:cond evt="onStopAudio" delay="0">
                              <p:tgtEl>
                                <p:sldTgt/>
                              </p:tgtEl>
                            </p:cond>
                          </p:endCondLst>
                        </p:cTn>
                        <p:tgtEl>
                          <p:sndTgt r:embed="rId7" name="type.wav"/>
                        </p:tgtEl>
                      </p:cMediaNode>
                    </p:audio>
                  </p:subTnLst>
                </p:cTn>
              </p:par>
            </p:tnLst>
          </p:tmpl>
        </p:tmplLst>
      </p:bldP>
    </p:bldLst>
  </p:timing>
  <p:hf hdr="0" dt="0"/>
  <p:txStyles>
    <p:titleStyle>
      <a:lvl1pPr algn="l" rtl="0" eaLnBrk="1" latinLnBrk="0" hangingPunct="1">
        <a:spcBef>
          <a:spcPct val="0"/>
        </a:spcBef>
        <a:buNone/>
        <a:defRPr kumimoji="0" lang="en-US" sz="3600" b="1" kern="1200" dirty="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6700" indent="-2667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SzPct val="100000"/>
        <a:buFont typeface="Arial" pitchFamily="34" charset="0"/>
        <a:buChar char="•"/>
        <a:defRPr kumimoji="0" sz="2800" b="0" kern="1200">
          <a:solidFill>
            <a:srgbClr val="002060"/>
          </a:solidFill>
          <a:latin typeface="+mn-lt"/>
          <a:ea typeface="+mn-ea"/>
          <a:cs typeface="+mn-cs"/>
        </a:defRPr>
      </a:lvl1pPr>
      <a:lvl2pPr marL="541338" indent="-274638" algn="l" rtl="0" eaLnBrk="1" latinLnBrk="0" hangingPunct="1">
        <a:lnSpc>
          <a:spcPct val="100000"/>
        </a:lnSpc>
        <a:spcBef>
          <a:spcPts val="550"/>
        </a:spcBef>
        <a:buClr>
          <a:srgbClr val="002060"/>
        </a:buClr>
        <a:buFont typeface="Wingdings" pitchFamily="2" charset="2"/>
        <a:buChar char="§"/>
        <a:tabLst/>
        <a:defRPr kumimoji="0" sz="2400" b="0" kern="1200">
          <a:solidFill>
            <a:srgbClr val="002060"/>
          </a:solidFill>
          <a:latin typeface="+mn-lt"/>
          <a:ea typeface="+mn-ea"/>
          <a:cs typeface="+mn-cs"/>
        </a:defRPr>
      </a:lvl2pPr>
      <a:lvl3pPr marL="896938" indent="-355600" algn="l" rtl="0" eaLnBrk="1" latinLnBrk="0" hangingPunct="1">
        <a:lnSpc>
          <a:spcPct val="100000"/>
        </a:lnSpc>
        <a:spcBef>
          <a:spcPts val="600"/>
        </a:spcBef>
        <a:buClr>
          <a:srgbClr val="002060"/>
        </a:buClr>
        <a:buFont typeface="Wingdings" pitchFamily="2" charset="2"/>
        <a:buChar char="v"/>
        <a:defRPr kumimoji="0" sz="2000" b="0" kern="1200">
          <a:solidFill>
            <a:srgbClr val="002060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85852" y="140439"/>
            <a:ext cx="7406640" cy="1200329"/>
          </a:xfrm>
        </p:spPr>
        <p:txBody>
          <a:bodyPr/>
          <a:lstStyle/>
          <a:p>
            <a:r>
              <a:rPr lang="it-IT" dirty="0" smtClean="0"/>
              <a:t>Programmazione e Laboratorio di Programmazione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32560" y="2250554"/>
            <a:ext cx="7406640" cy="2046714"/>
          </a:xfrm>
        </p:spPr>
        <p:txBody>
          <a:bodyPr/>
          <a:lstStyle/>
          <a:p>
            <a:r>
              <a:rPr lang="it-IT" dirty="0" smtClean="0"/>
              <a:t>Lezione XII.V</a:t>
            </a:r>
          </a:p>
          <a:p>
            <a:r>
              <a:rPr lang="it-IT" dirty="0" smtClean="0"/>
              <a:t>Gestione </a:t>
            </a:r>
            <a:r>
              <a:rPr lang="it-IT" dirty="0" smtClean="0"/>
              <a:t>dei file</a:t>
            </a:r>
          </a:p>
          <a:p>
            <a:r>
              <a:rPr lang="it-IT" dirty="0" smtClean="0"/>
              <a:t>Un progetto completo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432560" y="6290560"/>
            <a:ext cx="6497026" cy="476250"/>
          </a:xfrm>
        </p:spPr>
        <p:txBody>
          <a:bodyPr/>
          <a:lstStyle/>
          <a:p>
            <a:r>
              <a:rPr lang="it-IT" dirty="0" smtClean="0"/>
              <a:t>Programmazione e Laboratorio di Programmazione: Gestione </a:t>
            </a:r>
            <a:r>
              <a:rPr lang="it-IT" dirty="0"/>
              <a:t>dei </a:t>
            </a:r>
            <a:r>
              <a:rPr lang="it-IT" dirty="0" smtClean="0"/>
              <a:t>file – Un Progetto completo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Attività: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475656" y="6290560"/>
            <a:ext cx="645393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1043608" y="1268760"/>
            <a:ext cx="8100392" cy="38472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buSzPct val="100000"/>
              <a:defRPr/>
            </a:pPr>
            <a:r>
              <a:rPr lang="it-IT" sz="3200" b="1" dirty="0" smtClean="0"/>
              <a:t>Sviluppare in linguaggio “C”: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3200" b="1" dirty="0" smtClean="0">
                <a:solidFill>
                  <a:srgbClr val="FF0000"/>
                </a:solidFill>
              </a:rPr>
              <a:t>un programma che trasformi una immagine a colori nella sua equivalente in bianco e nero</a:t>
            </a:r>
            <a:endParaRPr lang="it-IT" sz="3200" b="1" dirty="0">
              <a:solidFill>
                <a:srgbClr val="FF0000"/>
              </a:solidFill>
            </a:endParaRP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3200" b="1" dirty="0">
                <a:solidFill>
                  <a:srgbClr val="FF0000"/>
                </a:solidFill>
              </a:rPr>
              <a:t>un programma che metta in evidenza le tonalità rosse più intense di una immagine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87624" y="1484784"/>
            <a:ext cx="705678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SzPct val="100000"/>
              <a:defRPr/>
            </a:pPr>
            <a:r>
              <a:rPr lang="it-IT" sz="2400" b="1" dirty="0" smtClean="0"/>
              <a:t>Proposta di suddivisione in </a:t>
            </a:r>
            <a:r>
              <a:rPr lang="it-IT" sz="2400" b="1" dirty="0" err="1" smtClean="0"/>
              <a:t>MiniProgetti</a:t>
            </a:r>
            <a:endParaRPr lang="it-IT" sz="2400" b="1" dirty="0" smtClean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MP1</a:t>
            </a:r>
            <a:r>
              <a:rPr lang="it-IT" sz="2400" b="1" dirty="0" smtClean="0"/>
              <a:t>: lettura della </a:t>
            </a:r>
            <a:r>
              <a:rPr lang="it-IT" sz="2400" b="1" dirty="0" err="1" smtClean="0"/>
              <a:t>header</a:t>
            </a:r>
            <a:r>
              <a:rPr lang="it-IT" sz="2400" b="1" dirty="0" smtClean="0"/>
              <a:t> dell’immagine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MP2</a:t>
            </a:r>
            <a:r>
              <a:rPr lang="it-IT" sz="2400" b="1" dirty="0" smtClean="0"/>
              <a:t>: lettura dati immagine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MP3</a:t>
            </a:r>
            <a:r>
              <a:rPr lang="it-IT" sz="2400" b="1" dirty="0" smtClean="0"/>
              <a:t>: </a:t>
            </a:r>
            <a:r>
              <a:rPr lang="it-IT" sz="2400" b="1" dirty="0"/>
              <a:t>elaborazione pixel per pixel </a:t>
            </a:r>
            <a:endParaRPr lang="it-IT" sz="2400" b="1" dirty="0" smtClean="0"/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>
                <a:solidFill>
                  <a:srgbClr val="FF0000"/>
                </a:solidFill>
              </a:rPr>
              <a:t>MP4</a:t>
            </a:r>
            <a:r>
              <a:rPr lang="it-IT" sz="2400" b="1" dirty="0" smtClean="0"/>
              <a:t>: scrittura immagine</a:t>
            </a:r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/>
              <a:t>c</a:t>
            </a:r>
            <a:r>
              <a:rPr lang="it-IT" dirty="0" smtClean="0"/>
              <a:t>ol2bw.c / </a:t>
            </a:r>
            <a:r>
              <a:rPr lang="it-IT" dirty="0" err="1" smtClean="0"/>
              <a:t>red.c</a:t>
            </a:r>
            <a:endParaRPr lang="it-IT" dirty="0"/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475656" y="6290560"/>
            <a:ext cx="645393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208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187624" y="1844824"/>
            <a:ext cx="775007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>
              <a:spcBef>
                <a:spcPts val="1200"/>
              </a:spcBef>
              <a:buSzPct val="100000"/>
              <a:defRPr/>
            </a:pPr>
            <a:r>
              <a:rPr lang="it-IT" sz="2400" b="1" dirty="0" smtClean="0"/>
              <a:t>Il formato semplificato di un file contenente una immagine in formato BMP è il seguente: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en-US" sz="2400" b="1" dirty="0" smtClean="0"/>
              <a:t>File Header (14 bytes)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en-US" sz="2400" b="1" dirty="0" smtClean="0"/>
              <a:t>Image Header (40 bytes)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/>
              <a:t>Color </a:t>
            </a:r>
            <a:r>
              <a:rPr lang="it-IT" sz="2400" b="1" dirty="0" err="1" smtClean="0"/>
              <a:t>Table</a:t>
            </a:r>
            <a:r>
              <a:rPr lang="it-IT" sz="2400" b="1" dirty="0" smtClean="0"/>
              <a:t> (</a:t>
            </a:r>
            <a:r>
              <a:rPr lang="it-IT" sz="2400" b="1" dirty="0" err="1" smtClean="0"/>
              <a:t>lungh</a:t>
            </a:r>
            <a:r>
              <a:rPr lang="it-IT" sz="2400" b="1" dirty="0" smtClean="0"/>
              <a:t>. variabile, può mancare)</a:t>
            </a:r>
          </a:p>
          <a:p>
            <a:pPr marL="342900" indent="-342900">
              <a:spcBef>
                <a:spcPts val="1200"/>
              </a:spcBef>
              <a:buSzPct val="100000"/>
              <a:buFont typeface="Arial"/>
              <a:buChar char="•"/>
              <a:defRPr/>
            </a:pPr>
            <a:r>
              <a:rPr lang="it-IT" sz="2400" b="1" dirty="0" smtClean="0"/>
              <a:t>Pixel Data</a:t>
            </a:r>
            <a:endParaRPr lang="it-IT" sz="2400" b="1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MP1</a:t>
            </a:r>
            <a:endParaRPr lang="it-IT" dirty="0"/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403648" y="6290560"/>
            <a:ext cx="6525938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349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MP1 (2)</a:t>
            </a:r>
            <a:endParaRPr lang="it-IT" dirty="0"/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475656" y="6290560"/>
            <a:ext cx="6453930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  <p:graphicFrame>
        <p:nvGraphicFramePr>
          <p:cNvPr id="9" name="Group 48"/>
          <p:cNvGraphicFramePr>
            <a:graphicFrameLocks noGrp="1"/>
          </p:cNvGraphicFramePr>
          <p:nvPr>
            <p:ph idx="1"/>
          </p:nvPr>
        </p:nvGraphicFramePr>
        <p:xfrm>
          <a:off x="1619672" y="2132856"/>
          <a:ext cx="6984774" cy="3432705"/>
        </p:xfrm>
        <a:graphic>
          <a:graphicData uri="http://schemas.openxmlformats.org/drawingml/2006/table">
            <a:tbl>
              <a:tblPr/>
              <a:tblGrid>
                <a:gridCol w="13972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72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9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72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72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2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Inizio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Lunghezza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Default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1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“BM”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2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Size</a:t>
                      </a: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1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1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1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Offset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259632" y="1225991"/>
            <a:ext cx="7560840" cy="445379"/>
          </a:xfrm>
          <a:prstGeom prst="rect">
            <a:avLst/>
          </a:prstGeom>
          <a:noFill/>
          <a:ln/>
        </p:spPr>
        <p:txBody>
          <a:bodyPr wrap="square" lIns="90000" tIns="46800" rIns="90000" bIns="46800" anchor="ctr">
            <a:spAutoFit/>
          </a:bodyPr>
          <a:lstStyle/>
          <a:p>
            <a:pPr marL="0" marR="0" lvl="0" indent="0" algn="ctr" defTabSz="449263" rtl="0" eaLnBrk="1" fontAlgn="auto" latinLnBrk="0" hangingPunct="1">
              <a:lnSpc>
                <a:spcPct val="9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it-IT" sz="2400" b="1" dirty="0" smtClean="0"/>
              <a:t>Il formato BMP: File </a:t>
            </a:r>
            <a:r>
              <a:rPr lang="it-IT" sz="2400" b="1" dirty="0" err="1" smtClean="0"/>
              <a:t>heade</a:t>
            </a:r>
            <a:r>
              <a:rPr lang="it-IT" sz="24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r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4349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MP1 (3)</a:t>
            </a:r>
            <a:endParaRPr lang="it-IT" dirty="0"/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403648" y="6290560"/>
            <a:ext cx="6525938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259632" y="1225991"/>
            <a:ext cx="7560840" cy="445379"/>
          </a:xfrm>
          <a:prstGeom prst="rect">
            <a:avLst/>
          </a:prstGeom>
          <a:noFill/>
          <a:ln/>
        </p:spPr>
        <p:txBody>
          <a:bodyPr wrap="square" lIns="90000" tIns="46800" rIns="90000" bIns="46800" anchor="ctr">
            <a:spAutoFit/>
          </a:bodyPr>
          <a:lstStyle/>
          <a:p>
            <a:pPr lvl="0" algn="ctr" defTabSz="449263">
              <a:lnSpc>
                <a:spcPct val="95000"/>
              </a:lnSpc>
              <a:spcBef>
                <a:spcPct val="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 smtClean="0"/>
              <a:t>Il formato BMP: </a:t>
            </a:r>
            <a:r>
              <a:rPr lang="en-US" sz="2400" b="1" dirty="0" smtClean="0"/>
              <a:t>Image Header (1) 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2" name="Group 55"/>
          <p:cNvGraphicFramePr>
            <a:graphicFrameLocks/>
          </p:cNvGraphicFramePr>
          <p:nvPr/>
        </p:nvGraphicFramePr>
        <p:xfrm>
          <a:off x="1403648" y="1916832"/>
          <a:ext cx="7344819" cy="4269411"/>
        </p:xfrm>
        <a:graphic>
          <a:graphicData uri="http://schemas.openxmlformats.org/drawingml/2006/table">
            <a:tbl>
              <a:tblPr/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78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22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3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Inizio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Lunghezza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Default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Size Info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Lun.Head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35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Larg.Imm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Alt.Imm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Planes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1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BitCnt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Bit/pixel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9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49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dirty="0" smtClean="0"/>
              <a:t>MP1 (4)</a:t>
            </a:r>
            <a:endParaRPr lang="it-IT" dirty="0"/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475655" y="6290560"/>
            <a:ext cx="6453931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259632" y="1225991"/>
            <a:ext cx="7560840" cy="445379"/>
          </a:xfrm>
          <a:prstGeom prst="rect">
            <a:avLst/>
          </a:prstGeom>
          <a:noFill/>
          <a:ln/>
        </p:spPr>
        <p:txBody>
          <a:bodyPr wrap="square" lIns="90000" tIns="46800" rIns="90000" bIns="46800" anchor="ctr">
            <a:spAutoFit/>
          </a:bodyPr>
          <a:lstStyle/>
          <a:p>
            <a:pPr lvl="0" algn="ctr" defTabSz="449263">
              <a:lnSpc>
                <a:spcPct val="95000"/>
              </a:lnSpc>
              <a:spcBef>
                <a:spcPct val="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 smtClean="0"/>
              <a:t>Il formato BMP: </a:t>
            </a:r>
            <a:r>
              <a:rPr lang="en-US" sz="2400" b="1" dirty="0" smtClean="0"/>
              <a:t>Image Header (2) 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Group 48"/>
          <p:cNvGraphicFramePr>
            <a:graphicFrameLocks noGrp="1"/>
          </p:cNvGraphicFramePr>
          <p:nvPr>
            <p:ph idx="1"/>
          </p:nvPr>
        </p:nvGraphicFramePr>
        <p:xfrm>
          <a:off x="1475655" y="1981201"/>
          <a:ext cx="7200801" cy="4232724"/>
        </p:xfrm>
        <a:graphic>
          <a:graphicData uri="http://schemas.openxmlformats.org/drawingml/2006/table">
            <a:tbl>
              <a:tblPr/>
              <a:tblGrid>
                <a:gridCol w="1140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1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9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9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2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Inizio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Lunghezza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Default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Size Imm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Lun.Imm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8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Ris.X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Ris.Y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Planes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Ncol.Imm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8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BitCnt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Icol.Imm</a:t>
                      </a: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49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210C6-83BB-4F1C-8E0B-1EB9C4021390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1217324" y="179871"/>
            <a:ext cx="7498080" cy="646331"/>
          </a:xfrm>
        </p:spPr>
        <p:txBody>
          <a:bodyPr/>
          <a:lstStyle/>
          <a:p>
            <a:r>
              <a:rPr lang="it-IT" smtClean="0"/>
              <a:t>MP1 (5)</a:t>
            </a:r>
            <a:endParaRPr lang="it-IT" dirty="0"/>
          </a:p>
        </p:txBody>
      </p:sp>
      <p:sp>
        <p:nvSpPr>
          <p:cNvPr id="7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475655" y="6290560"/>
            <a:ext cx="6453931" cy="476250"/>
          </a:xfrm>
        </p:spPr>
        <p:txBody>
          <a:bodyPr/>
          <a:lstStyle/>
          <a:p>
            <a:r>
              <a:rPr lang="it-IT" dirty="0"/>
              <a:t>Programmazione e Laboratorio di Programmazione: Gestione dei file – Un Progetto completo</a:t>
            </a:r>
            <a:endParaRPr lang="it-IT" dirty="0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259632" y="1225991"/>
            <a:ext cx="7560840" cy="445379"/>
          </a:xfrm>
          <a:prstGeom prst="rect">
            <a:avLst/>
          </a:prstGeom>
          <a:noFill/>
          <a:ln/>
        </p:spPr>
        <p:txBody>
          <a:bodyPr wrap="square" lIns="90000" tIns="46800" rIns="90000" bIns="46800" anchor="ctr">
            <a:spAutoFit/>
          </a:bodyPr>
          <a:lstStyle/>
          <a:p>
            <a:pPr lvl="0" algn="ctr" defTabSz="449263">
              <a:lnSpc>
                <a:spcPct val="95000"/>
              </a:lnSpc>
              <a:spcBef>
                <a:spcPct val="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sz="2400" b="1" dirty="0" smtClean="0"/>
              <a:t>Il formato BMP: </a:t>
            </a:r>
            <a:r>
              <a:rPr lang="en-US" sz="2400" b="1" dirty="0" smtClean="0"/>
              <a:t>Image Header (2) 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Group 48"/>
          <p:cNvGraphicFramePr>
            <a:graphicFrameLocks noGrp="1"/>
          </p:cNvGraphicFramePr>
          <p:nvPr>
            <p:ph idx="1"/>
          </p:nvPr>
        </p:nvGraphicFramePr>
        <p:xfrm>
          <a:off x="1475655" y="1981201"/>
          <a:ext cx="7200801" cy="4232724"/>
        </p:xfrm>
        <a:graphic>
          <a:graphicData uri="http://schemas.openxmlformats.org/drawingml/2006/table">
            <a:tbl>
              <a:tblPr/>
              <a:tblGrid>
                <a:gridCol w="1140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1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9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9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2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Inizio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Lunghezza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Default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Size Imm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Lun.Imm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8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Width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Ris.X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8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Ris.Y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Planes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Ncol.Imm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80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BitCnt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Icol.Imm</a:t>
                      </a:r>
                      <a:endParaRPr kumimoji="0" lang="it-IT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49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FF0000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11094</TotalTime>
  <Words>408</Words>
  <Application>Microsoft Office PowerPoint</Application>
  <PresentationFormat>Presentazione su schermo (4:3)</PresentationFormat>
  <Paragraphs>164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Arial</vt:lpstr>
      <vt:lpstr>Calibri</vt:lpstr>
      <vt:lpstr>Gill Sans MT</vt:lpstr>
      <vt:lpstr>Tahoma</vt:lpstr>
      <vt:lpstr>Wingdings</vt:lpstr>
      <vt:lpstr>Wingdings 2</vt:lpstr>
      <vt:lpstr>Solstizio</vt:lpstr>
      <vt:lpstr>Programmazione e Laboratorio di Programmazione</vt:lpstr>
      <vt:lpstr>Attività:</vt:lpstr>
      <vt:lpstr>col2bw.c / red.c</vt:lpstr>
      <vt:lpstr>MP1</vt:lpstr>
      <vt:lpstr>MP1 (2)</vt:lpstr>
      <vt:lpstr>MP1 (3)</vt:lpstr>
      <vt:lpstr>MP1 (4)</vt:lpstr>
      <vt:lpstr>MP1 (5)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gaibisso</dc:creator>
  <cp:lastModifiedBy>Carlo Gaibisso</cp:lastModifiedBy>
  <cp:revision>973</cp:revision>
  <dcterms:created xsi:type="dcterms:W3CDTF">2007-12-10T14:15:35Z</dcterms:created>
  <dcterms:modified xsi:type="dcterms:W3CDTF">2018-01-11T13:54:43Z</dcterms:modified>
</cp:coreProperties>
</file>