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98" r:id="rId3"/>
    <p:sldId id="419" r:id="rId4"/>
    <p:sldId id="423" r:id="rId5"/>
    <p:sldId id="424" r:id="rId6"/>
    <p:sldId id="446" r:id="rId7"/>
    <p:sldId id="445" r:id="rId8"/>
    <p:sldId id="400" r:id="rId9"/>
    <p:sldId id="421" r:id="rId10"/>
    <p:sldId id="425" r:id="rId11"/>
    <p:sldId id="433" r:id="rId12"/>
    <p:sldId id="434" r:id="rId13"/>
    <p:sldId id="436" r:id="rId14"/>
    <p:sldId id="437" r:id="rId15"/>
    <p:sldId id="439" r:id="rId16"/>
    <p:sldId id="438" r:id="rId17"/>
    <p:sldId id="440" r:id="rId18"/>
    <p:sldId id="441" r:id="rId19"/>
    <p:sldId id="442" r:id="rId20"/>
    <p:sldId id="443" r:id="rId2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56" d="100"/>
          <a:sy n="56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19/01/2018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19/01/2018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 userDrawn="1"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 userDrawn="1"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XIII</a:t>
            </a:r>
          </a:p>
          <a:p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59832" y="6305550"/>
            <a:ext cx="4869754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09700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Nome: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0322" y="2028758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][indice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2000256" y="2528835"/>
            <a:ext cx="5129289" cy="757289"/>
            <a:chOff x="4929190" y="-71451"/>
            <a:chExt cx="5129289" cy="757289"/>
          </a:xfrm>
        </p:grpSpPr>
        <p:sp>
          <p:nvSpPr>
            <p:cNvPr id="8" name="CasellaDiTesto 7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9" name="Connettore 1 8"/>
            <p:cNvCxnSpPr>
              <a:stCxn id="8" idx="0"/>
            </p:cNvCxnSpPr>
            <p:nvPr/>
          </p:nvCxnSpPr>
          <p:spPr>
            <a:xfrm rot="5400000" flipH="1" flipV="1">
              <a:off x="7497403" y="-75018"/>
              <a:ext cx="357179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9"/>
          <p:cNvGrpSpPr/>
          <p:nvPr/>
        </p:nvGrpSpPr>
        <p:grpSpPr>
          <a:xfrm>
            <a:off x="3214702" y="1171502"/>
            <a:ext cx="4951355" cy="928696"/>
            <a:chOff x="4929190" y="285728"/>
            <a:chExt cx="4951355" cy="9286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2" name="Connettore 1 11"/>
            <p:cNvCxnSpPr>
              <a:stCxn id="11" idx="2"/>
            </p:cNvCxnSpPr>
            <p:nvPr/>
          </p:nvCxnSpPr>
          <p:spPr>
            <a:xfrm rot="16200000" flipH="1">
              <a:off x="7295777" y="794929"/>
              <a:ext cx="528586" cy="31040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081194" y="5000636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*(*(nome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+ 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)+indice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)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581128" y="5500707"/>
            <a:ext cx="5129289" cy="757295"/>
            <a:chOff x="4929190" y="-71457"/>
            <a:chExt cx="5129289" cy="757295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6" name="Connettore 1 15"/>
            <p:cNvCxnSpPr>
              <a:stCxn id="15" idx="0"/>
            </p:cNvCxnSpPr>
            <p:nvPr/>
          </p:nvCxnSpPr>
          <p:spPr>
            <a:xfrm rot="5400000" flipH="1" flipV="1">
              <a:off x="7497400" y="-75021"/>
              <a:ext cx="357185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o 16"/>
          <p:cNvGrpSpPr/>
          <p:nvPr/>
        </p:nvGrpSpPr>
        <p:grpSpPr>
          <a:xfrm>
            <a:off x="2795574" y="4143380"/>
            <a:ext cx="4951355" cy="857258"/>
            <a:chOff x="4929190" y="285728"/>
            <a:chExt cx="4951355" cy="857258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9" name="Connettore 1 18"/>
            <p:cNvCxnSpPr>
              <a:stCxn id="18" idx="2"/>
            </p:cNvCxnSpPr>
            <p:nvPr/>
          </p:nvCxnSpPr>
          <p:spPr>
            <a:xfrm rot="16200000" flipH="1">
              <a:off x="7612487" y="478219"/>
              <a:ext cx="457148" cy="8723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209700" y="3571876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Allocazione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41" name="Gruppo 40"/>
          <p:cNvGrpSpPr/>
          <p:nvPr/>
        </p:nvGrpSpPr>
        <p:grpSpPr>
          <a:xfrm>
            <a:off x="1285852" y="2808601"/>
            <a:ext cx="1968809" cy="711139"/>
            <a:chOff x="1380939" y="3222710"/>
            <a:chExt cx="1968809" cy="711139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22710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3" name="Gruppo 42"/>
          <p:cNvGrpSpPr/>
          <p:nvPr/>
        </p:nvGrpSpPr>
        <p:grpSpPr>
          <a:xfrm>
            <a:off x="1071538" y="3380105"/>
            <a:ext cx="3357587" cy="1377783"/>
            <a:chOff x="1285852" y="4446793"/>
            <a:chExt cx="3357587" cy="1377783"/>
          </a:xfrm>
        </p:grpSpPr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285984" y="4446793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4767308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929057" y="5053060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5" y="5553126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286248" y="5124498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85852" y="5127745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18081" y="4767308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88" name="Gruppo 87"/>
          <p:cNvGrpSpPr/>
          <p:nvPr/>
        </p:nvGrpSpPr>
        <p:grpSpPr>
          <a:xfrm>
            <a:off x="4071934" y="3343430"/>
            <a:ext cx="4704990" cy="1894063"/>
            <a:chOff x="4071934" y="3606639"/>
            <a:chExt cx="4704990" cy="1894063"/>
          </a:xfrm>
        </p:grpSpPr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678077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892523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606639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4178143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81331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614408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410084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78943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7737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786322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34254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500063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786322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95046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976486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374458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 err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dirty="0" err="1" smtClean="0">
                  <a:solidFill>
                    <a:srgbClr val="3333FF"/>
                  </a:solidFill>
                </a:rPr>
                <a:t>righe</a:t>
              </a:r>
              <a:endParaRPr lang="it-IT" b="1" baseline="-25000" dirty="0" smtClean="0">
                <a:solidFill>
                  <a:srgbClr val="3333FF"/>
                </a:solidFill>
              </a:endParaRPr>
            </a:p>
          </p:txBody>
        </p:sp>
      </p:grpSp>
      <p:sp>
        <p:nvSpPr>
          <p:cNvPr id="42" name="CasellaDiTesto 41"/>
          <p:cNvSpPr txBox="1"/>
          <p:nvPr/>
        </p:nvSpPr>
        <p:spPr>
          <a:xfrm>
            <a:off x="1142976" y="1593260"/>
            <a:ext cx="2071702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definisce 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variabile di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accesso alla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matrice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**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1142976" y="5231522"/>
            <a:ext cx="55721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dirty="0" smtClean="0"/>
              <a:t>/* inizializza tale variabile con l'indirizzo</a:t>
            </a:r>
          </a:p>
          <a:p>
            <a:pPr>
              <a:lnSpc>
                <a:spcPts val="1400"/>
              </a:lnSpc>
            </a:pPr>
            <a:r>
              <a:rPr lang="it-IT" sz="1600" b="1" dirty="0" smtClean="0"/>
              <a:t>** di un vettore di indirizzi di variabili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endParaRPr lang="it-IT" sz="1600" b="1" dirty="0" smtClean="0"/>
          </a:p>
          <a:p>
            <a:pPr>
              <a:lnSpc>
                <a:spcPts val="1400"/>
              </a:lnSpc>
            </a:pPr>
            <a:r>
              <a:rPr lang="it-IT" sz="1600" b="1" dirty="0" smtClean="0"/>
              <a:t>** di dimensione pari al numero delle righe */</a:t>
            </a:r>
          </a:p>
          <a:p>
            <a:pPr>
              <a:lnSpc>
                <a:spcPts val="1800"/>
              </a:lnSpc>
            </a:pP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*))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214678" y="1571612"/>
            <a:ext cx="5786446" cy="137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inizializza ogni elemento del vettore con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l'indirizzo di accesso ad un vettore di variabili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r>
              <a:rPr lang="it-IT" sz="1600" b="1" dirty="0" smtClean="0"/>
              <a:t> di dimensione pari al numero delle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colonne */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for(riga=0;  riga &lt;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[riga]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2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smtClean="0"/>
              <a:t>Rilascio della memoria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1214414" y="2428868"/>
            <a:ext cx="7562510" cy="2428892"/>
            <a:chOff x="1214414" y="2808601"/>
            <a:chExt cx="7562510" cy="2428892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336855" y="3205416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285852" y="2808601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071670" y="3380105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711600" y="3700620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714743" y="3986372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711601" y="4486438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071934" y="4057810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14414" y="4061057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*sizeof(*tipo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603767" y="3700620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414868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629314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343430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39149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55010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351199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146875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526228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51056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523113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079337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4737427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523113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68725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71327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111249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</a:p>
          </p:txBody>
        </p:sp>
      </p:grpSp>
      <p:sp>
        <p:nvSpPr>
          <p:cNvPr id="44" name="Rettangolo 43"/>
          <p:cNvSpPr/>
          <p:nvPr/>
        </p:nvSpPr>
        <p:spPr>
          <a:xfrm>
            <a:off x="1785918" y="5104216"/>
            <a:ext cx="5072098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dirty="0" smtClean="0"/>
              <a:t>/* rilascia la memoria allocata per</a:t>
            </a:r>
          </a:p>
          <a:p>
            <a:pPr>
              <a:lnSpc>
                <a:spcPts val="1400"/>
              </a:lnSpc>
            </a:pPr>
            <a:r>
              <a:rPr lang="it-IT" sz="1600" b="1" dirty="0" smtClean="0"/>
              <a:t>** le variabili di accesso alle righe della matrice */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free(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929058" y="1500174"/>
            <a:ext cx="485778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rilascia la memoria allocata per le righe della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matrice *</a:t>
            </a:r>
            <a:r>
              <a:rPr lang="it-IT" sz="1600" b="1" dirty="0"/>
              <a:t>/</a:t>
            </a:r>
            <a:endParaRPr lang="it-IT" sz="1600" b="1" dirty="0" smtClean="0"/>
          </a:p>
          <a:p>
            <a:r>
              <a:rPr lang="it-IT" sz="1600" b="1" dirty="0" smtClean="0">
                <a:solidFill>
                  <a:srgbClr val="3333FF"/>
                </a:solidFill>
              </a:rPr>
              <a:t>for(riga=0;  riga &lt;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free(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[riga]);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5000628" y="2763515"/>
            <a:ext cx="3714776" cy="2214578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arrotondato 40"/>
          <p:cNvSpPr/>
          <p:nvPr/>
        </p:nvSpPr>
        <p:spPr>
          <a:xfrm>
            <a:off x="3414924" y="3042576"/>
            <a:ext cx="1214446" cy="1643074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4" grpId="0"/>
      <p:bldP spid="45" grpId="0"/>
      <p:bldP spid="39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Le Matrici e le funzioni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4414" y="872128"/>
            <a:ext cx="7856434" cy="550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formali:</a:t>
            </a:r>
          </a:p>
          <a:p>
            <a:pPr marL="720725" lvl="1" indent="-288925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…,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**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colonne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…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)</a:t>
            </a:r>
          </a:p>
          <a:p>
            <a:pPr marL="1165225" lvl="1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{ … };</a:t>
            </a:r>
          </a:p>
          <a:p>
            <a:pPr marL="288925" lvl="1" indent="-288925" eaLnBrk="0" hangingPunct="0">
              <a:spcBef>
                <a:spcPts val="18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colonne</a:t>
            </a:r>
            <a:r>
              <a:rPr lang="it-IT" sz="2400" b="1" dirty="0" smtClean="0">
                <a:solidFill>
                  <a:srgbClr val="3333FF"/>
                </a:solidFill>
              </a:rPr>
              <a:t>, …)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I/O di matrici definite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428736"/>
            <a:ext cx="7500990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sorgente: </a:t>
            </a:r>
            <a:r>
              <a:rPr lang="it-IT" b="1" dirty="0" err="1" smtClean="0"/>
              <a:t>DinMatIO.c</a:t>
            </a:r>
            <a:r>
              <a:rPr lang="it-IT" b="1" dirty="0" smtClean="0"/>
              <a:t> */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illustra le modalità di allocazione a </a:t>
            </a:r>
            <a:r>
              <a:rPr lang="it-IT" b="1" dirty="0" err="1" smtClean="0"/>
              <a:t>run</a:t>
            </a:r>
            <a:r>
              <a:rPr lang="it-IT" b="1" dirty="0" smtClean="0"/>
              <a:t>-time, di acquisizione, di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restituzione, e di rilascio della memoria per una matrice di interi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di funzioni e tipi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di funzioni di interesse generale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r>
              <a:rPr lang="it-IT" b="1" dirty="0" smtClean="0"/>
              <a:t>  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142984"/>
            <a:ext cx="7572428" cy="48885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definizione della funzione per il recupero della memoria allocata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per una matrice di un qualsiasi numero di </a:t>
            </a:r>
            <a:r>
              <a:rPr lang="it-IT" b="1" dirty="0" smtClean="0"/>
              <a:t>colonne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righe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di una variabile per l'indice di riga */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rilascio  della memoria allocata per ognuna delle righe della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for(riga=0; riga&lt; righe;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rilascio della memoria allocata per le variabili di accesso alle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 </a:t>
            </a:r>
            <a:r>
              <a:rPr lang="it-IT" b="1" dirty="0" smtClean="0"/>
              <a:t>   ** righe</a:t>
            </a:r>
            <a:r>
              <a:rPr lang="it-IT" b="1" dirty="0"/>
              <a:t> </a:t>
            </a:r>
            <a:r>
              <a:rPr lang="it-IT" b="1" dirty="0" smtClean="0"/>
              <a:t>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857232"/>
            <a:ext cx="8109544" cy="5119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definizione della funzione per l'allocazione a </a:t>
            </a:r>
            <a:r>
              <a:rPr lang="it-IT" b="1" dirty="0" err="1" smtClean="0"/>
              <a:t>run</a:t>
            </a:r>
            <a:r>
              <a:rPr lang="it-IT" b="1" dirty="0" smtClean="0"/>
              <a:t>-time della memoria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per una matrice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nro_colonne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</a:t>
            </a:r>
            <a:r>
              <a:rPr lang="it-IT" b="1" dirty="0"/>
              <a:t>definizione di una variabile per l'indirizzo di accesso alla matrice </a:t>
            </a:r>
            <a:r>
              <a:rPr lang="it-IT" b="1" dirty="0" smtClean="0"/>
              <a:t>	** e di una per l’indice di riga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inizializzazione della variabile di accesso alla matrice con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</a:t>
            </a:r>
            <a:r>
              <a:rPr lang="it-IT" b="1" dirty="0"/>
              <a:t> l'indirizzo di </a:t>
            </a:r>
            <a:r>
              <a:rPr lang="it-IT" b="1" dirty="0" smtClean="0"/>
              <a:t>un vettore di riferimenti a variabili intere di dimensione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</a:t>
            </a:r>
            <a:r>
              <a:rPr lang="it-IT" b="1" dirty="0"/>
              <a:t> pari al numero </a:t>
            </a:r>
            <a:r>
              <a:rPr lang="it-IT" b="1" dirty="0" smtClean="0"/>
              <a:t>delle righe </a:t>
            </a:r>
            <a:r>
              <a:rPr lang="it-IT" b="1" dirty="0"/>
              <a:t>*/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*));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/* verifica dell'esito di tale inizializzazione, se negativo termina con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NULL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2976" y="857232"/>
            <a:ext cx="7929586" cy="47089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/** inizializzazione di ogni elemento del vettore con l'indirizzo di un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</a:t>
            </a:r>
            <a:r>
              <a:rPr lang="it-IT" b="1" dirty="0"/>
              <a:t>vettore di </a:t>
            </a:r>
            <a:r>
              <a:rPr lang="it-IT" b="1" dirty="0" smtClean="0"/>
              <a:t>variabili intere di dimensione pari al numero delle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colonne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for(riga=0; riga&lt;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(colonne*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verifica dell'esito della inizializzazione, se negativo rilascio di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** tutta la memoria allocata fino a quel momento e terminazione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	** con NULL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== NULL)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smtClean="0">
                <a:solidFill>
                  <a:srgbClr val="3333FF"/>
                </a:solidFill>
              </a:rPr>
              <a:t>, </a:t>
            </a:r>
            <a:r>
              <a:rPr lang="it-IT" b="1" smtClean="0">
                <a:solidFill>
                  <a:srgbClr val="3333FF"/>
                </a:solidFill>
              </a:rPr>
              <a:t>riga);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restituzione dell'indirizzo di accesso alla matrice */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052736"/>
            <a:ext cx="7883224" cy="51193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funzione per l'acquisizione del contenuto di una matrice di interi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delle variabili per l'indice di riga e quello di colonna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riga, col;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scansione delle righe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scansione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</a:t>
            </a:r>
            <a:r>
              <a:rPr lang="it-IT" b="1" dirty="0" smtClean="0">
                <a:solidFill>
                  <a:srgbClr val="3333FF"/>
                </a:solidFill>
              </a:rPr>
              <a:t>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/* acquisizione dell'elemento corrente della matrice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", riga, col);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14414" y="1083121"/>
            <a:ext cx="7856434" cy="445250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funzione per la restituzione del contenuto di una matrice di interi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delle variabili per l'indice di riga e quello di colonna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riga, col;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scansione delle righe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scansione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/* visualizzazione dell'elemento  corrente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%d", riga, col,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821419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(bidimensionale)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00174"/>
            <a:ext cx="66294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definisce una corrispondenza biunivoca tra un </a:t>
            </a:r>
            <a:r>
              <a:rPr lang="it-IT" sz="2400" b="1" dirty="0" err="1" smtClean="0"/>
              <a:t>multinsieme</a:t>
            </a:r>
            <a:r>
              <a:rPr lang="it-IT" sz="2400" b="1" dirty="0" smtClean="0"/>
              <a:t> insieme omogeneo 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69" name="Gruppo 68"/>
          <p:cNvGrpSpPr/>
          <p:nvPr/>
        </p:nvGrpSpPr>
        <p:grpSpPr>
          <a:xfrm>
            <a:off x="2059102" y="4000504"/>
            <a:ext cx="6584864" cy="1612791"/>
            <a:chOff x="1878634" y="4071942"/>
            <a:chExt cx="6584864" cy="1612791"/>
          </a:xfrm>
        </p:grpSpPr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1878634" y="4286256"/>
              <a:ext cx="269336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Matricedi 5 x 2 interi</a:t>
              </a:r>
            </a:p>
          </p:txBody>
        </p:sp>
        <p:grpSp>
          <p:nvGrpSpPr>
            <p:cNvPr id="28" name="Gruppo 27"/>
            <p:cNvGrpSpPr/>
            <p:nvPr/>
          </p:nvGrpSpPr>
          <p:grpSpPr>
            <a:xfrm>
              <a:off x="4681030" y="4071942"/>
              <a:ext cx="3782468" cy="1612791"/>
              <a:chOff x="4681030" y="2906667"/>
              <a:chExt cx="3782468" cy="1612791"/>
            </a:xfrm>
          </p:grpSpPr>
          <p:sp>
            <p:nvSpPr>
              <p:cNvPr id="29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34" name="Gruppo 64"/>
              <p:cNvGrpSpPr/>
              <p:nvPr/>
            </p:nvGrpSpPr>
            <p:grpSpPr>
              <a:xfrm>
                <a:off x="4681030" y="2912308"/>
                <a:ext cx="676788" cy="1590524"/>
                <a:chOff x="4681030" y="2985673"/>
                <a:chExt cx="676788" cy="1590524"/>
              </a:xfrm>
            </p:grpSpPr>
            <p:sp>
              <p:nvSpPr>
                <p:cNvPr id="63" name="CasellaDiTesto 62"/>
                <p:cNvSpPr txBox="1"/>
                <p:nvPr/>
              </p:nvSpPr>
              <p:spPr>
                <a:xfrm>
                  <a:off x="4681030" y="298567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(0,0)</a:t>
                  </a:r>
                  <a:endParaRPr lang="it-IT" b="1"/>
                </a:p>
              </p:txBody>
            </p:sp>
            <p:sp>
              <p:nvSpPr>
                <p:cNvPr id="64" name="CasellaDiTesto 63"/>
                <p:cNvSpPr txBox="1"/>
                <p:nvPr/>
              </p:nvSpPr>
              <p:spPr>
                <a:xfrm>
                  <a:off x="4681030" y="3299191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(1,0)</a:t>
                  </a:r>
                  <a:endParaRPr lang="it-IT" b="1"/>
                </a:p>
              </p:txBody>
            </p:sp>
            <p:sp>
              <p:nvSpPr>
                <p:cNvPr id="65" name="CasellaDiTesto 64"/>
                <p:cNvSpPr txBox="1"/>
                <p:nvPr/>
              </p:nvSpPr>
              <p:spPr>
                <a:xfrm>
                  <a:off x="4681030" y="359545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(2,0)</a:t>
                  </a:r>
                  <a:endParaRPr lang="it-IT" b="1"/>
                </a:p>
              </p:txBody>
            </p:sp>
            <p:sp>
              <p:nvSpPr>
                <p:cNvPr id="66" name="CasellaDiTesto 65"/>
                <p:cNvSpPr txBox="1"/>
                <p:nvPr/>
              </p:nvSpPr>
              <p:spPr>
                <a:xfrm>
                  <a:off x="4681030" y="391060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(3,0)</a:t>
                  </a:r>
                  <a:endParaRPr lang="it-IT" b="1"/>
                </a:p>
              </p:txBody>
            </p:sp>
            <p:sp>
              <p:nvSpPr>
                <p:cNvPr id="67" name="CasellaDiTesto 66"/>
                <p:cNvSpPr txBox="1"/>
                <p:nvPr/>
              </p:nvSpPr>
              <p:spPr>
                <a:xfrm>
                  <a:off x="4681030" y="4206865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(4,0)</a:t>
                  </a:r>
                  <a:endParaRPr lang="it-IT" b="1"/>
                </a:p>
              </p:txBody>
            </p:sp>
          </p:grpSp>
          <p:grpSp>
            <p:nvGrpSpPr>
              <p:cNvPr id="35" name="Gruppo 65"/>
              <p:cNvGrpSpPr/>
              <p:nvPr/>
            </p:nvGrpSpPr>
            <p:grpSpPr>
              <a:xfrm>
                <a:off x="7786710" y="2906667"/>
                <a:ext cx="676788" cy="1590524"/>
                <a:chOff x="7786710" y="2981484"/>
                <a:chExt cx="676788" cy="1590524"/>
              </a:xfrm>
            </p:grpSpPr>
            <p:sp>
              <p:nvSpPr>
                <p:cNvPr id="58" name="CasellaDiTesto 57"/>
                <p:cNvSpPr txBox="1"/>
                <p:nvPr/>
              </p:nvSpPr>
              <p:spPr>
                <a:xfrm>
                  <a:off x="7786710" y="298148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(0,1)</a:t>
                  </a:r>
                  <a:endParaRPr lang="it-IT" b="1"/>
                </a:p>
              </p:txBody>
            </p:sp>
            <p:sp>
              <p:nvSpPr>
                <p:cNvPr id="59" name="CasellaDiTesto 58"/>
                <p:cNvSpPr txBox="1"/>
                <p:nvPr/>
              </p:nvSpPr>
              <p:spPr>
                <a:xfrm>
                  <a:off x="7786710" y="3295002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(1,1)</a:t>
                  </a:r>
                  <a:endParaRPr lang="it-IT" b="1"/>
                </a:p>
              </p:txBody>
            </p:sp>
            <p:sp>
              <p:nvSpPr>
                <p:cNvPr id="60" name="CasellaDiTesto 59"/>
                <p:cNvSpPr txBox="1"/>
                <p:nvPr/>
              </p:nvSpPr>
              <p:spPr>
                <a:xfrm>
                  <a:off x="7786710" y="359126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(2,1)</a:t>
                  </a:r>
                  <a:endParaRPr lang="it-IT" b="1"/>
                </a:p>
              </p:txBody>
            </p:sp>
            <p:sp>
              <p:nvSpPr>
                <p:cNvPr id="61" name="CasellaDiTesto 60"/>
                <p:cNvSpPr txBox="1"/>
                <p:nvPr/>
              </p:nvSpPr>
              <p:spPr>
                <a:xfrm>
                  <a:off x="7786710" y="390641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(3,1)</a:t>
                  </a:r>
                  <a:endParaRPr lang="it-IT" b="1"/>
                </a:p>
              </p:txBody>
            </p:sp>
            <p:sp>
              <p:nvSpPr>
                <p:cNvPr id="62" name="CasellaDiTesto 61"/>
                <p:cNvSpPr txBox="1"/>
                <p:nvPr/>
              </p:nvSpPr>
              <p:spPr>
                <a:xfrm>
                  <a:off x="7786710" y="4202676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(4,1)</a:t>
                  </a:r>
                  <a:endParaRPr lang="it-IT" b="1"/>
                </a:p>
              </p:txBody>
            </p:sp>
          </p:grp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6575823" y="29572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6575823" y="32620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Rectangle 17"/>
              <p:cNvSpPr>
                <a:spLocks noChangeArrowheads="1"/>
              </p:cNvSpPr>
              <p:nvPr/>
            </p:nvSpPr>
            <p:spPr bwMode="auto">
              <a:xfrm>
                <a:off x="6575823" y="35668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Rectangle 18"/>
              <p:cNvSpPr>
                <a:spLocks noChangeArrowheads="1"/>
              </p:cNvSpPr>
              <p:nvPr/>
            </p:nvSpPr>
            <p:spPr bwMode="auto">
              <a:xfrm>
                <a:off x="6575823" y="38716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Rectangle 19"/>
              <p:cNvSpPr>
                <a:spLocks noChangeArrowheads="1"/>
              </p:cNvSpPr>
              <p:nvPr/>
            </p:nvSpPr>
            <p:spPr bwMode="auto">
              <a:xfrm>
                <a:off x="6575823" y="41764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1" name="Gruppo 67"/>
              <p:cNvGrpSpPr/>
              <p:nvPr/>
            </p:nvGrpSpPr>
            <p:grpSpPr>
              <a:xfrm>
                <a:off x="7038370" y="2926672"/>
                <a:ext cx="437940" cy="1590524"/>
                <a:chOff x="5820365" y="2985673"/>
                <a:chExt cx="437940" cy="1590524"/>
              </a:xfrm>
            </p:grpSpPr>
            <p:sp>
              <p:nvSpPr>
                <p:cNvPr id="53" name="CasellaDiTesto 52"/>
                <p:cNvSpPr txBox="1"/>
                <p:nvPr/>
              </p:nvSpPr>
              <p:spPr>
                <a:xfrm>
                  <a:off x="5883683" y="2985673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4" name="CasellaDiTesto 53"/>
                <p:cNvSpPr txBox="1"/>
                <p:nvPr/>
              </p:nvSpPr>
              <p:spPr>
                <a:xfrm>
                  <a:off x="5845211" y="3285379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-1</a:t>
                  </a:r>
                  <a:endParaRPr lang="it-IT" b="1"/>
                </a:p>
              </p:txBody>
            </p:sp>
            <p:sp>
              <p:nvSpPr>
                <p:cNvPr id="55" name="CasellaDiTesto 54"/>
                <p:cNvSpPr txBox="1"/>
                <p:nvPr/>
              </p:nvSpPr>
              <p:spPr>
                <a:xfrm>
                  <a:off x="5820365" y="3595453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12</a:t>
                  </a:r>
                  <a:endParaRPr lang="it-IT" b="1"/>
                </a:p>
              </p:txBody>
            </p:sp>
            <p:sp>
              <p:nvSpPr>
                <p:cNvPr id="56" name="CasellaDiTesto 55"/>
                <p:cNvSpPr txBox="1"/>
                <p:nvPr/>
              </p:nvSpPr>
              <p:spPr>
                <a:xfrm>
                  <a:off x="5845211" y="3910603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-9</a:t>
                  </a:r>
                  <a:endParaRPr lang="it-IT" b="1"/>
                </a:p>
              </p:txBody>
            </p:sp>
            <p:sp>
              <p:nvSpPr>
                <p:cNvPr id="57" name="CasellaDiTesto 56"/>
                <p:cNvSpPr txBox="1"/>
                <p:nvPr/>
              </p:nvSpPr>
              <p:spPr>
                <a:xfrm>
                  <a:off x="5883683" y="4206865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</p:grpSp>
          <p:sp>
            <p:nvSpPr>
              <p:cNvPr id="42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7" name="Gruppo 98"/>
              <p:cNvGrpSpPr/>
              <p:nvPr/>
            </p:nvGrpSpPr>
            <p:grpSpPr>
              <a:xfrm>
                <a:off x="5813552" y="2928934"/>
                <a:ext cx="437940" cy="1590524"/>
                <a:chOff x="5813552" y="2928934"/>
                <a:chExt cx="437940" cy="1590524"/>
              </a:xfrm>
            </p:grpSpPr>
            <p:sp>
              <p:nvSpPr>
                <p:cNvPr id="48" name="CasellaDiTesto 47"/>
                <p:cNvSpPr txBox="1"/>
                <p:nvPr/>
              </p:nvSpPr>
              <p:spPr>
                <a:xfrm>
                  <a:off x="5876870" y="292893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8</a:t>
                  </a:r>
                  <a:endParaRPr lang="it-IT" b="1"/>
                </a:p>
              </p:txBody>
            </p:sp>
            <p:sp>
              <p:nvSpPr>
                <p:cNvPr id="49" name="CasellaDiTesto 48"/>
                <p:cNvSpPr txBox="1"/>
                <p:nvPr/>
              </p:nvSpPr>
              <p:spPr>
                <a:xfrm>
                  <a:off x="5813552" y="3538714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15</a:t>
                  </a:r>
                  <a:endParaRPr lang="it-IT" b="1"/>
                </a:p>
              </p:txBody>
            </p:sp>
            <p:sp>
              <p:nvSpPr>
                <p:cNvPr id="50" name="CasellaDiTesto 49"/>
                <p:cNvSpPr txBox="1"/>
                <p:nvPr/>
              </p:nvSpPr>
              <p:spPr>
                <a:xfrm>
                  <a:off x="5876870" y="385386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5876870" y="4150126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  <p:sp>
              <p:nvSpPr>
                <p:cNvPr id="52" name="CasellaDiTesto 51"/>
                <p:cNvSpPr txBox="1"/>
                <p:nvPr/>
              </p:nvSpPr>
              <p:spPr>
                <a:xfrm>
                  <a:off x="5876870" y="3231312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764704"/>
            <a:ext cx="8028384" cy="609397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</a:t>
            </a:r>
            <a:r>
              <a:rPr lang="it-IT" b="1" dirty="0" err="1"/>
              <a:t>T</a:t>
            </a:r>
            <a:r>
              <a:rPr lang="it-IT" b="1" dirty="0" err="1" smtClean="0"/>
              <a:t>esting</a:t>
            </a:r>
            <a:r>
              <a:rPr lang="it-IT" b="1" dirty="0" smtClean="0"/>
              <a:t> di tutte le funzioni definite in precedenza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della variabile per l'indirizzo di accesso alla matrice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e per il numero di righe e di colonne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Matrice;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 	/* acquisizione del numero delle righe 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righe?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colonne?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allocazione della memoria per la matrice e assegnazione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</a:t>
            </a:r>
            <a:r>
              <a:rPr lang="it-IT" b="1" dirty="0"/>
              <a:t>dell'indirizzo di accesso alla variabile </a:t>
            </a:r>
            <a:r>
              <a:rPr lang="it-IT" b="1" dirty="0" smtClean="0"/>
              <a:t>preposta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Matrice = 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verifica l'esito dell'allocazione, se negativo termina con NULL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(Matrice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di memoria fallita");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acquisizione e restituzione del contenuto della matrice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smtClean="0"/>
              <a:t>	/* </a:t>
            </a:r>
            <a:r>
              <a:rPr lang="it-IT" b="1" dirty="0" smtClean="0"/>
              <a:t>recupero della memoria allocata per </a:t>
            </a:r>
            <a:r>
              <a:rPr lang="it-IT" b="1" smtClean="0"/>
              <a:t>la matrice */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statica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43" name="Gruppo 42"/>
          <p:cNvGrpSpPr/>
          <p:nvPr/>
        </p:nvGrpSpPr>
        <p:grpSpPr>
          <a:xfrm>
            <a:off x="1380939" y="3444435"/>
            <a:ext cx="2333828" cy="869404"/>
            <a:chOff x="1380939" y="3207321"/>
            <a:chExt cx="2333828" cy="869404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07321"/>
              <a:ext cx="218040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428860" y="3862404"/>
              <a:ext cx="1285907" cy="1428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14414" y="260699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2" name="Gruppo 41"/>
          <p:cNvGrpSpPr/>
          <p:nvPr/>
        </p:nvGrpSpPr>
        <p:grpSpPr>
          <a:xfrm>
            <a:off x="1045821" y="3370877"/>
            <a:ext cx="4188195" cy="2690813"/>
            <a:chOff x="1045821" y="3133763"/>
            <a:chExt cx="4188195" cy="2690813"/>
          </a:xfrm>
        </p:grpSpPr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3767176"/>
              <a:ext cx="1066802" cy="2057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>
              <a:off x="3925914" y="43005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4" y="52911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459315" y="4576785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045821" y="4588215"/>
              <a:ext cx="2811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r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ighe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sz="2000" b="1" baseline="-25000" dirty="0" smtClean="0">
                  <a:solidFill>
                    <a:srgbClr val="3333FF"/>
                  </a:solidFill>
                  <a:effectLst/>
                </a:rPr>
                <a:t> </a:t>
              </a:r>
              <a:r>
                <a:rPr lang="it-IT" b="1" dirty="0" smtClean="0">
                  <a:solidFill>
                    <a:srgbClr val="3333FF"/>
                  </a:solidFill>
                </a:rPr>
                <a:t>*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05263" y="3767176"/>
              <a:ext cx="0" cy="2057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459315" y="3133763"/>
              <a:ext cx="774701" cy="9382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 flipV="1">
              <a:off x="4459315" y="4933988"/>
              <a:ext cx="755651" cy="6619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5286380" y="3228001"/>
            <a:ext cx="3756956" cy="3081319"/>
            <a:chOff x="5286380" y="2990887"/>
            <a:chExt cx="3756956" cy="3081319"/>
          </a:xfrm>
        </p:grpSpPr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305454" y="2990887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302354" y="400528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838854" y="3376219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572248" y="2990887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572132" y="4383737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392240" y="3433777"/>
              <a:ext cx="2500314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col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Mat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292436" y="329090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299398" y="477206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296298" y="57864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>
              <a:off x="5832798" y="5157392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572248" y="4772060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286380" y="50720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392240" y="5148567"/>
              <a:ext cx="2651096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572132" y="4325795"/>
              <a:ext cx="9242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endParaRPr lang="it-IT"/>
            </a:p>
          </p:txBody>
        </p:sp>
      </p:grp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638460" y="1752740"/>
            <a:ext cx="582197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>
                <a:solidFill>
                  <a:srgbClr val="3333FF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] [</a:t>
            </a:r>
            <a:r>
              <a:rPr lang="it-IT" sz="2400" b="1" dirty="0" err="1" smtClean="0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  <a:endParaRPr lang="it-IT" sz="2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4" y="1145070"/>
            <a:ext cx="7534050" cy="1928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Definizione:	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>
                <a:solidFill>
                  <a:srgbClr val="3333FF"/>
                </a:solidFill>
              </a:rPr>
              <a:t>MatInt</a:t>
            </a:r>
            <a:r>
              <a:rPr lang="it-IT" sz="2400" b="1" dirty="0">
                <a:solidFill>
                  <a:srgbClr val="3333FF"/>
                </a:solidFill>
              </a:rPr>
              <a:t>[2][3]</a:t>
            </a:r>
          </a:p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Assumiamo:	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) = 4 </a:t>
            </a:r>
            <a:r>
              <a:rPr lang="it-IT" sz="2400" b="1" dirty="0" smtClean="0">
                <a:solidFill>
                  <a:srgbClr val="FF0000"/>
                </a:solidFill>
              </a:rPr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*) = 2</a:t>
            </a:r>
          </a:p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53" name="Gruppo 52"/>
          <p:cNvGrpSpPr/>
          <p:nvPr/>
        </p:nvGrpSpPr>
        <p:grpSpPr>
          <a:xfrm>
            <a:off x="1895452" y="4214816"/>
            <a:ext cx="2390775" cy="917298"/>
            <a:chOff x="1895452" y="4214816"/>
            <a:chExt cx="2390775" cy="917298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895452" y="4214816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155321" y="4762782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2431186" y="4256439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0" name="Line 8"/>
            <p:cNvSpPr>
              <a:spLocks noChangeShapeType="1"/>
            </p:cNvSpPr>
            <p:nvPr/>
          </p:nvSpPr>
          <p:spPr bwMode="auto">
            <a:xfrm flipV="1">
              <a:off x="3428977" y="4429129"/>
              <a:ext cx="8572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6000760" y="3137806"/>
            <a:ext cx="2571768" cy="3077276"/>
            <a:chOff x="6000760" y="3137806"/>
            <a:chExt cx="2571768" cy="3077276"/>
          </a:xfrm>
        </p:grpSpPr>
        <p:sp>
          <p:nvSpPr>
            <p:cNvPr id="95" name="Rectangle 12"/>
            <p:cNvSpPr>
              <a:spLocks noChangeArrowheads="1"/>
            </p:cNvSpPr>
            <p:nvPr/>
          </p:nvSpPr>
          <p:spPr bwMode="auto">
            <a:xfrm>
              <a:off x="6848508" y="4793493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>
              <a:off x="6848509" y="573343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8259790" y="52918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8259790" y="5769877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>
              <a:off x="6709379" y="4787997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Text Box 23"/>
            <p:cNvSpPr txBox="1">
              <a:spLocks noChangeArrowheads="1"/>
            </p:cNvSpPr>
            <p:nvPr/>
          </p:nvSpPr>
          <p:spPr bwMode="auto">
            <a:xfrm>
              <a:off x="6000760" y="5715016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8259790" y="481564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>
              <a:off x="6858016" y="524854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17"/>
            <p:cNvSpPr>
              <a:spLocks noChangeShapeType="1"/>
            </p:cNvSpPr>
            <p:nvPr/>
          </p:nvSpPr>
          <p:spPr bwMode="auto">
            <a:xfrm flipH="1">
              <a:off x="8215338" y="5743654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Line 17"/>
            <p:cNvSpPr>
              <a:spLocks noChangeShapeType="1"/>
            </p:cNvSpPr>
            <p:nvPr/>
          </p:nvSpPr>
          <p:spPr bwMode="auto">
            <a:xfrm flipH="1">
              <a:off x="8215338" y="52656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 flipH="1">
              <a:off x="8215338" y="478942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Rectangle 12"/>
            <p:cNvSpPr>
              <a:spLocks noChangeArrowheads="1"/>
            </p:cNvSpPr>
            <p:nvPr/>
          </p:nvSpPr>
          <p:spPr bwMode="auto">
            <a:xfrm>
              <a:off x="6848508" y="3143302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6854153" y="408324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Text Box 20"/>
            <p:cNvSpPr txBox="1">
              <a:spLocks noChangeArrowheads="1"/>
            </p:cNvSpPr>
            <p:nvPr/>
          </p:nvSpPr>
          <p:spPr bwMode="auto">
            <a:xfrm>
              <a:off x="8259790" y="364165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9" name="Text Box 21"/>
            <p:cNvSpPr txBox="1">
              <a:spLocks noChangeArrowheads="1"/>
            </p:cNvSpPr>
            <p:nvPr/>
          </p:nvSpPr>
          <p:spPr bwMode="auto">
            <a:xfrm>
              <a:off x="8259790" y="41196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0" name="Line 22"/>
            <p:cNvSpPr>
              <a:spLocks noChangeShapeType="1"/>
            </p:cNvSpPr>
            <p:nvPr/>
          </p:nvSpPr>
          <p:spPr bwMode="auto">
            <a:xfrm>
              <a:off x="6709379" y="3137806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Text Box 23"/>
            <p:cNvSpPr txBox="1">
              <a:spLocks noChangeArrowheads="1"/>
            </p:cNvSpPr>
            <p:nvPr/>
          </p:nvSpPr>
          <p:spPr bwMode="auto">
            <a:xfrm>
              <a:off x="6000760" y="4064825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2" name="Text Box 25"/>
            <p:cNvSpPr txBox="1">
              <a:spLocks noChangeArrowheads="1"/>
            </p:cNvSpPr>
            <p:nvPr/>
          </p:nvSpPr>
          <p:spPr bwMode="auto">
            <a:xfrm>
              <a:off x="8259790" y="316545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>
              <a:off x="6858016" y="359835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Line 17"/>
            <p:cNvSpPr>
              <a:spLocks noChangeShapeType="1"/>
            </p:cNvSpPr>
            <p:nvPr/>
          </p:nvSpPr>
          <p:spPr bwMode="auto">
            <a:xfrm flipH="1">
              <a:off x="8215338" y="40934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H="1">
              <a:off x="8215338" y="361542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 flipH="1">
              <a:off x="8215338" y="313922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7270018" y="317432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8" name="CasellaDiTesto 117"/>
            <p:cNvSpPr txBox="1"/>
            <p:nvPr/>
          </p:nvSpPr>
          <p:spPr>
            <a:xfrm>
              <a:off x="7270018" y="364331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9" name="CasellaDiTesto 118"/>
            <p:cNvSpPr txBox="1"/>
            <p:nvPr/>
          </p:nvSpPr>
          <p:spPr>
            <a:xfrm>
              <a:off x="7270018" y="4119950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0" name="CasellaDiTesto 119"/>
            <p:cNvSpPr txBox="1"/>
            <p:nvPr/>
          </p:nvSpPr>
          <p:spPr>
            <a:xfrm>
              <a:off x="7270018" y="482868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1" name="CasellaDiTesto 120"/>
            <p:cNvSpPr txBox="1"/>
            <p:nvPr/>
          </p:nvSpPr>
          <p:spPr>
            <a:xfrm>
              <a:off x="7270018" y="529767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7270018" y="5774312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</p:grpSp>
      <p:grpSp>
        <p:nvGrpSpPr>
          <p:cNvPr id="52" name="Gruppo 51"/>
          <p:cNvGrpSpPr/>
          <p:nvPr/>
        </p:nvGrpSpPr>
        <p:grpSpPr>
          <a:xfrm>
            <a:off x="3951738" y="3357562"/>
            <a:ext cx="2691964" cy="1785950"/>
            <a:chOff x="3951738" y="3357562"/>
            <a:chExt cx="2691964" cy="1785950"/>
          </a:xfrm>
        </p:grpSpPr>
        <p:sp>
          <p:nvSpPr>
            <p:cNvPr id="58" name="CasellaDiTesto 57"/>
            <p:cNvSpPr txBox="1"/>
            <p:nvPr/>
          </p:nvSpPr>
          <p:spPr>
            <a:xfrm>
              <a:off x="4500562" y="4254574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59" name="CasellaDiTesto 58"/>
            <p:cNvSpPr txBox="1"/>
            <p:nvPr/>
          </p:nvSpPr>
          <p:spPr>
            <a:xfrm>
              <a:off x="4500562" y="4724823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4357686" y="4214818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>
              <a:off x="4357686" y="4668584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725894" y="42410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>
              <a:off x="5715008" y="42148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Text Box 25"/>
            <p:cNvSpPr txBox="1">
              <a:spLocks noChangeArrowheads="1"/>
            </p:cNvSpPr>
            <p:nvPr/>
          </p:nvSpPr>
          <p:spPr bwMode="auto">
            <a:xfrm>
              <a:off x="3951738" y="471723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 flipH="1">
              <a:off x="4259262" y="469101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3" name="Line 8"/>
            <p:cNvSpPr>
              <a:spLocks noChangeShapeType="1"/>
            </p:cNvSpPr>
            <p:nvPr/>
          </p:nvSpPr>
          <p:spPr bwMode="auto">
            <a:xfrm flipV="1">
              <a:off x="5357818" y="3357562"/>
              <a:ext cx="1214446" cy="107157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4" name="Line 8"/>
            <p:cNvSpPr>
              <a:spLocks noChangeShapeType="1"/>
            </p:cNvSpPr>
            <p:nvPr/>
          </p:nvSpPr>
          <p:spPr bwMode="auto">
            <a:xfrm>
              <a:off x="5357818" y="4929198"/>
              <a:ext cx="1285884" cy="714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5" y="1340768"/>
            <a:ext cx="6813970" cy="5627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135" name="Gruppo 134"/>
          <p:cNvGrpSpPr/>
          <p:nvPr/>
        </p:nvGrpSpPr>
        <p:grpSpPr>
          <a:xfrm>
            <a:off x="1717503" y="4463328"/>
            <a:ext cx="2200908" cy="854538"/>
            <a:chOff x="1646065" y="5087212"/>
            <a:chExt cx="2200908" cy="854538"/>
          </a:xfrm>
        </p:grpSpPr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343915" y="5087212"/>
              <a:ext cx="1462102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endParaRPr lang="it-IT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2302960" y="5572418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126" name="Text Box 8"/>
            <p:cNvSpPr txBox="1">
              <a:spLocks noChangeArrowheads="1"/>
            </p:cNvSpPr>
            <p:nvPr/>
          </p:nvSpPr>
          <p:spPr bwMode="auto">
            <a:xfrm>
              <a:off x="1646065" y="514653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1468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7" name="Gruppo 136"/>
          <p:cNvGrpSpPr/>
          <p:nvPr/>
        </p:nvGrpSpPr>
        <p:grpSpPr>
          <a:xfrm>
            <a:off x="2800797" y="3452077"/>
            <a:ext cx="3512701" cy="1424517"/>
            <a:chOff x="2729359" y="4075961"/>
            <a:chExt cx="3512701" cy="1424517"/>
          </a:xfrm>
        </p:grpSpPr>
        <p:sp>
          <p:nvSpPr>
            <p:cNvPr id="81" name="Rectangle 12"/>
            <p:cNvSpPr>
              <a:spLocks noChangeArrowheads="1"/>
            </p:cNvSpPr>
            <p:nvPr/>
          </p:nvSpPr>
          <p:spPr bwMode="auto">
            <a:xfrm>
              <a:off x="4572000" y="4075961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4572000" y="452972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Text Box 25"/>
            <p:cNvSpPr txBox="1">
              <a:spLocks noChangeArrowheads="1"/>
            </p:cNvSpPr>
            <p:nvPr/>
          </p:nvSpPr>
          <p:spPr bwMode="auto">
            <a:xfrm>
              <a:off x="5929322" y="41021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4" name="Line 17"/>
            <p:cNvSpPr>
              <a:spLocks noChangeShapeType="1"/>
            </p:cNvSpPr>
            <p:nvPr/>
          </p:nvSpPr>
          <p:spPr bwMode="auto">
            <a:xfrm flipH="1">
              <a:off x="5929322" y="40759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25"/>
            <p:cNvSpPr txBox="1">
              <a:spLocks noChangeArrowheads="1"/>
            </p:cNvSpPr>
            <p:nvPr/>
          </p:nvSpPr>
          <p:spPr bwMode="auto">
            <a:xfrm>
              <a:off x="5929322" y="457838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 flipH="1">
              <a:off x="5929322" y="455215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CasellaDiTesto 124"/>
            <p:cNvSpPr txBox="1"/>
            <p:nvPr/>
          </p:nvSpPr>
          <p:spPr>
            <a:xfrm>
              <a:off x="2729359" y="513114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2840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7" name="Text Box 9"/>
            <p:cNvSpPr txBox="1">
              <a:spLocks noChangeArrowheads="1"/>
            </p:cNvSpPr>
            <p:nvPr/>
          </p:nvSpPr>
          <p:spPr bwMode="auto">
            <a:xfrm>
              <a:off x="3932081" y="4146397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8" name="Text Box 10"/>
            <p:cNvSpPr txBox="1">
              <a:spLocks noChangeArrowheads="1"/>
            </p:cNvSpPr>
            <p:nvPr/>
          </p:nvSpPr>
          <p:spPr bwMode="auto">
            <a:xfrm>
              <a:off x="3932081" y="457502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8" name="Gruppo 137"/>
          <p:cNvGrpSpPr/>
          <p:nvPr/>
        </p:nvGrpSpPr>
        <p:grpSpPr>
          <a:xfrm>
            <a:off x="4909808" y="2376488"/>
            <a:ext cx="3948472" cy="1484677"/>
            <a:chOff x="4838370" y="3000372"/>
            <a:chExt cx="3948472" cy="1484677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7062822" y="3004445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7068467" y="394439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Text Box 20"/>
            <p:cNvSpPr txBox="1">
              <a:spLocks noChangeArrowheads="1"/>
            </p:cNvSpPr>
            <p:nvPr/>
          </p:nvSpPr>
          <p:spPr bwMode="auto">
            <a:xfrm>
              <a:off x="8474104" y="350279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8474104" y="398082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6" name="Text Box 25"/>
            <p:cNvSpPr txBox="1">
              <a:spLocks noChangeArrowheads="1"/>
            </p:cNvSpPr>
            <p:nvPr/>
          </p:nvSpPr>
          <p:spPr bwMode="auto">
            <a:xfrm>
              <a:off x="8474104" y="3026595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7" name="Line 16"/>
            <p:cNvSpPr>
              <a:spLocks noChangeShapeType="1"/>
            </p:cNvSpPr>
            <p:nvPr/>
          </p:nvSpPr>
          <p:spPr bwMode="auto">
            <a:xfrm>
              <a:off x="7072330" y="345950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 flipH="1">
              <a:off x="8429652" y="395460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H="1">
              <a:off x="8429652" y="347657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 flipH="1">
              <a:off x="8429652" y="3000372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7484332" y="303546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7484332" y="350445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7484332" y="3981093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3" name="CasellaDiTesto 92"/>
            <p:cNvSpPr txBox="1"/>
            <p:nvPr/>
          </p:nvSpPr>
          <p:spPr>
            <a:xfrm>
              <a:off x="4838370" y="4115717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8010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9" name="Text Box 11"/>
            <p:cNvSpPr txBox="1">
              <a:spLocks noChangeArrowheads="1"/>
            </p:cNvSpPr>
            <p:nvPr/>
          </p:nvSpPr>
          <p:spPr bwMode="auto">
            <a:xfrm>
              <a:off x="6432411" y="3075829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0" name="Text Box 12"/>
            <p:cNvSpPr txBox="1">
              <a:spLocks noChangeArrowheads="1"/>
            </p:cNvSpPr>
            <p:nvPr/>
          </p:nvSpPr>
          <p:spPr bwMode="auto">
            <a:xfrm>
              <a:off x="6429236" y="353997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1" name="Text Box 13"/>
            <p:cNvSpPr txBox="1">
              <a:spLocks noChangeArrowheads="1"/>
            </p:cNvSpPr>
            <p:nvPr/>
          </p:nvSpPr>
          <p:spPr bwMode="auto">
            <a:xfrm>
              <a:off x="6429236" y="400411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9" name="Gruppo 138"/>
          <p:cNvGrpSpPr/>
          <p:nvPr/>
        </p:nvGrpSpPr>
        <p:grpSpPr>
          <a:xfrm>
            <a:off x="4909808" y="3962082"/>
            <a:ext cx="3948472" cy="1483142"/>
            <a:chOff x="4838370" y="4585966"/>
            <a:chExt cx="3948472" cy="1483142"/>
          </a:xfrm>
        </p:grpSpPr>
        <p:sp>
          <p:nvSpPr>
            <p:cNvPr id="54" name="Rectangle 12"/>
            <p:cNvSpPr>
              <a:spLocks noChangeArrowheads="1"/>
            </p:cNvSpPr>
            <p:nvPr/>
          </p:nvSpPr>
          <p:spPr bwMode="auto">
            <a:xfrm>
              <a:off x="7062822" y="4654636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7062823" y="559458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Text Box 20"/>
            <p:cNvSpPr txBox="1">
              <a:spLocks noChangeArrowheads="1"/>
            </p:cNvSpPr>
            <p:nvPr/>
          </p:nvSpPr>
          <p:spPr bwMode="auto">
            <a:xfrm>
              <a:off x="8474104" y="51529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57" name="Text Box 21"/>
            <p:cNvSpPr txBox="1">
              <a:spLocks noChangeArrowheads="1"/>
            </p:cNvSpPr>
            <p:nvPr/>
          </p:nvSpPr>
          <p:spPr bwMode="auto">
            <a:xfrm>
              <a:off x="8474104" y="563102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7" name="Text Box 25"/>
            <p:cNvSpPr txBox="1">
              <a:spLocks noChangeArrowheads="1"/>
            </p:cNvSpPr>
            <p:nvPr/>
          </p:nvSpPr>
          <p:spPr bwMode="auto">
            <a:xfrm>
              <a:off x="8474104" y="46767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8" name="Line 16"/>
            <p:cNvSpPr>
              <a:spLocks noChangeShapeType="1"/>
            </p:cNvSpPr>
            <p:nvPr/>
          </p:nvSpPr>
          <p:spPr bwMode="auto">
            <a:xfrm>
              <a:off x="7072330" y="510969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17"/>
            <p:cNvSpPr>
              <a:spLocks noChangeShapeType="1"/>
            </p:cNvSpPr>
            <p:nvPr/>
          </p:nvSpPr>
          <p:spPr bwMode="auto">
            <a:xfrm flipH="1">
              <a:off x="8429652" y="560479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17"/>
            <p:cNvSpPr>
              <a:spLocks noChangeShapeType="1"/>
            </p:cNvSpPr>
            <p:nvPr/>
          </p:nvSpPr>
          <p:spPr bwMode="auto">
            <a:xfrm flipH="1">
              <a:off x="8429652" y="51267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Line 17"/>
            <p:cNvSpPr>
              <a:spLocks noChangeShapeType="1"/>
            </p:cNvSpPr>
            <p:nvPr/>
          </p:nvSpPr>
          <p:spPr bwMode="auto">
            <a:xfrm flipH="1">
              <a:off x="8429652" y="46505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7484332" y="468982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1" name="CasellaDiTesto 90"/>
            <p:cNvSpPr txBox="1"/>
            <p:nvPr/>
          </p:nvSpPr>
          <p:spPr>
            <a:xfrm>
              <a:off x="7484332" y="515881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2" name="CasellaDiTesto 91"/>
            <p:cNvSpPr txBox="1"/>
            <p:nvPr/>
          </p:nvSpPr>
          <p:spPr>
            <a:xfrm>
              <a:off x="7484332" y="5635455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4" name="CasellaDiTesto 93"/>
            <p:cNvSpPr txBox="1"/>
            <p:nvPr/>
          </p:nvSpPr>
          <p:spPr>
            <a:xfrm>
              <a:off x="4838370" y="458596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3476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32" name="Text Box 11"/>
            <p:cNvSpPr txBox="1">
              <a:spLocks noChangeArrowheads="1"/>
            </p:cNvSpPr>
            <p:nvPr/>
          </p:nvSpPr>
          <p:spPr bwMode="auto">
            <a:xfrm>
              <a:off x="6432563" y="473795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3476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3" name="Text Box 12"/>
            <p:cNvSpPr txBox="1">
              <a:spLocks noChangeArrowheads="1"/>
            </p:cNvSpPr>
            <p:nvPr/>
          </p:nvSpPr>
          <p:spPr bwMode="auto">
            <a:xfrm>
              <a:off x="6429388" y="5202092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4" name="Text Box 13"/>
            <p:cNvSpPr txBox="1">
              <a:spLocks noChangeArrowheads="1"/>
            </p:cNvSpPr>
            <p:nvPr/>
          </p:nvSpPr>
          <p:spPr bwMode="auto">
            <a:xfrm>
              <a:off x="6429388" y="5666233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matrici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28728" y="1214843"/>
            <a:ext cx="7500990" cy="48013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Problemi:</a:t>
            </a:r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non è possibile gestire situazioni nelle quali la dimensione della matrice è nota, o varia, a </a:t>
            </a:r>
            <a:r>
              <a:rPr lang="it-IT" sz="2400" b="1" dirty="0" err="1" smtClean="0"/>
              <a:t>run</a:t>
            </a:r>
            <a:r>
              <a:rPr lang="it-IT" sz="2400" b="1" dirty="0" smtClean="0"/>
              <a:t>-time</a:t>
            </a:r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inficia pesantemente il grado di generalità delle funzioni per il loro </a:t>
            </a:r>
            <a:r>
              <a:rPr lang="it-IT" sz="2400" b="1" dirty="0" err="1" smtClean="0"/>
              <a:t>processamento</a:t>
            </a:r>
            <a:endParaRPr lang="it-IT" sz="2400" b="1" dirty="0" smtClean="0"/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…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Conclusione: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/>
              <a:t>l</a:t>
            </a:r>
            <a:r>
              <a:rPr lang="it-IT" sz="2400" b="1" dirty="0" smtClean="0"/>
              <a:t>a pratica di definire staticamente le matrici deve essere assolutamente evitata</a:t>
            </a:r>
          </a:p>
        </p:txBody>
      </p:sp>
    </p:spTree>
    <p:extLst>
      <p:ext uri="{BB962C8B-B14F-4D97-AF65-F5344CB8AC3E}">
        <p14:creationId xmlns:p14="http://schemas.microsoft.com/office/powerpoint/2010/main" val="35116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matrici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578724" y="1556792"/>
            <a:ext cx="6769459" cy="25853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Soluzione: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 smtClean="0"/>
              <a:t>riprodurre le modifiche allo stato della memoria “innescate” dalla definizione statica di una matrice attraverso le funzioni di gestione della memoria rese disponibili dal C</a:t>
            </a:r>
          </a:p>
        </p:txBody>
      </p:sp>
    </p:spTree>
    <p:extLst>
      <p:ext uri="{BB962C8B-B14F-4D97-AF65-F5344CB8AC3E}">
        <p14:creationId xmlns:p14="http://schemas.microsoft.com/office/powerpoint/2010/main" val="211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179946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2006591" y="2715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1649401" y="3087758"/>
            <a:ext cx="17859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4" name="Line 13"/>
          <p:cNvSpPr>
            <a:spLocks noChangeShapeType="1"/>
          </p:cNvSpPr>
          <p:nvPr/>
        </p:nvSpPr>
        <p:spPr bwMode="auto">
          <a:xfrm>
            <a:off x="2935285" y="3584577"/>
            <a:ext cx="0" cy="484016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567736" y="3185766"/>
            <a:ext cx="164747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567736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567735" y="4174717"/>
            <a:ext cx="2439647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567736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567736" y="1959087"/>
            <a:ext cx="142876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567736" y="2674519"/>
            <a:ext cx="207170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567736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567736" y="5174849"/>
            <a:ext cx="279047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567736" y="5889229"/>
            <a:ext cx="343342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grpSp>
        <p:nvGrpSpPr>
          <p:cNvPr id="134" name="Gruppo 133"/>
          <p:cNvGrpSpPr/>
          <p:nvPr/>
        </p:nvGrpSpPr>
        <p:grpSpPr>
          <a:xfrm>
            <a:off x="1387488" y="1500174"/>
            <a:ext cx="4126394" cy="4741871"/>
            <a:chOff x="1387488" y="1616087"/>
            <a:chExt cx="4126394" cy="4741871"/>
          </a:xfrm>
        </p:grpSpPr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616087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2084400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>
                <a:solidFill>
                  <a:srgbClr val="FF0000"/>
                </a:solidFill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271725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833705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20325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357694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700490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973277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329038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>
              <a:off x="4440702" y="434343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996232" y="3986242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977202" y="4700622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4440723" y="362905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56044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>
              <a:off x="4440554" y="391480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5057812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>
              <a:off x="4447061" y="60722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5002591" y="571501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7082" y="535782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>
              <a:off x="4435483" y="5643578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82884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>
              <a:off x="4444189" y="28432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999719" y="248604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>
              <a:off x="4444210" y="21288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>
              <a:off x="4444486" y="24146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402037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500570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286512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286512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286512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286512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1" name="Text Box 39"/>
          <p:cNvSpPr txBox="1">
            <a:spLocks noChangeArrowheads="1"/>
          </p:cNvSpPr>
          <p:nvPr/>
        </p:nvSpPr>
        <p:spPr bwMode="auto">
          <a:xfrm>
            <a:off x="1149335" y="4188979"/>
            <a:ext cx="228601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sz="1600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2" grpId="0"/>
      <p:bldP spid="103" grpId="0"/>
      <p:bldP spid="104" grpId="0" animBg="1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  <p:bldP spid="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424860" y="3185766"/>
            <a:ext cx="186178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424860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424859" y="4174717"/>
            <a:ext cx="2647603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424860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424860" y="1959087"/>
            <a:ext cx="171890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424860" y="2674519"/>
            <a:ext cx="23618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424860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424860" y="5174849"/>
            <a:ext cx="293335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424860" y="5889229"/>
            <a:ext cx="357629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143636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143636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143636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143636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grpSp>
        <p:nvGrpSpPr>
          <p:cNvPr id="52" name="Gruppo 51"/>
          <p:cNvGrpSpPr/>
          <p:nvPr/>
        </p:nvGrpSpPr>
        <p:grpSpPr>
          <a:xfrm>
            <a:off x="1149335" y="1500174"/>
            <a:ext cx="4148475" cy="4741871"/>
            <a:chOff x="1149335" y="1500174"/>
            <a:chExt cx="4148475" cy="4741871"/>
          </a:xfrm>
        </p:grpSpPr>
        <p:sp>
          <p:nvSpPr>
            <p:cNvPr id="102" name="Text Box 39"/>
            <p:cNvSpPr txBox="1">
              <a:spLocks noChangeArrowheads="1"/>
            </p:cNvSpPr>
            <p:nvPr/>
          </p:nvSpPr>
          <p:spPr bwMode="auto">
            <a:xfrm>
              <a:off x="2006591" y="2715179"/>
              <a:ext cx="142876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3" name="Text Box 39"/>
            <p:cNvSpPr txBox="1">
              <a:spLocks noChangeArrowheads="1"/>
            </p:cNvSpPr>
            <p:nvPr/>
          </p:nvSpPr>
          <p:spPr bwMode="auto">
            <a:xfrm>
              <a:off x="1649401" y="3087758"/>
              <a:ext cx="178595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>
              <a:off x="2935285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500174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1968487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155812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717792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08734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241781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857364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213125"/>
              <a:ext cx="842578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flipV="1">
              <a:off x="4440554" y="4226248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876782" y="3870329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857752" y="4584709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 flipV="1">
              <a:off x="4438178" y="3500436"/>
              <a:ext cx="85725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44453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flipV="1">
              <a:off x="4440554" y="379762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4941899"/>
              <a:ext cx="836219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 flipV="1">
              <a:off x="4440011" y="595219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4883141" y="559910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0554" y="522638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 flipV="1">
              <a:off x="4440011" y="550070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712927"/>
              <a:ext cx="839091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flipV="1">
              <a:off x="4437592" y="2731554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880269" y="2370131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flipV="1">
              <a:off x="4440554" y="200024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flipV="1">
              <a:off x="4437591" y="228599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286124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384657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31" name="Text Box 39"/>
            <p:cNvSpPr txBox="1">
              <a:spLocks noChangeArrowheads="1"/>
            </p:cNvSpPr>
            <p:nvPr/>
          </p:nvSpPr>
          <p:spPr bwMode="auto">
            <a:xfrm>
              <a:off x="1149335" y="4188979"/>
              <a:ext cx="2286016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 nro</a:t>
              </a:r>
              <a:r>
                <a:rPr lang="it-IT" sz="1600" b="1" baseline="-25000" smtClean="0">
                  <a:solidFill>
                    <a:srgbClr val="6600CC"/>
                  </a:solidFill>
                </a:rPr>
                <a:t>righe</a:t>
              </a:r>
              <a:r>
                <a:rPr lang="it-IT" sz="1600" b="1" smtClean="0">
                  <a:solidFill>
                    <a:srgbClr val="6600CC"/>
                  </a:solidFill>
                </a:rPr>
                <a:t> – 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12563</TotalTime>
  <Words>1062</Words>
  <Application>Microsoft Office PowerPoint</Application>
  <PresentationFormat>Presentazione su schermo (4:3)</PresentationFormat>
  <Paragraphs>370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Calibri</vt:lpstr>
      <vt:lpstr>Gill Sans MT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Matrici</vt:lpstr>
      <vt:lpstr>Definizione statica di una matrice</vt:lpstr>
      <vt:lpstr>Definizione statica di una matrice</vt:lpstr>
      <vt:lpstr>Definizione statica di una matrice</vt:lpstr>
      <vt:lpstr>Definizione statica di matrici</vt:lpstr>
      <vt:lpstr>Definizione statica di matrici</vt:lpstr>
      <vt:lpstr>Accesso agli elementi di una matrice</vt:lpstr>
      <vt:lpstr>Accesso agli elementi di una matrice</vt:lpstr>
      <vt:lpstr>Accesso agli elementi di una matrice</vt:lpstr>
      <vt:lpstr>Allocazione a run-time di una matrice</vt:lpstr>
      <vt:lpstr>Rilascio della memoria</vt:lpstr>
      <vt:lpstr>Le Matrici e le funzioni</vt:lpstr>
      <vt:lpstr>I/O di matrici definite a run-time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1231</cp:revision>
  <dcterms:created xsi:type="dcterms:W3CDTF">2007-12-10T14:15:35Z</dcterms:created>
  <dcterms:modified xsi:type="dcterms:W3CDTF">2018-01-19T10:40:21Z</dcterms:modified>
</cp:coreProperties>
</file>