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10"/>
  </p:notesMasterIdLst>
  <p:handoutMasterIdLst>
    <p:handoutMasterId r:id="rId11"/>
  </p:handoutMasterIdLst>
  <p:sldIdLst>
    <p:sldId id="256" r:id="rId2"/>
    <p:sldId id="394" r:id="rId3"/>
    <p:sldId id="395" r:id="rId4"/>
    <p:sldId id="396" r:id="rId5"/>
    <p:sldId id="400" r:id="rId6"/>
    <p:sldId id="404" r:id="rId7"/>
    <p:sldId id="405" r:id="rId8"/>
    <p:sldId id="399" r:id="rId9"/>
  </p:sldIdLst>
  <p:sldSz cx="9144000" cy="6858000" type="screen4x3"/>
  <p:notesSz cx="7099300" cy="10234613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8000"/>
    <a:srgbClr val="3333FF"/>
    <a:srgbClr val="66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37" autoAdjust="0"/>
    <p:restoredTop sz="96965" autoAdjust="0"/>
  </p:normalViewPr>
  <p:slideViewPr>
    <p:cSldViewPr>
      <p:cViewPr varScale="1">
        <p:scale>
          <a:sx n="81" d="100"/>
          <a:sy n="81" d="100"/>
        </p:scale>
        <p:origin x="1134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/>
          <a:lstStyle>
            <a:lvl1pPr algn="l">
              <a:defRPr sz="1100"/>
            </a:lvl1pPr>
          </a:lstStyle>
          <a:p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4021296" y="0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/>
          <a:lstStyle>
            <a:lvl1pPr algn="r">
              <a:defRPr sz="1100"/>
            </a:lvl1pPr>
          </a:lstStyle>
          <a:p>
            <a:fld id="{AEC7D26F-F95F-4CDF-AF37-9C70E0BF20C3}" type="datetimeFigureOut">
              <a:rPr lang="it-IT" smtClean="0"/>
              <a:pPr/>
              <a:t>20/03/2019</a:t>
            </a:fld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2" y="9721107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 anchor="b"/>
          <a:lstStyle>
            <a:lvl1pPr algn="l">
              <a:defRPr sz="1100"/>
            </a:lvl1pPr>
          </a:lstStyle>
          <a:p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4021296" y="9721107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 anchor="b"/>
          <a:lstStyle>
            <a:lvl1pPr algn="r">
              <a:defRPr sz="1100"/>
            </a:lvl1pPr>
          </a:lstStyle>
          <a:p>
            <a:fld id="{646983E4-038C-4290-ACD0-0271321E208F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/>
          <a:lstStyle>
            <a:lvl1pPr algn="l">
              <a:defRPr sz="1100"/>
            </a:lvl1pPr>
          </a:lstStyle>
          <a:p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4021296" y="0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/>
          <a:lstStyle>
            <a:lvl1pPr algn="r">
              <a:defRPr sz="1100"/>
            </a:lvl1pPr>
          </a:lstStyle>
          <a:p>
            <a:fld id="{5D5A25CE-394F-4941-9863-5CC500328B23}" type="datetimeFigureOut">
              <a:rPr lang="it-IT" smtClean="0"/>
              <a:pPr/>
              <a:t>20/03/2019</a:t>
            </a:fld>
            <a:endParaRPr lang="it-IT" dirty="0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90600" y="766763"/>
            <a:ext cx="5118100" cy="3838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750" tIns="47374" rIns="94750" bIns="47374" rtlCol="0" anchor="ctr"/>
          <a:lstStyle/>
          <a:p>
            <a:endParaRPr lang="it-IT" dirty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709930" y="4861442"/>
            <a:ext cx="5679440" cy="4605576"/>
          </a:xfrm>
          <a:prstGeom prst="rect">
            <a:avLst/>
          </a:prstGeom>
        </p:spPr>
        <p:txBody>
          <a:bodyPr vert="horz" lIns="94750" tIns="47374" rIns="94750" bIns="47374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2" y="9721107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 anchor="b"/>
          <a:lstStyle>
            <a:lvl1pPr algn="l">
              <a:defRPr sz="1100"/>
            </a:lvl1pPr>
          </a:lstStyle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4021296" y="9721107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 anchor="b"/>
          <a:lstStyle>
            <a:lvl1pPr algn="r">
              <a:defRPr sz="1100"/>
            </a:lvl1pPr>
          </a:lstStyle>
          <a:p>
            <a:fld id="{99B69191-39CA-4C7E-A48C-62D4EABD76DB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rima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olo 13"/>
          <p:cNvSpPr>
            <a:spLocks noGrp="1"/>
          </p:cNvSpPr>
          <p:nvPr>
            <p:ph type="ctrTitle"/>
          </p:nvPr>
        </p:nvSpPr>
        <p:spPr>
          <a:xfrm>
            <a:off x="1285852" y="-5672"/>
            <a:ext cx="7406640" cy="1077218"/>
          </a:xfrm>
        </p:spPr>
        <p:txBody>
          <a:bodyPr anchor="b"/>
          <a:lstStyle>
            <a:lvl1pPr algn="ctr">
              <a:defRPr b="1"/>
            </a:lvl1pPr>
            <a:extLst/>
          </a:lstStyle>
          <a:p>
            <a:r>
              <a:rPr kumimoji="0" lang="it-IT" dirty="0" smtClean="0"/>
              <a:t>Fare clic per modificare lo stile del titolo</a:t>
            </a:r>
            <a:endParaRPr kumimoji="0" lang="en-US" dirty="0"/>
          </a:p>
        </p:txBody>
      </p:sp>
      <p:sp>
        <p:nvSpPr>
          <p:cNvPr id="22" name="Sottotitolo 21"/>
          <p:cNvSpPr>
            <a:spLocks noGrp="1"/>
          </p:cNvSpPr>
          <p:nvPr>
            <p:ph type="subTitle" idx="1"/>
          </p:nvPr>
        </p:nvSpPr>
        <p:spPr>
          <a:xfrm>
            <a:off x="1432560" y="2250554"/>
            <a:ext cx="7406640" cy="1892826"/>
          </a:xfrm>
        </p:spPr>
        <p:txBody>
          <a:bodyPr tIns="0"/>
          <a:lstStyle>
            <a:lvl1pPr marL="0" indent="0" algn="ctr">
              <a:buNone/>
              <a:defRPr sz="4000" b="1">
                <a:solidFill>
                  <a:srgbClr val="FF0000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it-IT" dirty="0" smtClean="0"/>
              <a:t>Fare clic per modificare lo stile del sottotitolo dello schema</a:t>
            </a:r>
            <a:endParaRPr kumimoji="0" lang="en-US" dirty="0"/>
          </a:p>
        </p:txBody>
      </p:sp>
      <p:sp>
        <p:nvSpPr>
          <p:cNvPr id="20" name="Segnaposto piè di pagina 19"/>
          <p:cNvSpPr>
            <a:spLocks noGrp="1"/>
          </p:cNvSpPr>
          <p:nvPr>
            <p:ph type="ftr" sz="quarter" idx="11"/>
          </p:nvPr>
        </p:nvSpPr>
        <p:spPr>
          <a:xfrm>
            <a:off x="3214678" y="6305550"/>
            <a:ext cx="4714908" cy="476250"/>
          </a:xfrm>
        </p:spPr>
        <p:txBody>
          <a:bodyPr/>
          <a:lstStyle>
            <a:lvl1pPr algn="r">
              <a:defRPr/>
            </a:lvl1pPr>
            <a:extLst/>
          </a:lstStyle>
          <a:p>
            <a:r>
              <a:rPr lang="it-IT" dirty="0" smtClean="0"/>
              <a:t>Programmazione e Laboratorio di Programmazione </a:t>
            </a:r>
            <a:r>
              <a:rPr lang="it-IT" dirty="0" err="1" smtClean="0"/>
              <a:t>ramma</a:t>
            </a:r>
            <a:endParaRPr lang="it-IT" dirty="0"/>
          </a:p>
        </p:txBody>
      </p:sp>
      <p:sp>
        <p:nvSpPr>
          <p:cNvPr id="10" name="Segnaposto numero diapositiva 9"/>
          <p:cNvSpPr>
            <a:spLocks noGrp="1"/>
          </p:cNvSpPr>
          <p:nvPr>
            <p:ph type="sldNum" sz="quarter" idx="12"/>
          </p:nvPr>
        </p:nvSpPr>
        <p:spPr>
          <a:xfrm>
            <a:off x="8036536" y="6301458"/>
            <a:ext cx="998386" cy="476250"/>
          </a:xfrm>
        </p:spPr>
        <p:txBody>
          <a:bodyPr/>
          <a:lstStyle/>
          <a:p>
            <a:fld id="{F7A210C6-83BB-4F1C-8E0B-1EB9C4021390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8" name="Ovale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Ovale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253003"/>
            <a:ext cx="7498080" cy="500066"/>
          </a:xfrm>
        </p:spPr>
        <p:txBody>
          <a:bodyPr/>
          <a:lstStyle/>
          <a:p>
            <a:r>
              <a:rPr kumimoji="0" lang="it-IT" dirty="0" smtClean="0"/>
              <a:t>Fare clic per modificare lo stile del titolo</a:t>
            </a:r>
            <a:endParaRPr kumimoji="0"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217324" y="1002084"/>
            <a:ext cx="7283766" cy="1754326"/>
          </a:xfrm>
        </p:spPr>
        <p:txBody>
          <a:bodyPr/>
          <a:lstStyle>
            <a:lvl1pPr marL="265113" indent="-265113">
              <a:spcBef>
                <a:spcPts val="1200"/>
              </a:spcBef>
              <a:buClrTx/>
              <a:buFont typeface="Arial" pitchFamily="34" charset="0"/>
              <a:buChar char="•"/>
              <a:defRPr sz="2800"/>
            </a:lvl1pPr>
            <a:lvl2pPr marL="541338" indent="-274638">
              <a:buClrTx/>
              <a:buFont typeface="Wingdings" pitchFamily="2" charset="2"/>
              <a:buChar char="§"/>
              <a:defRPr sz="2400"/>
            </a:lvl2pPr>
            <a:lvl3pPr marL="896938" indent="-355600">
              <a:buClrTx/>
              <a:buFont typeface="Wingdings" pitchFamily="2" charset="2"/>
              <a:buChar char="v"/>
              <a:defRPr sz="1800"/>
            </a:lvl3pPr>
            <a:lvl4pPr>
              <a:buClrTx/>
              <a:defRPr/>
            </a:lvl4pPr>
            <a:lvl5pPr>
              <a:buClrTx/>
              <a:defRPr sz="1800"/>
            </a:lvl5pPr>
            <a:extLst/>
          </a:lstStyle>
          <a:p>
            <a:pPr lvl="0" eaLnBrk="1" latinLnBrk="0" hangingPunct="1"/>
            <a:r>
              <a:rPr lang="it-IT" dirty="0" smtClean="0"/>
              <a:t>Fare clic per modificare stili del testo dello schema</a:t>
            </a:r>
          </a:p>
          <a:p>
            <a:pPr lvl="1" eaLnBrk="1" latinLnBrk="0" hangingPunct="1"/>
            <a:r>
              <a:rPr lang="it-IT" dirty="0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  <a:endParaRPr lang="it-IT" dirty="0" smtClean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43240" y="6305550"/>
            <a:ext cx="4840028" cy="476250"/>
          </a:xfrm>
        </p:spPr>
        <p:txBody>
          <a:bodyPr/>
          <a:lstStyle/>
          <a:p>
            <a:r>
              <a:rPr lang="it-IT" dirty="0" smtClean="0"/>
              <a:t>Programmazione e Laboratorio di Programmazione </a:t>
            </a:r>
            <a:r>
              <a:rPr lang="it-IT" dirty="0" err="1" smtClean="0"/>
              <a:t>ramma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Imparerem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253003"/>
            <a:ext cx="7498080" cy="500066"/>
          </a:xfrm>
        </p:spPr>
        <p:txBody>
          <a:bodyPr/>
          <a:lstStyle/>
          <a:p>
            <a:r>
              <a:rPr kumimoji="0" lang="it-IT" dirty="0" smtClean="0"/>
              <a:t>Fare clic per modificare lo stile del titolo</a:t>
            </a:r>
            <a:endParaRPr kumimoji="0"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285852" y="1508785"/>
            <a:ext cx="7283766" cy="1277273"/>
          </a:xfrm>
        </p:spPr>
        <p:txBody>
          <a:bodyPr/>
          <a:lstStyle>
            <a:lvl1pPr marL="0" indent="0">
              <a:spcBef>
                <a:spcPts val="1200"/>
              </a:spcBef>
              <a:buClrTx/>
              <a:buFont typeface="Arial" pitchFamily="34" charset="0"/>
              <a:buNone/>
              <a:defRPr sz="2400" b="1"/>
            </a:lvl1pPr>
            <a:lvl2pPr marL="1074738" indent="-533400">
              <a:buClrTx/>
              <a:buFont typeface="Wingdings" pitchFamily="2" charset="2"/>
              <a:buChar char="v"/>
              <a:defRPr sz="2400"/>
            </a:lvl2pPr>
            <a:lvl3pPr marL="896938" indent="-355600">
              <a:buClrTx/>
              <a:buFont typeface="Wingdings" pitchFamily="2" charset="2"/>
              <a:buChar char="v"/>
              <a:defRPr sz="1800"/>
            </a:lvl3pPr>
            <a:lvl4pPr>
              <a:buClrTx/>
              <a:defRPr/>
            </a:lvl4pPr>
            <a:lvl5pPr>
              <a:buClrTx/>
              <a:defRPr sz="1800"/>
            </a:lvl5pPr>
            <a:extLst/>
          </a:lstStyle>
          <a:p>
            <a:pPr lvl="0" eaLnBrk="1" latinLnBrk="0" hangingPunct="1"/>
            <a:r>
              <a:rPr lang="it-IT" dirty="0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  <a:endParaRPr lang="it-IT" dirty="0" smtClean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Programmazione e Laboratorio di Programmazione </a:t>
            </a:r>
            <a:r>
              <a:rPr lang="it-IT" dirty="0" err="1" smtClean="0"/>
              <a:t>ramma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>
          <a:xfrm>
            <a:off x="3428992" y="6305550"/>
            <a:ext cx="4554276" cy="476250"/>
          </a:xfrm>
        </p:spPr>
        <p:txBody>
          <a:bodyPr/>
          <a:lstStyle/>
          <a:p>
            <a:r>
              <a:rPr lang="it-IT" dirty="0" smtClean="0"/>
              <a:t>Programmazione e Laboratorio di Programmazione </a:t>
            </a:r>
            <a:r>
              <a:rPr lang="it-IT" dirty="0" err="1" smtClean="0"/>
              <a:t>ramma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audio" Target="../media/audio2.wav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audio" Target="../media/audio1.wav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rta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Ovale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Anello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ttangolo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5" name="Segnaposto titolo 4"/>
          <p:cNvSpPr>
            <a:spLocks noGrp="1"/>
          </p:cNvSpPr>
          <p:nvPr>
            <p:ph type="title"/>
          </p:nvPr>
        </p:nvSpPr>
        <p:spPr>
          <a:xfrm>
            <a:off x="1214414" y="-106509"/>
            <a:ext cx="7498080" cy="1200329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r>
              <a:rPr kumimoji="0" lang="it-IT" dirty="0" smtClean="0"/>
              <a:t>Fare clic per modificare lo stile del titolo</a:t>
            </a:r>
            <a:endParaRPr kumimoji="0" lang="en-US" dirty="0"/>
          </a:p>
        </p:txBody>
      </p:sp>
      <p:sp>
        <p:nvSpPr>
          <p:cNvPr id="9" name="Segnaposto testo 8"/>
          <p:cNvSpPr>
            <a:spLocks noGrp="1"/>
          </p:cNvSpPr>
          <p:nvPr>
            <p:ph type="body" idx="1"/>
          </p:nvPr>
        </p:nvSpPr>
        <p:spPr>
          <a:xfrm>
            <a:off x="1214414" y="1000108"/>
            <a:ext cx="7498080" cy="1785104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eaLnBrk="1" latinLnBrk="0" hangingPunct="1"/>
            <a:r>
              <a:rPr kumimoji="0" lang="it-IT" dirty="0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dirty="0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  <a:endParaRPr kumimoji="0" lang="it-IT" dirty="0" smtClean="0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3"/>
          </p:nvPr>
        </p:nvSpPr>
        <p:spPr>
          <a:xfrm>
            <a:off x="3857620" y="6305550"/>
            <a:ext cx="4125648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 baseline="0">
                <a:solidFill>
                  <a:schemeClr val="tx1"/>
                </a:solidFill>
                <a:effectLst/>
              </a:defRPr>
            </a:lvl1pPr>
            <a:extLst/>
          </a:lstStyle>
          <a:p>
            <a:r>
              <a:rPr lang="it-IT" dirty="0" smtClean="0"/>
              <a:t>Programmazione e Laboratorio di Programmazione </a:t>
            </a:r>
            <a:r>
              <a:rPr lang="it-IT" dirty="0" err="1" smtClean="0"/>
              <a:t>ramma</a:t>
            </a:r>
            <a:endParaRPr lang="it-IT" dirty="0"/>
          </a:p>
        </p:txBody>
      </p:sp>
      <p:sp>
        <p:nvSpPr>
          <p:cNvPr id="22" name="Segnaposto numero diapositiva 21"/>
          <p:cNvSpPr>
            <a:spLocks noGrp="1"/>
          </p:cNvSpPr>
          <p:nvPr>
            <p:ph type="sldNum" sz="quarter" idx="4"/>
          </p:nvPr>
        </p:nvSpPr>
        <p:spPr>
          <a:xfrm>
            <a:off x="8072462" y="6305550"/>
            <a:ext cx="998386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 baseline="0">
                <a:solidFill>
                  <a:schemeClr val="tx1"/>
                </a:solidFill>
                <a:effectLst/>
              </a:defRPr>
            </a:lvl1pPr>
            <a:extLst/>
          </a:lstStyle>
          <a:p>
            <a:fld id="{F7A210C6-83BB-4F1C-8E0B-1EB9C4021390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15" name="Rettangolo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CasellaDiTesto 13"/>
          <p:cNvSpPr txBox="1"/>
          <p:nvPr userDrawn="1"/>
        </p:nvSpPr>
        <p:spPr>
          <a:xfrm>
            <a:off x="0" y="161488"/>
            <a:ext cx="10001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800" b="1" baseline="0" dirty="0" smtClean="0"/>
              <a:t>Carlo Gaibisso</a:t>
            </a:r>
          </a:p>
          <a:p>
            <a:pPr algn="ctr"/>
            <a:r>
              <a:rPr lang="it-IT" sz="800" b="1" baseline="0" dirty="0" smtClean="0"/>
              <a:t>Bruno </a:t>
            </a:r>
            <a:r>
              <a:rPr lang="it-IT" sz="800" b="1" baseline="0" dirty="0" smtClean="0"/>
              <a:t>Martino</a:t>
            </a:r>
          </a:p>
          <a:p>
            <a:pPr algn="ctr"/>
            <a:r>
              <a:rPr lang="it-IT" sz="800" b="1" baseline="0" dirty="0" smtClean="0"/>
              <a:t>Marco </a:t>
            </a:r>
            <a:r>
              <a:rPr lang="it-IT" sz="800" b="1" baseline="0" dirty="0" err="1" smtClean="0"/>
              <a:t>Pietrosanto</a:t>
            </a:r>
            <a:endParaRPr lang="it-IT" sz="800" b="1" baseline="0" dirty="0" smtClean="0"/>
          </a:p>
        </p:txBody>
      </p:sp>
      <p:sp>
        <p:nvSpPr>
          <p:cNvPr id="13" name="AutoShape 15">
            <a:hlinkClick r:id="" action="ppaction://hlinkshowjump?jump=nextslide"/>
          </p:cNvPr>
          <p:cNvSpPr>
            <a:spLocks noChangeArrowheads="1"/>
          </p:cNvSpPr>
          <p:nvPr userDrawn="1"/>
        </p:nvSpPr>
        <p:spPr bwMode="auto">
          <a:xfrm>
            <a:off x="8715404" y="6572272"/>
            <a:ext cx="228600" cy="150812"/>
          </a:xfrm>
          <a:prstGeom prst="rightArrow">
            <a:avLst>
              <a:gd name="adj1" fmla="val 50000"/>
              <a:gd name="adj2" fmla="val 37895"/>
            </a:avLst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endParaRPr lang="it-IT"/>
          </a:p>
        </p:txBody>
      </p:sp>
      <p:sp>
        <p:nvSpPr>
          <p:cNvPr id="16" name="AutoShape 16">
            <a:hlinkClick r:id="" action="ppaction://hlinkshowjump?jump=previousslide"/>
          </p:cNvPr>
          <p:cNvSpPr>
            <a:spLocks noChangeArrowheads="1"/>
          </p:cNvSpPr>
          <p:nvPr userDrawn="1"/>
        </p:nvSpPr>
        <p:spPr bwMode="auto">
          <a:xfrm rot="10800000">
            <a:off x="8179412" y="6572272"/>
            <a:ext cx="228600" cy="150812"/>
          </a:xfrm>
          <a:prstGeom prst="rightArrow">
            <a:avLst>
              <a:gd name="adj1" fmla="val 50000"/>
              <a:gd name="adj2" fmla="val 37895"/>
            </a:avLst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 build="p" bldLvl="3">
        <p:tmplLst>
          <p:tmpl lvl="1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  <p:subTnLst>
                    <p:audio>
                      <p:cMediaNode>
                        <p:cTn display="0" masterRel="sameClick">
                          <p:stCondLst>
                            <p:cond evt="begin" delay="0"/>
                          </p:stCondLst>
                          <p:endCondLst>
                            <p:cond evt="onStopAudio" delay="0">
                              <p:tgtEl>
                                <p:sldTgt/>
                              </p:tgtEl>
                            </p:cond>
                          </p:endCondLst>
                        </p:cTn>
                        <p:tgtEl>
                          <p:sndTgt r:embed="rId7" name="type.wav"/>
                        </p:tgtEl>
                      </p:cMediaNode>
                    </p:audio>
                  </p:subTnLst>
                </p:cTn>
              </p:par>
            </p:tnLst>
          </p:tmpl>
          <p:tmpl lvl="2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  <p:subTnLst>
                    <p:audio>
                      <p:cMediaNode>
                        <p:cTn display="0" masterRel="sameClick">
                          <p:stCondLst>
                            <p:cond evt="begin" delay="0"/>
                          </p:stCondLst>
                          <p:endCondLst>
                            <p:cond evt="onStopAudio" delay="0">
                              <p:tgtEl>
                                <p:sldTgt/>
                              </p:tgtEl>
                            </p:cond>
                          </p:endCondLst>
                        </p:cTn>
                        <p:tgtEl>
                          <p:sndTgt r:embed="rId7" name="type.wav"/>
                        </p:tgtEl>
                      </p:cMediaNode>
                    </p:audio>
                  </p:subTnLst>
                </p:cTn>
              </p:par>
            </p:tnLst>
          </p:tmpl>
          <p:tmpl lvl="3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  <p:subTnLst>
                    <p:audio>
                      <p:cMediaNode>
                        <p:cTn display="0" masterRel="sameClick">
                          <p:stCondLst>
                            <p:cond evt="begin" delay="0"/>
                          </p:stCondLst>
                          <p:endCondLst>
                            <p:cond evt="onStopAudio" delay="0">
                              <p:tgtEl>
                                <p:sldTgt/>
                              </p:tgtEl>
                            </p:cond>
                          </p:endCondLst>
                        </p:cTn>
                        <p:tgtEl>
                          <p:sndTgt r:embed="rId7" name="type.wav"/>
                        </p:tgtEl>
                      </p:cMediaNode>
                    </p:audio>
                  </p:subTnLst>
                </p:cTn>
              </p:par>
            </p:tnLst>
          </p:tmpl>
        </p:tmplLst>
      </p:bldP>
    </p:bldLst>
  </p:timing>
  <p:hf hdr="0" dt="0"/>
  <p:txStyles>
    <p:titleStyle>
      <a:lvl1pPr algn="l" rtl="0" eaLnBrk="1" latinLnBrk="0" hangingPunct="1">
        <a:spcBef>
          <a:spcPct val="0"/>
        </a:spcBef>
        <a:buNone/>
        <a:defRPr kumimoji="0" lang="en-US" sz="3600" b="1" kern="1200" dirty="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6700" indent="-266700" algn="l" rtl="0" eaLnBrk="1" latinLnBrk="0" hangingPunct="1">
        <a:lnSpc>
          <a:spcPct val="100000"/>
        </a:lnSpc>
        <a:spcBef>
          <a:spcPts val="600"/>
        </a:spcBef>
        <a:buClr>
          <a:srgbClr val="002060"/>
        </a:buClr>
        <a:buSzPct val="100000"/>
        <a:buFont typeface="Arial" pitchFamily="34" charset="0"/>
        <a:buChar char="•"/>
        <a:defRPr kumimoji="0" sz="2800" b="0" kern="1200">
          <a:solidFill>
            <a:srgbClr val="002060"/>
          </a:solidFill>
          <a:latin typeface="+mn-lt"/>
          <a:ea typeface="+mn-ea"/>
          <a:cs typeface="+mn-cs"/>
        </a:defRPr>
      </a:lvl1pPr>
      <a:lvl2pPr marL="541338" indent="-274638" algn="l" rtl="0" eaLnBrk="1" latinLnBrk="0" hangingPunct="1">
        <a:lnSpc>
          <a:spcPct val="100000"/>
        </a:lnSpc>
        <a:spcBef>
          <a:spcPts val="550"/>
        </a:spcBef>
        <a:buClr>
          <a:srgbClr val="002060"/>
        </a:buClr>
        <a:buFont typeface="Wingdings" pitchFamily="2" charset="2"/>
        <a:buChar char="§"/>
        <a:tabLst/>
        <a:defRPr kumimoji="0" sz="2400" b="0" kern="1200">
          <a:solidFill>
            <a:srgbClr val="002060"/>
          </a:solidFill>
          <a:latin typeface="+mn-lt"/>
          <a:ea typeface="+mn-ea"/>
          <a:cs typeface="+mn-cs"/>
        </a:defRPr>
      </a:lvl2pPr>
      <a:lvl3pPr marL="896938" indent="-355600" algn="l" rtl="0" eaLnBrk="1" latinLnBrk="0" hangingPunct="1">
        <a:lnSpc>
          <a:spcPct val="100000"/>
        </a:lnSpc>
        <a:spcBef>
          <a:spcPts val="600"/>
        </a:spcBef>
        <a:buClr>
          <a:srgbClr val="002060"/>
        </a:buClr>
        <a:buFont typeface="Wingdings" pitchFamily="2" charset="2"/>
        <a:buChar char="v"/>
        <a:defRPr kumimoji="0" sz="2000" b="0" kern="1200">
          <a:solidFill>
            <a:srgbClr val="002060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nformatica.uniroma2.it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285852" y="212447"/>
            <a:ext cx="7406640" cy="1200329"/>
          </a:xfrm>
        </p:spPr>
        <p:txBody>
          <a:bodyPr/>
          <a:lstStyle/>
          <a:p>
            <a:r>
              <a:rPr lang="it-IT" dirty="0" smtClean="0"/>
              <a:t>Programmazione e Laboratorio di Programmazione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432560" y="2250554"/>
            <a:ext cx="7406640" cy="1354217"/>
          </a:xfrm>
        </p:spPr>
        <p:txBody>
          <a:bodyPr/>
          <a:lstStyle/>
          <a:p>
            <a:r>
              <a:rPr lang="it-IT" dirty="0" smtClean="0"/>
              <a:t>Lezione I</a:t>
            </a:r>
          </a:p>
          <a:p>
            <a:r>
              <a:rPr lang="it-IT" dirty="0" smtClean="0"/>
              <a:t>Un primo programma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627784" y="6312610"/>
            <a:ext cx="5301802" cy="476250"/>
          </a:xfrm>
        </p:spPr>
        <p:txBody>
          <a:bodyPr/>
          <a:lstStyle/>
          <a:p>
            <a:pPr algn="l"/>
            <a:r>
              <a:rPr lang="it-IT" dirty="0"/>
              <a:t>Programmazione e Laboratorio di Programmazione – </a:t>
            </a:r>
            <a:r>
              <a:rPr lang="it-IT" dirty="0" smtClean="0"/>
              <a:t>Un primo programma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Prima di iniziare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217324" y="1357025"/>
            <a:ext cx="7712394" cy="3354765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it-IT" b="1" dirty="0" smtClean="0">
                <a:solidFill>
                  <a:srgbClr val="FF0000"/>
                </a:solidFill>
              </a:rPr>
              <a:t>Assicurati:</a:t>
            </a:r>
          </a:p>
          <a:p>
            <a:pPr marL="811213" lvl="1">
              <a:spcBef>
                <a:spcPts val="1200"/>
              </a:spcBef>
            </a:pPr>
            <a:r>
              <a:rPr lang="it-IT" b="1" dirty="0" smtClean="0"/>
              <a:t>di avere il compilatore C correttamente istallato e funzionante</a:t>
            </a:r>
            <a:endParaRPr lang="it-IT" b="1" dirty="0" smtClean="0">
              <a:solidFill>
                <a:srgbClr val="3333FF"/>
              </a:solidFill>
            </a:endParaRPr>
          </a:p>
          <a:p>
            <a:pPr marL="811213" lvl="1">
              <a:spcBef>
                <a:spcPts val="1200"/>
              </a:spcBef>
            </a:pPr>
            <a:r>
              <a:rPr lang="it-IT" b="1" dirty="0" smtClean="0"/>
              <a:t>di aver correttamente appreso i rudimenti del file </a:t>
            </a:r>
            <a:r>
              <a:rPr lang="it-IT" b="1" dirty="0" err="1" smtClean="0"/>
              <a:t>system</a:t>
            </a:r>
            <a:r>
              <a:rPr lang="it-IT" b="1" dirty="0" smtClean="0"/>
              <a:t> del vostro sistema operativo</a:t>
            </a:r>
            <a:endParaRPr lang="it-IT" b="1" dirty="0" smtClean="0">
              <a:solidFill>
                <a:srgbClr val="3333FF"/>
              </a:solidFill>
              <a:hlinkClick r:id="rId2"/>
            </a:endParaRPr>
          </a:p>
          <a:p>
            <a:pPr marL="811213" lvl="1">
              <a:spcBef>
                <a:spcPts val="1200"/>
              </a:spcBef>
            </a:pPr>
            <a:r>
              <a:rPr lang="it-IT" b="1" dirty="0" smtClean="0"/>
              <a:t>di disporre e saper utilizzare un editor di file di testo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627784" y="6294262"/>
            <a:ext cx="5355484" cy="476250"/>
          </a:xfrm>
        </p:spPr>
        <p:txBody>
          <a:bodyPr/>
          <a:lstStyle/>
          <a:p>
            <a:pPr algn="l"/>
            <a:r>
              <a:rPr lang="it-IT" dirty="0"/>
              <a:t>Programmazione e Laboratorio di Programmazione – Un primo programma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2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dirty="0" smtClean="0"/>
              <a:t>Iniziamo …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536706" y="1014402"/>
            <a:ext cx="7283766" cy="486287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it-IT" sz="2400" b="1" dirty="0">
                <a:solidFill>
                  <a:srgbClr val="FF0000"/>
                </a:solidFill>
              </a:rPr>
              <a:t>Effettua il login</a:t>
            </a:r>
          </a:p>
          <a:p>
            <a:pPr marL="514350" indent="-514350">
              <a:buFont typeface="+mj-lt"/>
              <a:buAutoNum type="arabicPeriod"/>
            </a:pPr>
            <a:r>
              <a:rPr lang="it-IT" sz="2400" b="1" dirty="0" smtClean="0">
                <a:solidFill>
                  <a:srgbClr val="FF0000"/>
                </a:solidFill>
              </a:rPr>
              <a:t>Nella directory corrente </a:t>
            </a:r>
            <a:r>
              <a:rPr lang="it-IT" sz="2400" b="1" dirty="0" smtClean="0">
                <a:solidFill>
                  <a:srgbClr val="FF0000"/>
                </a:solidFill>
              </a:rPr>
              <a:t>creane </a:t>
            </a:r>
            <a:r>
              <a:rPr lang="it-IT" sz="2400" b="1" dirty="0" smtClean="0">
                <a:solidFill>
                  <a:srgbClr val="FF0000"/>
                </a:solidFill>
              </a:rPr>
              <a:t>una nuova </a:t>
            </a:r>
            <a:r>
              <a:rPr lang="it-IT" sz="2400" b="1" dirty="0" err="1" smtClean="0">
                <a:solidFill>
                  <a:srgbClr val="FF0000"/>
                </a:solidFill>
              </a:rPr>
              <a:t>nuova</a:t>
            </a:r>
            <a:r>
              <a:rPr lang="it-IT" sz="2400" b="1" dirty="0" smtClean="0">
                <a:solidFill>
                  <a:srgbClr val="FF0000"/>
                </a:solidFill>
              </a:rPr>
              <a:t> </a:t>
            </a:r>
            <a:r>
              <a:rPr lang="it-IT" sz="2400" b="1" dirty="0" smtClean="0">
                <a:solidFill>
                  <a:srgbClr val="FF0000"/>
                </a:solidFill>
              </a:rPr>
              <a:t>con il tuo nome e cognome</a:t>
            </a:r>
          </a:p>
          <a:p>
            <a:pPr marL="514350" indent="-514350">
              <a:buFont typeface="+mj-lt"/>
              <a:buAutoNum type="arabicPeriod"/>
            </a:pPr>
            <a:r>
              <a:rPr lang="it-IT" sz="2400" b="1" dirty="0" smtClean="0">
                <a:solidFill>
                  <a:srgbClr val="FF0000"/>
                </a:solidFill>
              </a:rPr>
              <a:t>Spostati nella nuova directory</a:t>
            </a:r>
          </a:p>
          <a:p>
            <a:pPr marL="514350" indent="-514350">
              <a:buFont typeface="+mj-lt"/>
              <a:buAutoNum type="arabicPeriod"/>
            </a:pPr>
            <a:r>
              <a:rPr lang="it-IT" sz="2400" b="1" dirty="0" smtClean="0">
                <a:solidFill>
                  <a:srgbClr val="FF0000"/>
                </a:solidFill>
              </a:rPr>
              <a:t>Mostra il contenuto della directory corrente</a:t>
            </a:r>
          </a:p>
          <a:p>
            <a:pPr marL="514350" indent="-514350">
              <a:buFont typeface="+mj-lt"/>
              <a:buAutoNum type="arabicPeriod"/>
            </a:pPr>
            <a:r>
              <a:rPr lang="it-IT" sz="2400" b="1" dirty="0">
                <a:solidFill>
                  <a:srgbClr val="FF0000"/>
                </a:solidFill>
              </a:rPr>
              <a:t>Nella directory corrente </a:t>
            </a:r>
            <a:r>
              <a:rPr lang="it-IT" sz="2400" b="1" dirty="0" smtClean="0">
                <a:solidFill>
                  <a:srgbClr val="FF0000"/>
                </a:solidFill>
              </a:rPr>
              <a:t>creane </a:t>
            </a:r>
            <a:r>
              <a:rPr lang="it-IT" sz="2400" b="1" dirty="0">
                <a:solidFill>
                  <a:srgbClr val="FF0000"/>
                </a:solidFill>
              </a:rPr>
              <a:t>una nuova </a:t>
            </a:r>
            <a:r>
              <a:rPr lang="it-IT" sz="2400" b="1" dirty="0" smtClean="0">
                <a:solidFill>
                  <a:srgbClr val="FF0000"/>
                </a:solidFill>
              </a:rPr>
              <a:t>con </a:t>
            </a:r>
            <a:r>
              <a:rPr lang="it-IT" sz="2400" b="1" dirty="0" smtClean="0">
                <a:solidFill>
                  <a:srgbClr val="FF0000"/>
                </a:solidFill>
              </a:rPr>
              <a:t>nome </a:t>
            </a:r>
            <a:r>
              <a:rPr lang="it-IT" sz="2400" b="1" i="1" dirty="0" err="1" smtClean="0">
                <a:solidFill>
                  <a:srgbClr val="FF0000"/>
                </a:solidFill>
              </a:rPr>
              <a:t>EserciziC</a:t>
            </a:r>
            <a:endParaRPr lang="it-IT" sz="2400" b="1" i="1" dirty="0">
              <a:solidFill>
                <a:srgbClr val="FF000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it-IT" sz="2400" b="1" dirty="0" smtClean="0">
                <a:solidFill>
                  <a:srgbClr val="FF0000"/>
                </a:solidFill>
              </a:rPr>
              <a:t>Spostati </a:t>
            </a:r>
            <a:r>
              <a:rPr lang="it-IT" sz="2400" b="1" dirty="0">
                <a:solidFill>
                  <a:srgbClr val="FF0000"/>
                </a:solidFill>
              </a:rPr>
              <a:t>nella directory appena </a:t>
            </a:r>
            <a:r>
              <a:rPr lang="it-IT" sz="2400" b="1" dirty="0" smtClean="0">
                <a:solidFill>
                  <a:srgbClr val="FF0000"/>
                </a:solidFill>
              </a:rPr>
              <a:t>creata</a:t>
            </a:r>
          </a:p>
          <a:p>
            <a:pPr marL="514350" indent="-514350">
              <a:buFont typeface="+mj-lt"/>
              <a:buAutoNum type="arabicPeriod"/>
            </a:pPr>
            <a:r>
              <a:rPr lang="it-IT" sz="2400" b="1" dirty="0" smtClean="0">
                <a:solidFill>
                  <a:srgbClr val="FF0000"/>
                </a:solidFill>
              </a:rPr>
              <a:t>Mostra il contenuto della directory corrente</a:t>
            </a:r>
          </a:p>
          <a:p>
            <a:pPr marL="514350" indent="-514350">
              <a:buFont typeface="+mj-lt"/>
              <a:buAutoNum type="arabicPeriod"/>
            </a:pPr>
            <a:r>
              <a:rPr lang="it-IT" sz="2400" b="1" dirty="0" smtClean="0">
                <a:solidFill>
                  <a:srgbClr val="FF0000"/>
                </a:solidFill>
              </a:rPr>
              <a:t>Apri il tuo editor di testi</a:t>
            </a:r>
            <a:endParaRPr lang="it-IT" sz="2400" b="1" dirty="0">
              <a:solidFill>
                <a:srgbClr val="FF0000"/>
              </a:solidFill>
            </a:endParaRP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699792" y="6305390"/>
            <a:ext cx="5283476" cy="476250"/>
          </a:xfrm>
        </p:spPr>
        <p:txBody>
          <a:bodyPr/>
          <a:lstStyle/>
          <a:p>
            <a:pPr algn="l"/>
            <a:r>
              <a:rPr lang="it-IT" dirty="0"/>
              <a:t>Programmazione e Laboratorio di Programmazione – Un primo programma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3</a:t>
            </a:fld>
            <a:endParaRPr lang="it-IT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67238" y="3424238"/>
            <a:ext cx="9525" cy="9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dirty="0" smtClean="0"/>
              <a:t>Il programma ….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627784" y="6298322"/>
            <a:ext cx="5355484" cy="476250"/>
          </a:xfrm>
        </p:spPr>
        <p:txBody>
          <a:bodyPr/>
          <a:lstStyle/>
          <a:p>
            <a:pPr algn="l"/>
            <a:r>
              <a:rPr lang="it-IT" dirty="0"/>
              <a:t>Programmazione e Laboratorio di Programmazione – Un primo programma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4</a:t>
            </a:fld>
            <a:endParaRPr lang="it-IT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67238" y="3424238"/>
            <a:ext cx="9525" cy="9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Segnaposto contenuto 2"/>
          <p:cNvSpPr txBox="1">
            <a:spLocks/>
          </p:cNvSpPr>
          <p:nvPr/>
        </p:nvSpPr>
        <p:spPr>
          <a:xfrm>
            <a:off x="1369724" y="1071546"/>
            <a:ext cx="7283766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Pct val="100000"/>
              <a:buFont typeface="+mj-lt"/>
              <a:buAutoNum type="arabicPeriod" startAt="2"/>
              <a:tabLst/>
              <a:defRPr/>
            </a:pPr>
            <a:r>
              <a:rPr kumimoji="0" lang="it-IT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Digita il programma</a:t>
            </a:r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80670" y="1709181"/>
            <a:ext cx="3249712" cy="442914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Il programma …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699792" y="6305550"/>
            <a:ext cx="5283476" cy="476250"/>
          </a:xfrm>
        </p:spPr>
        <p:txBody>
          <a:bodyPr/>
          <a:lstStyle/>
          <a:p>
            <a:pPr algn="l"/>
            <a:r>
              <a:rPr lang="it-IT" dirty="0"/>
              <a:t>Programmazione e Laboratorio di Programmazione – Un primo programma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5</a:t>
            </a:fld>
            <a:endParaRPr lang="it-IT" dirty="0"/>
          </a:p>
        </p:txBody>
      </p:sp>
      <p:sp>
        <p:nvSpPr>
          <p:cNvPr id="7" name="Segnaposto contenuto 2"/>
          <p:cNvSpPr txBox="1">
            <a:spLocks/>
          </p:cNvSpPr>
          <p:nvPr/>
        </p:nvSpPr>
        <p:spPr>
          <a:xfrm>
            <a:off x="1214414" y="1071546"/>
            <a:ext cx="750099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Pct val="100000"/>
              <a:buFont typeface="+mj-lt"/>
              <a:buAutoNum type="arabicPeriod" startAt="3"/>
              <a:tabLst/>
              <a:defRPr/>
            </a:pPr>
            <a:r>
              <a:rPr kumimoji="0" lang="it-IT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Salva il contenuto del file nella directory corrente con nome </a:t>
            </a:r>
            <a:r>
              <a:rPr kumimoji="0" lang="it-IT" sz="24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primo.c</a:t>
            </a:r>
            <a:r>
              <a:rPr kumimoji="0" lang="it-IT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</a:t>
            </a:r>
            <a:r>
              <a:rPr kumimoji="0" lang="it-IT" sz="2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</a:t>
            </a:r>
            <a:r>
              <a:rPr kumimoji="0" lang="it-IT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’estensione </a:t>
            </a:r>
            <a:r>
              <a:rPr kumimoji="0" lang="it-IT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.c </a:t>
            </a:r>
            <a:r>
              <a:rPr lang="it-IT" sz="2400" b="1" dirty="0">
                <a:solidFill>
                  <a:srgbClr val="FF0000"/>
                </a:solidFill>
              </a:rPr>
              <a:t>è obbligatoria</a:t>
            </a:r>
            <a:r>
              <a:rPr lang="it-IT" sz="2400" b="1" dirty="0" smtClean="0">
                <a:solidFill>
                  <a:srgbClr val="FF0000"/>
                </a:solidFill>
              </a:rPr>
              <a:t>)</a:t>
            </a:r>
          </a:p>
          <a:p>
            <a:pPr marL="514350" indent="-514350">
              <a:spcBef>
                <a:spcPts val="1200"/>
              </a:spcBef>
              <a:buSzPct val="100000"/>
              <a:buFont typeface="+mj-lt"/>
              <a:buAutoNum type="arabicPeriod" startAt="3"/>
              <a:defRPr/>
            </a:pPr>
            <a:r>
              <a:rPr lang="it-IT" sz="2400" b="1" dirty="0" smtClean="0">
                <a:solidFill>
                  <a:srgbClr val="FF0000"/>
                </a:solidFill>
              </a:rPr>
              <a:t>Mostra il contenuto della directory corrente</a:t>
            </a:r>
          </a:p>
          <a:p>
            <a:pPr marL="514350" indent="-514350">
              <a:spcBef>
                <a:spcPts val="1200"/>
              </a:spcBef>
              <a:buSzPct val="100000"/>
              <a:buFont typeface="+mj-lt"/>
              <a:buAutoNum type="arabicPeriod" startAt="3"/>
              <a:defRPr/>
            </a:pPr>
            <a:r>
              <a:rPr lang="it-IT" sz="2400" b="1" dirty="0">
                <a:solidFill>
                  <a:srgbClr val="FF0000"/>
                </a:solidFill>
              </a:rPr>
              <a:t>Esegui il comando </a:t>
            </a:r>
            <a:r>
              <a:rPr lang="it-IT" sz="2400" b="1" dirty="0" err="1" smtClean="0">
                <a:solidFill>
                  <a:srgbClr val="FF0000"/>
                </a:solidFill>
              </a:rPr>
              <a:t>gcc</a:t>
            </a:r>
            <a:r>
              <a:rPr lang="it-IT" sz="2400" b="1" dirty="0" smtClean="0">
                <a:solidFill>
                  <a:srgbClr val="FF0000"/>
                </a:solidFill>
              </a:rPr>
              <a:t> </a:t>
            </a:r>
            <a:r>
              <a:rPr lang="it-IT" sz="2400" b="1" dirty="0" err="1" smtClean="0">
                <a:solidFill>
                  <a:srgbClr val="FF0000"/>
                </a:solidFill>
              </a:rPr>
              <a:t>primo.c</a:t>
            </a:r>
            <a:r>
              <a:rPr lang="it-IT" sz="2400" b="1" dirty="0" smtClean="0">
                <a:solidFill>
                  <a:srgbClr val="FF0000"/>
                </a:solidFill>
              </a:rPr>
              <a:t> </a:t>
            </a:r>
            <a:r>
              <a:rPr lang="it-IT" sz="2400" b="1" dirty="0">
                <a:solidFill>
                  <a:srgbClr val="FF0000"/>
                </a:solidFill>
              </a:rPr>
              <a:t>-ansi </a:t>
            </a:r>
            <a:r>
              <a:rPr lang="it-IT" sz="2400" b="1" dirty="0" smtClean="0">
                <a:solidFill>
                  <a:srgbClr val="FF0000"/>
                </a:solidFill>
              </a:rPr>
              <a:t>-</a:t>
            </a:r>
            <a:r>
              <a:rPr lang="it-IT" sz="2400" b="1" dirty="0" err="1" smtClean="0">
                <a:solidFill>
                  <a:srgbClr val="FF0000"/>
                </a:solidFill>
              </a:rPr>
              <a:t>pedantic</a:t>
            </a:r>
            <a:r>
              <a:rPr lang="it-IT" sz="2400" b="1" dirty="0" smtClean="0">
                <a:solidFill>
                  <a:srgbClr val="FF0000"/>
                </a:solidFill>
              </a:rPr>
              <a:t> -o primo</a:t>
            </a:r>
            <a:endParaRPr lang="it-IT" sz="2400" b="1" dirty="0">
              <a:solidFill>
                <a:srgbClr val="FF0000"/>
              </a:solidFill>
            </a:endParaRPr>
          </a:p>
          <a:p>
            <a:pPr marL="514350" indent="-514350">
              <a:spcBef>
                <a:spcPts val="1200"/>
              </a:spcBef>
              <a:buSzPct val="100000"/>
              <a:buFont typeface="+mj-lt"/>
              <a:buAutoNum type="arabicPeriod" startAt="3"/>
              <a:defRPr/>
            </a:pPr>
            <a:r>
              <a:rPr lang="it-IT" sz="2400" b="1" dirty="0" smtClean="0">
                <a:solidFill>
                  <a:srgbClr val="FF0000"/>
                </a:solidFill>
              </a:rPr>
              <a:t>Mostra </a:t>
            </a:r>
            <a:r>
              <a:rPr lang="it-IT" sz="2400" b="1" dirty="0">
                <a:solidFill>
                  <a:srgbClr val="FF0000"/>
                </a:solidFill>
              </a:rPr>
              <a:t>il contenuto della directory corrente</a:t>
            </a:r>
          </a:p>
          <a:p>
            <a:pPr marL="514350" indent="-514350">
              <a:spcBef>
                <a:spcPts val="1200"/>
              </a:spcBef>
              <a:buSzPct val="100000"/>
              <a:buFont typeface="+mj-lt"/>
              <a:buAutoNum type="arabicPeriod" startAt="3"/>
              <a:defRPr/>
            </a:pPr>
            <a:r>
              <a:rPr lang="it-IT" sz="2400" b="1" dirty="0" smtClean="0">
                <a:solidFill>
                  <a:srgbClr val="FF0000"/>
                </a:solidFill>
              </a:rPr>
              <a:t>Esegui </a:t>
            </a:r>
            <a:r>
              <a:rPr lang="it-IT" sz="2400" b="1" dirty="0">
                <a:solidFill>
                  <a:srgbClr val="FF0000"/>
                </a:solidFill>
              </a:rPr>
              <a:t>il comando ./primo</a:t>
            </a:r>
          </a:p>
          <a:p>
            <a:pPr marL="514350" indent="-514350">
              <a:spcBef>
                <a:spcPts val="1200"/>
              </a:spcBef>
              <a:buSzPct val="100000"/>
              <a:buFont typeface="+mj-lt"/>
              <a:buAutoNum type="arabicPeriod" startAt="3"/>
              <a:defRPr/>
            </a:pPr>
            <a:endParaRPr lang="it-IT" sz="2400" b="1" dirty="0" smtClean="0">
              <a:solidFill>
                <a:srgbClr val="FF0000"/>
              </a:solidFill>
            </a:endParaRPr>
          </a:p>
          <a:p>
            <a:pPr marL="514350" indent="-514350">
              <a:spcBef>
                <a:spcPts val="1200"/>
              </a:spcBef>
              <a:buSzPct val="100000"/>
              <a:buFont typeface="+mj-lt"/>
              <a:buAutoNum type="arabicPeriod" startAt="3"/>
              <a:defRPr/>
            </a:pPr>
            <a:endParaRPr lang="it-IT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dirty="0" smtClean="0"/>
              <a:t>Continuiamo …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680722" y="836712"/>
            <a:ext cx="7283766" cy="4647426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it-IT" sz="2400" b="1" dirty="0" smtClean="0">
                <a:solidFill>
                  <a:srgbClr val="FF0000"/>
                </a:solidFill>
              </a:rPr>
              <a:t>Apri il tuo editor di testi</a:t>
            </a:r>
          </a:p>
          <a:p>
            <a:pPr marL="514350" indent="-514350">
              <a:buFont typeface="+mj-lt"/>
              <a:buAutoNum type="arabicPeriod"/>
            </a:pPr>
            <a:r>
              <a:rPr lang="it-IT" sz="2400" b="1" dirty="0">
                <a:solidFill>
                  <a:srgbClr val="FF0000"/>
                </a:solidFill>
              </a:rPr>
              <a:t>Digita il </a:t>
            </a:r>
            <a:r>
              <a:rPr lang="it-IT" sz="2400" b="1" dirty="0" smtClean="0">
                <a:solidFill>
                  <a:srgbClr val="FF0000"/>
                </a:solidFill>
              </a:rPr>
              <a:t>programma</a:t>
            </a:r>
          </a:p>
          <a:p>
            <a:pPr marL="514350" indent="-514350">
              <a:buFont typeface="+mj-lt"/>
              <a:buAutoNum type="arabicPeriod"/>
            </a:pPr>
            <a:endParaRPr lang="it-IT" sz="2400" b="1" dirty="0">
              <a:solidFill>
                <a:srgbClr val="FF0000"/>
              </a:solidFill>
            </a:endParaRPr>
          </a:p>
          <a:p>
            <a:pPr marL="514350" indent="-514350">
              <a:buFont typeface="+mj-lt"/>
              <a:buAutoNum type="arabicPeriod"/>
            </a:pPr>
            <a:endParaRPr lang="it-IT" sz="2400" b="1" dirty="0" smtClean="0">
              <a:solidFill>
                <a:srgbClr val="FF0000"/>
              </a:solidFill>
            </a:endParaRPr>
          </a:p>
          <a:p>
            <a:pPr marL="514350" indent="-514350">
              <a:buFont typeface="+mj-lt"/>
              <a:buAutoNum type="arabicPeriod"/>
            </a:pPr>
            <a:endParaRPr lang="it-IT" sz="2400" b="1" dirty="0">
              <a:solidFill>
                <a:srgbClr val="FF0000"/>
              </a:solidFill>
            </a:endParaRPr>
          </a:p>
          <a:p>
            <a:pPr marL="514350" indent="-514350">
              <a:buFont typeface="+mj-lt"/>
              <a:buAutoNum type="arabicPeriod"/>
            </a:pPr>
            <a:endParaRPr lang="it-IT" sz="2400" b="1" dirty="0" smtClean="0">
              <a:solidFill>
                <a:srgbClr val="FF0000"/>
              </a:solidFill>
            </a:endParaRPr>
          </a:p>
          <a:p>
            <a:pPr marL="514350" indent="-514350">
              <a:buFont typeface="+mj-lt"/>
              <a:buAutoNum type="arabicPeriod"/>
            </a:pPr>
            <a:endParaRPr lang="it-IT" sz="2400" b="1" dirty="0">
              <a:solidFill>
                <a:srgbClr val="FF0000"/>
              </a:solidFill>
            </a:endParaRPr>
          </a:p>
          <a:p>
            <a:pPr marL="514350" indent="-514350">
              <a:buFont typeface="+mj-lt"/>
              <a:buAutoNum type="arabicPeriod"/>
            </a:pPr>
            <a:endParaRPr lang="it-IT" sz="24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it-IT" sz="2400" b="1" dirty="0" smtClean="0">
              <a:solidFill>
                <a:srgbClr val="FF0000"/>
              </a:solidFill>
            </a:endParaRP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699792" y="6305390"/>
            <a:ext cx="5283476" cy="476250"/>
          </a:xfrm>
        </p:spPr>
        <p:txBody>
          <a:bodyPr/>
          <a:lstStyle/>
          <a:p>
            <a:pPr algn="l"/>
            <a:r>
              <a:rPr lang="it-IT" dirty="0"/>
              <a:t>Programmazione e Laboratorio di Programmazione – Un primo programma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6</a:t>
            </a:fld>
            <a:endParaRPr lang="it-IT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67238" y="3424238"/>
            <a:ext cx="9525" cy="9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Immagin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51920" y="1955166"/>
            <a:ext cx="3082698" cy="3708686"/>
          </a:xfrm>
          <a:prstGeom prst="rect">
            <a:avLst/>
          </a:prstGeom>
        </p:spPr>
      </p:pic>
      <p:sp>
        <p:nvSpPr>
          <p:cNvPr id="10" name="Segnaposto contenuto 2"/>
          <p:cNvSpPr txBox="1">
            <a:spLocks/>
          </p:cNvSpPr>
          <p:nvPr/>
        </p:nvSpPr>
        <p:spPr>
          <a:xfrm>
            <a:off x="1979712" y="5663852"/>
            <a:ext cx="7283766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marL="514350" indent="-514350">
              <a:spcBef>
                <a:spcPts val="1200"/>
              </a:spcBef>
              <a:buSzPct val="100000"/>
              <a:buFont typeface="+mj-lt"/>
              <a:buAutoNum type="arabicPeriod" startAt="3"/>
              <a:defRPr/>
            </a:pPr>
            <a:r>
              <a:rPr lang="it-IT" sz="2400" b="1" dirty="0">
                <a:solidFill>
                  <a:srgbClr val="FF0000"/>
                </a:solidFill>
              </a:rPr>
              <a:t>Salva il contenuto del file nella directory corrente con nome </a:t>
            </a:r>
            <a:r>
              <a:rPr lang="it-IT" sz="2400" b="1" i="1" dirty="0" err="1" smtClean="0">
                <a:solidFill>
                  <a:srgbClr val="FF0000"/>
                </a:solidFill>
              </a:rPr>
              <a:t>secondo.c</a:t>
            </a:r>
            <a:endParaRPr lang="it-IT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3912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dirty="0"/>
              <a:t>Continuiamo </a:t>
            </a:r>
            <a:r>
              <a:rPr lang="it-IT" dirty="0" smtClean="0"/>
              <a:t>…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457384" y="1015520"/>
            <a:ext cx="7613463" cy="984885"/>
          </a:xfrm>
        </p:spPr>
        <p:txBody>
          <a:bodyPr/>
          <a:lstStyle/>
          <a:p>
            <a:pPr marL="514350" indent="-514350">
              <a:buFont typeface="+mj-lt"/>
              <a:buAutoNum type="arabicPeriod" startAt="4"/>
              <a:defRPr/>
            </a:pPr>
            <a:r>
              <a:rPr lang="it-IT" sz="2400" b="1" dirty="0">
                <a:solidFill>
                  <a:srgbClr val="FF0000"/>
                </a:solidFill>
              </a:rPr>
              <a:t>Esegui il </a:t>
            </a:r>
            <a:r>
              <a:rPr lang="it-IT" sz="2400" b="1" dirty="0" smtClean="0">
                <a:solidFill>
                  <a:srgbClr val="FF0000"/>
                </a:solidFill>
              </a:rPr>
              <a:t>comando</a:t>
            </a:r>
          </a:p>
          <a:p>
            <a:pPr marL="0" indent="0">
              <a:buNone/>
              <a:defRPr/>
            </a:pPr>
            <a:r>
              <a:rPr lang="it-IT" sz="2400" b="1" dirty="0" smtClean="0">
                <a:solidFill>
                  <a:srgbClr val="FF0000"/>
                </a:solidFill>
              </a:rPr>
              <a:t>	</a:t>
            </a:r>
            <a:r>
              <a:rPr lang="it-IT" sz="2400" b="1" dirty="0" err="1" smtClean="0">
                <a:solidFill>
                  <a:srgbClr val="FF0000"/>
                </a:solidFill>
              </a:rPr>
              <a:t>gcc</a:t>
            </a:r>
            <a:r>
              <a:rPr lang="it-IT" sz="2400" b="1" dirty="0" smtClean="0">
                <a:solidFill>
                  <a:srgbClr val="FF0000"/>
                </a:solidFill>
              </a:rPr>
              <a:t> </a:t>
            </a:r>
            <a:r>
              <a:rPr lang="it-IT" sz="2400" b="1" dirty="0" err="1">
                <a:solidFill>
                  <a:srgbClr val="FF0000"/>
                </a:solidFill>
              </a:rPr>
              <a:t>secondo.c</a:t>
            </a:r>
            <a:r>
              <a:rPr lang="it-IT" sz="2400" b="1" dirty="0">
                <a:solidFill>
                  <a:srgbClr val="FF0000"/>
                </a:solidFill>
              </a:rPr>
              <a:t> -ansi </a:t>
            </a:r>
            <a:r>
              <a:rPr lang="it-IT" sz="2400" b="1" dirty="0" smtClean="0">
                <a:solidFill>
                  <a:srgbClr val="FF0000"/>
                </a:solidFill>
              </a:rPr>
              <a:t>-</a:t>
            </a:r>
            <a:r>
              <a:rPr lang="it-IT" sz="2400" b="1" dirty="0" err="1" smtClean="0">
                <a:solidFill>
                  <a:srgbClr val="FF0000"/>
                </a:solidFill>
              </a:rPr>
              <a:t>pedantic</a:t>
            </a:r>
            <a:r>
              <a:rPr lang="it-IT" sz="2400" b="1" dirty="0" smtClean="0">
                <a:solidFill>
                  <a:srgbClr val="FF0000"/>
                </a:solidFill>
              </a:rPr>
              <a:t> </a:t>
            </a:r>
            <a:r>
              <a:rPr lang="it-IT" sz="2400" b="1" dirty="0">
                <a:solidFill>
                  <a:srgbClr val="FF0000"/>
                </a:solidFill>
              </a:rPr>
              <a:t>-o </a:t>
            </a:r>
            <a:r>
              <a:rPr lang="it-IT" sz="2400" b="1" dirty="0" smtClean="0">
                <a:solidFill>
                  <a:srgbClr val="FF0000"/>
                </a:solidFill>
              </a:rPr>
              <a:t>secondo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699792" y="6305390"/>
            <a:ext cx="5283476" cy="476250"/>
          </a:xfrm>
        </p:spPr>
        <p:txBody>
          <a:bodyPr/>
          <a:lstStyle/>
          <a:p>
            <a:pPr algn="l"/>
            <a:r>
              <a:rPr lang="it-IT" dirty="0"/>
              <a:t>Programmazione e Laboratorio di Programmazione – Un primo programma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7</a:t>
            </a:fld>
            <a:endParaRPr lang="it-IT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67238" y="3424238"/>
            <a:ext cx="9525" cy="9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198740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egnaposto contenuto 2"/>
          <p:cNvSpPr txBox="1">
            <a:spLocks/>
          </p:cNvSpPr>
          <p:nvPr/>
        </p:nvSpPr>
        <p:spPr>
          <a:xfrm>
            <a:off x="3000364" y="1534041"/>
            <a:ext cx="4714908" cy="45704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5113" marR="0" lvl="0" indent="-265113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Tx/>
              <a:buSzPct val="100000"/>
              <a:buFont typeface="Arial" pitchFamily="34" charset="0"/>
              <a:buNone/>
              <a:tabLst/>
              <a:defRPr/>
            </a:pPr>
            <a:r>
              <a:rPr kumimoji="0" lang="it-IT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/* un primo programma */</a:t>
            </a:r>
          </a:p>
          <a:p>
            <a:pPr marL="265113" marR="0" lvl="0" indent="-265113" algn="l" defTabSz="914400" rtl="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Arial" pitchFamily="34" charset="0"/>
              <a:buNone/>
              <a:tabLst/>
              <a:defRPr/>
            </a:pPr>
            <a:r>
              <a:rPr kumimoji="0" lang="it-IT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/*</a:t>
            </a:r>
          </a:p>
          <a:p>
            <a:pPr marL="265113" marR="0" lvl="0" indent="-265113" algn="l" defTabSz="914400" rtl="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Arial" pitchFamily="34" charset="0"/>
              <a:buNone/>
              <a:tabLst/>
              <a:defRPr/>
            </a:pPr>
            <a:r>
              <a:rPr kumimoji="0" lang="it-IT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** un primo programma</a:t>
            </a:r>
          </a:p>
          <a:p>
            <a:pPr marL="265113" marR="0" lvl="0" indent="-265113" algn="l" defTabSz="914400" rtl="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Arial" pitchFamily="34" charset="0"/>
              <a:buNone/>
              <a:tabLst/>
              <a:defRPr/>
            </a:pPr>
            <a:r>
              <a:rPr kumimoji="0" lang="it-IT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*/</a:t>
            </a:r>
          </a:p>
          <a:p>
            <a:pPr marL="265113" marR="0" lvl="0" indent="-265113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Pct val="100000"/>
              <a:buFont typeface="Arial" pitchFamily="34" charset="0"/>
              <a:buNone/>
              <a:tabLst/>
              <a:defRPr/>
            </a:pPr>
            <a:r>
              <a:rPr kumimoji="0" lang="it-IT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#include &lt;</a:t>
            </a:r>
            <a:r>
              <a:rPr kumimoji="0" lang="it-IT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stdio.h</a:t>
            </a:r>
            <a:r>
              <a:rPr kumimoji="0" lang="it-IT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&gt;</a:t>
            </a:r>
          </a:p>
          <a:p>
            <a:pPr marL="265113" marR="0" lvl="0" indent="-265113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Pct val="100000"/>
              <a:buFont typeface="Arial" pitchFamily="34" charset="0"/>
              <a:buNone/>
              <a:tabLst/>
              <a:defRPr/>
            </a:pPr>
            <a:r>
              <a:rPr lang="it-IT" sz="2800" b="1" dirty="0" smtClean="0">
                <a:solidFill>
                  <a:srgbClr val="FF0000"/>
                </a:solidFill>
              </a:rPr>
              <a:t>i</a:t>
            </a:r>
            <a:r>
              <a:rPr kumimoji="0" lang="it-IT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nt </a:t>
            </a:r>
            <a:r>
              <a:rPr kumimoji="0" lang="it-IT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main</a:t>
            </a:r>
            <a:r>
              <a:rPr kumimoji="0" lang="it-IT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()</a:t>
            </a:r>
            <a:br>
              <a:rPr kumimoji="0" lang="it-IT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it-IT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{</a:t>
            </a:r>
            <a:br>
              <a:rPr kumimoji="0" lang="it-IT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it-IT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printf</a:t>
            </a:r>
            <a:r>
              <a:rPr kumimoji="0" lang="it-IT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("Hello World!");</a:t>
            </a:r>
          </a:p>
          <a:p>
            <a:pPr marL="265113" marR="0" lvl="0" indent="-265113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Pct val="100000"/>
              <a:buFont typeface="Arial" pitchFamily="34" charset="0"/>
              <a:buNone/>
              <a:tabLst/>
              <a:defRPr/>
            </a:pPr>
            <a:r>
              <a:rPr lang="it-IT" sz="2800" b="1" dirty="0" smtClean="0">
                <a:solidFill>
                  <a:srgbClr val="FF0000"/>
                </a:solidFill>
              </a:rPr>
              <a:t>	</a:t>
            </a:r>
            <a:r>
              <a:rPr lang="it-IT" sz="2800" b="1" dirty="0" err="1" smtClean="0">
                <a:solidFill>
                  <a:srgbClr val="FF0000"/>
                </a:solidFill>
              </a:rPr>
              <a:t>return</a:t>
            </a:r>
            <a:r>
              <a:rPr lang="it-IT" sz="2800" b="1" dirty="0" smtClean="0">
                <a:solidFill>
                  <a:srgbClr val="FF0000"/>
                </a:solidFill>
              </a:rPr>
              <a:t>(0);</a:t>
            </a:r>
            <a:r>
              <a:rPr kumimoji="0" lang="it-IT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it-IT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it-IT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}</a:t>
            </a:r>
            <a:r>
              <a:rPr kumimoji="0" lang="it-IT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Considerazioni introduttive …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it-IT" dirty="0" smtClean="0"/>
              <a:t>Programmazione di Calcolatori - Un primo programma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8</a:t>
            </a:fld>
            <a:endParaRPr lang="it-IT" dirty="0"/>
          </a:p>
        </p:txBody>
      </p:sp>
      <p:grpSp>
        <p:nvGrpSpPr>
          <p:cNvPr id="20" name="Gruppo 19"/>
          <p:cNvGrpSpPr/>
          <p:nvPr/>
        </p:nvGrpSpPr>
        <p:grpSpPr>
          <a:xfrm>
            <a:off x="1214414" y="4383805"/>
            <a:ext cx="2128148" cy="1453338"/>
            <a:chOff x="1285852" y="3148612"/>
            <a:chExt cx="2128148" cy="1453338"/>
          </a:xfrm>
        </p:grpSpPr>
        <p:cxnSp>
          <p:nvCxnSpPr>
            <p:cNvPr id="9" name="Connettore 4 8"/>
            <p:cNvCxnSpPr/>
            <p:nvPr/>
          </p:nvCxnSpPr>
          <p:spPr>
            <a:xfrm>
              <a:off x="2801043" y="3214686"/>
              <a:ext cx="571504" cy="1588"/>
            </a:xfrm>
            <a:prstGeom prst="bentConnector3">
              <a:avLst>
                <a:gd name="adj1" fmla="val 50000"/>
              </a:avLst>
            </a:prstGeom>
            <a:ln w="19050">
              <a:solidFill>
                <a:srgbClr val="3333FF"/>
              </a:solidFill>
              <a:headEnd type="none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Connettore 4 9"/>
            <p:cNvCxnSpPr>
              <a:stCxn id="11" idx="2"/>
            </p:cNvCxnSpPr>
            <p:nvPr/>
          </p:nvCxnSpPr>
          <p:spPr>
            <a:xfrm rot="16200000" flipH="1">
              <a:off x="2459971" y="3647922"/>
              <a:ext cx="530009" cy="1378048"/>
            </a:xfrm>
            <a:prstGeom prst="bentConnector2">
              <a:avLst/>
            </a:prstGeom>
            <a:ln w="19050">
              <a:solidFill>
                <a:srgbClr val="3333FF"/>
              </a:solidFill>
              <a:headEnd type="none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CasellaDiTesto 10"/>
            <p:cNvSpPr txBox="1"/>
            <p:nvPr/>
          </p:nvSpPr>
          <p:spPr>
            <a:xfrm>
              <a:off x="1285852" y="3148612"/>
              <a:ext cx="1500198" cy="923330"/>
            </a:xfrm>
            <a:prstGeom prst="rect">
              <a:avLst/>
            </a:prstGeom>
            <a:noFill/>
            <a:ln w="19050">
              <a:solidFill>
                <a:srgbClr val="3333FF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it-IT" b="1" dirty="0" smtClean="0">
                  <a:solidFill>
                    <a:srgbClr val="3333FF"/>
                  </a:solidFill>
                </a:rPr>
                <a:t>delimitano un blocco di istruzioni </a:t>
              </a:r>
              <a:endParaRPr lang="it-IT" b="1" dirty="0">
                <a:solidFill>
                  <a:srgbClr val="3333FF"/>
                </a:solidFill>
              </a:endParaRPr>
            </a:p>
          </p:txBody>
        </p:sp>
      </p:grpSp>
      <p:grpSp>
        <p:nvGrpSpPr>
          <p:cNvPr id="17" name="Gruppo 16"/>
          <p:cNvGrpSpPr/>
          <p:nvPr/>
        </p:nvGrpSpPr>
        <p:grpSpPr>
          <a:xfrm>
            <a:off x="3100380" y="3143248"/>
            <a:ext cx="5643602" cy="646331"/>
            <a:chOff x="3286116" y="1628228"/>
            <a:chExt cx="5643602" cy="646331"/>
          </a:xfrm>
        </p:grpSpPr>
        <p:sp>
          <p:nvSpPr>
            <p:cNvPr id="6" name="CasellaDiTesto 5"/>
            <p:cNvSpPr txBox="1"/>
            <p:nvPr/>
          </p:nvSpPr>
          <p:spPr>
            <a:xfrm>
              <a:off x="6929454" y="1628228"/>
              <a:ext cx="2000264" cy="646331"/>
            </a:xfrm>
            <a:prstGeom prst="rect">
              <a:avLst/>
            </a:prstGeom>
            <a:noFill/>
            <a:ln w="19050">
              <a:solidFill>
                <a:srgbClr val="3333FF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it-IT" b="1" smtClean="0">
                  <a:solidFill>
                    <a:srgbClr val="3333FF"/>
                  </a:solidFill>
                </a:rPr>
                <a:t>direttiva per il pre-processore</a:t>
              </a:r>
              <a:endParaRPr lang="it-IT" b="1">
                <a:solidFill>
                  <a:srgbClr val="3333FF"/>
                </a:solidFill>
              </a:endParaRPr>
            </a:p>
          </p:txBody>
        </p:sp>
        <p:sp>
          <p:nvSpPr>
            <p:cNvPr id="12" name="Rettangolo 11"/>
            <p:cNvSpPr/>
            <p:nvPr/>
          </p:nvSpPr>
          <p:spPr>
            <a:xfrm>
              <a:off x="3286116" y="1643050"/>
              <a:ext cx="3143272" cy="428628"/>
            </a:xfrm>
            <a:prstGeom prst="rect">
              <a:avLst/>
            </a:prstGeom>
            <a:noFill/>
            <a:ln>
              <a:solidFill>
                <a:srgbClr val="3333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cxnSp>
          <p:nvCxnSpPr>
            <p:cNvPr id="14" name="Connettore 4 13"/>
            <p:cNvCxnSpPr>
              <a:stCxn id="6" idx="1"/>
              <a:endCxn id="12" idx="3"/>
            </p:cNvCxnSpPr>
            <p:nvPr/>
          </p:nvCxnSpPr>
          <p:spPr>
            <a:xfrm rot="10800000">
              <a:off x="6429388" y="1857364"/>
              <a:ext cx="500066" cy="94030"/>
            </a:xfrm>
            <a:prstGeom prst="bentConnector3">
              <a:avLst>
                <a:gd name="adj1" fmla="val 50000"/>
              </a:avLst>
            </a:prstGeom>
            <a:ln w="19050">
              <a:solidFill>
                <a:srgbClr val="3333FF"/>
              </a:solidFill>
              <a:headEnd type="none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3" name="Gruppo 52"/>
          <p:cNvGrpSpPr/>
          <p:nvPr/>
        </p:nvGrpSpPr>
        <p:grpSpPr>
          <a:xfrm>
            <a:off x="3555539" y="3773521"/>
            <a:ext cx="5132248" cy="804200"/>
            <a:chOff x="3297404" y="3740863"/>
            <a:chExt cx="5132248" cy="804200"/>
          </a:xfrm>
        </p:grpSpPr>
        <p:sp>
          <p:nvSpPr>
            <p:cNvPr id="7" name="CasellaDiTesto 6"/>
            <p:cNvSpPr txBox="1"/>
            <p:nvPr/>
          </p:nvSpPr>
          <p:spPr>
            <a:xfrm>
              <a:off x="5072066" y="3898732"/>
              <a:ext cx="3357586" cy="646331"/>
            </a:xfrm>
            <a:prstGeom prst="rect">
              <a:avLst/>
            </a:prstGeom>
            <a:noFill/>
            <a:ln w="19050">
              <a:solidFill>
                <a:srgbClr val="3333FF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it-IT" b="1" smtClean="0">
                  <a:solidFill>
                    <a:srgbClr val="3333FF"/>
                  </a:solidFill>
                </a:rPr>
                <a:t>funzione dalla quale ha inizio l’esecuzione</a:t>
              </a:r>
              <a:endParaRPr lang="it-IT" b="1">
                <a:solidFill>
                  <a:srgbClr val="3333FF"/>
                </a:solidFill>
              </a:endParaRPr>
            </a:p>
          </p:txBody>
        </p:sp>
        <p:sp>
          <p:nvSpPr>
            <p:cNvPr id="19" name="Rettangolo 18"/>
            <p:cNvSpPr/>
            <p:nvPr/>
          </p:nvSpPr>
          <p:spPr>
            <a:xfrm>
              <a:off x="3297404" y="3740863"/>
              <a:ext cx="1346033" cy="428628"/>
            </a:xfrm>
            <a:prstGeom prst="rect">
              <a:avLst/>
            </a:prstGeom>
            <a:noFill/>
            <a:ln>
              <a:solidFill>
                <a:srgbClr val="3333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cxnSp>
          <p:nvCxnSpPr>
            <p:cNvPr id="23" name="Connettore 4 13"/>
            <p:cNvCxnSpPr>
              <a:stCxn id="7" idx="1"/>
              <a:endCxn id="19" idx="3"/>
            </p:cNvCxnSpPr>
            <p:nvPr/>
          </p:nvCxnSpPr>
          <p:spPr>
            <a:xfrm rot="10800000">
              <a:off x="4643438" y="3955178"/>
              <a:ext cx="428629" cy="266721"/>
            </a:xfrm>
            <a:prstGeom prst="bentConnector3">
              <a:avLst>
                <a:gd name="adj1" fmla="val 50000"/>
              </a:avLst>
            </a:prstGeom>
            <a:ln w="19050">
              <a:solidFill>
                <a:srgbClr val="3333FF"/>
              </a:solidFill>
              <a:headEnd type="none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9" name="Gruppo 38"/>
          <p:cNvGrpSpPr/>
          <p:nvPr/>
        </p:nvGrpSpPr>
        <p:grpSpPr>
          <a:xfrm>
            <a:off x="6122268" y="4620868"/>
            <a:ext cx="2357454" cy="1240413"/>
            <a:chOff x="6500826" y="548902"/>
            <a:chExt cx="2357454" cy="1240413"/>
          </a:xfrm>
        </p:grpSpPr>
        <p:sp>
          <p:nvSpPr>
            <p:cNvPr id="40" name="CasellaDiTesto 39"/>
            <p:cNvSpPr txBox="1"/>
            <p:nvPr/>
          </p:nvSpPr>
          <p:spPr>
            <a:xfrm>
              <a:off x="6500826" y="1142984"/>
              <a:ext cx="2357454" cy="646331"/>
            </a:xfrm>
            <a:prstGeom prst="rect">
              <a:avLst/>
            </a:prstGeom>
            <a:noFill/>
            <a:ln w="19050">
              <a:solidFill>
                <a:srgbClr val="3333FF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it-IT" b="1" dirty="0" smtClean="0">
                  <a:solidFill>
                    <a:srgbClr val="3333FF"/>
                  </a:solidFill>
                </a:rPr>
                <a:t>delimitatore di comando</a:t>
              </a:r>
              <a:endParaRPr lang="it-IT" b="1" dirty="0">
                <a:solidFill>
                  <a:srgbClr val="3333FF"/>
                </a:solidFill>
              </a:endParaRPr>
            </a:p>
          </p:txBody>
        </p:sp>
        <p:sp>
          <p:nvSpPr>
            <p:cNvPr id="41" name="Rettangolo 40"/>
            <p:cNvSpPr/>
            <p:nvPr/>
          </p:nvSpPr>
          <p:spPr>
            <a:xfrm>
              <a:off x="7339034" y="548902"/>
              <a:ext cx="152400" cy="428628"/>
            </a:xfrm>
            <a:prstGeom prst="rect">
              <a:avLst/>
            </a:prstGeom>
            <a:noFill/>
            <a:ln>
              <a:solidFill>
                <a:srgbClr val="3333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cxnSp>
          <p:nvCxnSpPr>
            <p:cNvPr id="42" name="Connettore 4 41"/>
            <p:cNvCxnSpPr>
              <a:stCxn id="40" idx="0"/>
              <a:endCxn id="41" idx="3"/>
            </p:cNvCxnSpPr>
            <p:nvPr/>
          </p:nvCxnSpPr>
          <p:spPr>
            <a:xfrm rot="16200000" flipV="1">
              <a:off x="7395610" y="859040"/>
              <a:ext cx="379768" cy="188119"/>
            </a:xfrm>
            <a:prstGeom prst="bentConnector2">
              <a:avLst/>
            </a:prstGeom>
            <a:ln w="19050">
              <a:solidFill>
                <a:srgbClr val="3333FF"/>
              </a:solidFill>
              <a:headEnd type="none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2" name="Gruppo 51"/>
          <p:cNvGrpSpPr/>
          <p:nvPr/>
        </p:nvGrpSpPr>
        <p:grpSpPr>
          <a:xfrm>
            <a:off x="1142976" y="1586434"/>
            <a:ext cx="6072230" cy="1387485"/>
            <a:chOff x="1428728" y="1586434"/>
            <a:chExt cx="6072230" cy="1387485"/>
          </a:xfrm>
        </p:grpSpPr>
        <p:sp>
          <p:nvSpPr>
            <p:cNvPr id="27" name="CasellaDiTesto 26"/>
            <p:cNvSpPr txBox="1"/>
            <p:nvPr/>
          </p:nvSpPr>
          <p:spPr>
            <a:xfrm>
              <a:off x="1428728" y="1657872"/>
              <a:ext cx="1285884" cy="369332"/>
            </a:xfrm>
            <a:prstGeom prst="rect">
              <a:avLst/>
            </a:prstGeom>
            <a:noFill/>
            <a:ln w="19050">
              <a:solidFill>
                <a:srgbClr val="3333FF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it-IT" b="1" dirty="0" smtClean="0">
                  <a:solidFill>
                    <a:srgbClr val="3333FF"/>
                  </a:solidFill>
                </a:rPr>
                <a:t>commenti</a:t>
              </a:r>
              <a:endParaRPr lang="it-IT" b="1" dirty="0">
                <a:solidFill>
                  <a:srgbClr val="3333FF"/>
                </a:solidFill>
              </a:endParaRPr>
            </a:p>
          </p:txBody>
        </p:sp>
        <p:sp>
          <p:nvSpPr>
            <p:cNvPr id="28" name="Rettangolo 27"/>
            <p:cNvSpPr/>
            <p:nvPr/>
          </p:nvSpPr>
          <p:spPr>
            <a:xfrm>
              <a:off x="3286116" y="1586434"/>
              <a:ext cx="4071966" cy="428628"/>
            </a:xfrm>
            <a:prstGeom prst="rect">
              <a:avLst/>
            </a:prstGeom>
            <a:noFill/>
            <a:ln>
              <a:solidFill>
                <a:srgbClr val="3333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cxnSp>
          <p:nvCxnSpPr>
            <p:cNvPr id="29" name="Connettore 4 13"/>
            <p:cNvCxnSpPr>
              <a:stCxn id="27" idx="0"/>
              <a:endCxn id="28" idx="0"/>
            </p:cNvCxnSpPr>
            <p:nvPr/>
          </p:nvCxnSpPr>
          <p:spPr>
            <a:xfrm rot="5400000" flipH="1" flipV="1">
              <a:off x="3661165" y="-3061"/>
              <a:ext cx="71438" cy="3250429"/>
            </a:xfrm>
            <a:prstGeom prst="bentConnector3">
              <a:avLst>
                <a:gd name="adj1" fmla="val 419998"/>
              </a:avLst>
            </a:prstGeom>
            <a:ln w="19050">
              <a:solidFill>
                <a:srgbClr val="3333FF"/>
              </a:solidFill>
              <a:headEnd type="none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Rettangolo 35"/>
            <p:cNvSpPr/>
            <p:nvPr/>
          </p:nvSpPr>
          <p:spPr>
            <a:xfrm>
              <a:off x="3286116" y="2116663"/>
              <a:ext cx="4214842" cy="857256"/>
            </a:xfrm>
            <a:prstGeom prst="rect">
              <a:avLst/>
            </a:prstGeom>
            <a:noFill/>
            <a:ln>
              <a:solidFill>
                <a:srgbClr val="3333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cxnSp>
          <p:nvCxnSpPr>
            <p:cNvPr id="48" name="Connettore 4 13"/>
            <p:cNvCxnSpPr>
              <a:stCxn id="27" idx="2"/>
            </p:cNvCxnSpPr>
            <p:nvPr/>
          </p:nvCxnSpPr>
          <p:spPr>
            <a:xfrm rot="16200000" flipH="1">
              <a:off x="2441548" y="1657326"/>
              <a:ext cx="474690" cy="1214446"/>
            </a:xfrm>
            <a:prstGeom prst="bentConnector2">
              <a:avLst/>
            </a:prstGeom>
            <a:ln w="19050">
              <a:solidFill>
                <a:srgbClr val="3333FF"/>
              </a:solidFill>
              <a:headEnd type="none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zio">
  <a:themeElements>
    <a:clrScheme name="Loggi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Solstiz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>
    <a:spDef>
      <a:spPr>
        <a:noFill/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solidFill>
            <a:srgbClr val="FF0000"/>
          </a:solidFill>
          <a:headEnd type="none"/>
          <a:tailEnd type="arrow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9714</TotalTime>
  <Words>304</Words>
  <Application>Microsoft Office PowerPoint</Application>
  <PresentationFormat>Presentazione su schermo (4:3)</PresentationFormat>
  <Paragraphs>66</Paragraphs>
  <Slides>8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15" baseType="lpstr">
      <vt:lpstr>Arial</vt:lpstr>
      <vt:lpstr>Calibri</vt:lpstr>
      <vt:lpstr>Gill Sans MT</vt:lpstr>
      <vt:lpstr>Tahoma</vt:lpstr>
      <vt:lpstr>Wingdings</vt:lpstr>
      <vt:lpstr>Wingdings 2</vt:lpstr>
      <vt:lpstr>Solstizio</vt:lpstr>
      <vt:lpstr>Programmazione e Laboratorio di Programmazione</vt:lpstr>
      <vt:lpstr>Prima di iniziare</vt:lpstr>
      <vt:lpstr>Iniziamo …</vt:lpstr>
      <vt:lpstr>Il programma ….</vt:lpstr>
      <vt:lpstr>Il programma …</vt:lpstr>
      <vt:lpstr>Continuiamo …</vt:lpstr>
      <vt:lpstr>Continuiamo …</vt:lpstr>
      <vt:lpstr>Considerazioni introduttive …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gaibisso</dc:creator>
  <cp:lastModifiedBy>Carlo Gaibisso</cp:lastModifiedBy>
  <cp:revision>1022</cp:revision>
  <dcterms:created xsi:type="dcterms:W3CDTF">2007-12-10T14:15:35Z</dcterms:created>
  <dcterms:modified xsi:type="dcterms:W3CDTF">2019-03-20T15:53:04Z</dcterms:modified>
</cp:coreProperties>
</file>