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0"/>
  </p:notesMasterIdLst>
  <p:handoutMasterIdLst>
    <p:handoutMasterId r:id="rId11"/>
  </p:handoutMasterIdLst>
  <p:sldIdLst>
    <p:sldId id="256" r:id="rId2"/>
    <p:sldId id="394" r:id="rId3"/>
    <p:sldId id="395" r:id="rId4"/>
    <p:sldId id="396" r:id="rId5"/>
    <p:sldId id="400" r:id="rId6"/>
    <p:sldId id="404" r:id="rId7"/>
    <p:sldId id="405" r:id="rId8"/>
    <p:sldId id="399" r:id="rId9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00"/>
    <a:srgbClr val="3333FF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7" autoAdjust="0"/>
    <p:restoredTop sz="96965" autoAdjust="0"/>
  </p:normalViewPr>
  <p:slideViewPr>
    <p:cSldViewPr>
      <p:cViewPr varScale="1">
        <p:scale>
          <a:sx n="81" d="100"/>
          <a:sy n="81" d="100"/>
        </p:scale>
        <p:origin x="113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22/03/2019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22/03/2019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dirty="0" smtClean="0"/>
              <a:t>Programmazione e Laboratorio di Programmazione </a:t>
            </a:r>
            <a:r>
              <a:rPr lang="it-IT" dirty="0" err="1" smtClean="0"/>
              <a:t>ramma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r>
              <a:rPr lang="it-IT" dirty="0" smtClean="0"/>
              <a:t>Programmazione e Laboratorio di Programmazione </a:t>
            </a:r>
            <a:r>
              <a:rPr lang="it-IT" dirty="0" err="1" smtClean="0"/>
              <a:t>ramma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Programmazione e Laboratorio di Programmazione </a:t>
            </a:r>
            <a:r>
              <a:rPr lang="it-IT" dirty="0" err="1" smtClean="0"/>
              <a:t>ramma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dirty="0" smtClean="0"/>
              <a:t>Programmazione e Laboratorio di Programmazione </a:t>
            </a:r>
            <a:r>
              <a:rPr lang="it-IT" dirty="0" err="1" smtClean="0"/>
              <a:t>ramma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dirty="0" smtClean="0"/>
              <a:t>Programmazione e Laboratorio di Programmazione </a:t>
            </a:r>
            <a:r>
              <a:rPr lang="it-IT" dirty="0" err="1" smtClean="0"/>
              <a:t>ramma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  <a:p>
            <a:pPr algn="ctr"/>
            <a:r>
              <a:rPr lang="it-IT" sz="800" b="1" baseline="0" dirty="0" smtClean="0"/>
              <a:t>Marco </a:t>
            </a:r>
            <a:r>
              <a:rPr lang="it-IT" sz="800" b="1" baseline="0" dirty="0" err="1" smtClean="0"/>
              <a:t>Pietrosanto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rmatica.uniroma2.i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12447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I</a:t>
            </a:r>
          </a:p>
          <a:p>
            <a:r>
              <a:rPr lang="it-IT" dirty="0" smtClean="0"/>
              <a:t>Un primo programma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312610"/>
            <a:ext cx="5301802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</a:t>
            </a:r>
            <a:r>
              <a:rPr lang="it-IT" dirty="0" smtClean="0"/>
              <a:t>Un primo programma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Prima di iniziare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357025"/>
            <a:ext cx="7712394" cy="335476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it-IT" b="1" dirty="0" smtClean="0">
                <a:solidFill>
                  <a:srgbClr val="FF0000"/>
                </a:solidFill>
              </a:rPr>
              <a:t>Assicurati:</a:t>
            </a:r>
          </a:p>
          <a:p>
            <a:pPr marL="811213" lvl="1">
              <a:spcBef>
                <a:spcPts val="1200"/>
              </a:spcBef>
            </a:pPr>
            <a:r>
              <a:rPr lang="it-IT" b="1" dirty="0" smtClean="0"/>
              <a:t>di avere il compilatore C correttamente istallato e funzionante</a:t>
            </a:r>
            <a:endParaRPr lang="it-IT" b="1" dirty="0" smtClean="0">
              <a:solidFill>
                <a:srgbClr val="3333FF"/>
              </a:solidFill>
            </a:endParaRPr>
          </a:p>
          <a:p>
            <a:pPr marL="811213" lvl="1">
              <a:spcBef>
                <a:spcPts val="1200"/>
              </a:spcBef>
            </a:pPr>
            <a:r>
              <a:rPr lang="it-IT" b="1" dirty="0" smtClean="0"/>
              <a:t>di aver correttamente appreso i rudimenti del file </a:t>
            </a:r>
            <a:r>
              <a:rPr lang="it-IT" b="1" dirty="0" err="1" smtClean="0"/>
              <a:t>system</a:t>
            </a:r>
            <a:r>
              <a:rPr lang="it-IT" b="1" dirty="0" smtClean="0"/>
              <a:t> del vostro sistema operativo</a:t>
            </a:r>
            <a:endParaRPr lang="it-IT" b="1" dirty="0" smtClean="0">
              <a:solidFill>
                <a:srgbClr val="3333FF"/>
              </a:solidFill>
              <a:hlinkClick r:id="rId2"/>
            </a:endParaRPr>
          </a:p>
          <a:p>
            <a:pPr marL="811213" lvl="1">
              <a:spcBef>
                <a:spcPts val="1200"/>
              </a:spcBef>
            </a:pPr>
            <a:r>
              <a:rPr lang="it-IT" b="1" dirty="0" smtClean="0"/>
              <a:t>di disporre e saper utilizzare un editor di file di testo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294262"/>
            <a:ext cx="5355484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Iniziamo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36706" y="1014402"/>
            <a:ext cx="7283766" cy="486287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sz="2400" b="1" dirty="0">
                <a:solidFill>
                  <a:srgbClr val="FF0000"/>
                </a:solidFill>
              </a:rPr>
              <a:t>Effettua il login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Nella directory corrente creane una nuova </a:t>
            </a:r>
            <a:r>
              <a:rPr lang="it-IT" sz="2400" b="1" dirty="0" err="1" smtClean="0">
                <a:solidFill>
                  <a:srgbClr val="FF0000"/>
                </a:solidFill>
              </a:rPr>
              <a:t>nuova</a:t>
            </a:r>
            <a:r>
              <a:rPr lang="it-IT" sz="2400" b="1" dirty="0" smtClean="0">
                <a:solidFill>
                  <a:srgbClr val="FF0000"/>
                </a:solidFill>
              </a:rPr>
              <a:t> con il tuo nome e cognome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Spostati nella nuova directory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Mostra il contenuto della directory corrente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>
                <a:solidFill>
                  <a:srgbClr val="FF0000"/>
                </a:solidFill>
              </a:rPr>
              <a:t>Nella directory corrente </a:t>
            </a:r>
            <a:r>
              <a:rPr lang="it-IT" sz="2400" b="1" dirty="0" smtClean="0">
                <a:solidFill>
                  <a:srgbClr val="FF0000"/>
                </a:solidFill>
              </a:rPr>
              <a:t>creane </a:t>
            </a:r>
            <a:r>
              <a:rPr lang="it-IT" sz="2400" b="1" dirty="0">
                <a:solidFill>
                  <a:srgbClr val="FF0000"/>
                </a:solidFill>
              </a:rPr>
              <a:t>una nuova </a:t>
            </a:r>
            <a:r>
              <a:rPr lang="it-IT" sz="2400" b="1" dirty="0" smtClean="0">
                <a:solidFill>
                  <a:srgbClr val="FF0000"/>
                </a:solidFill>
              </a:rPr>
              <a:t>con nome </a:t>
            </a:r>
            <a:r>
              <a:rPr lang="it-IT" sz="2400" b="1" i="1" dirty="0" err="1" smtClean="0">
                <a:solidFill>
                  <a:srgbClr val="FF0000"/>
                </a:solidFill>
              </a:rPr>
              <a:t>EserciziC</a:t>
            </a:r>
            <a:endParaRPr lang="it-IT" sz="2400" b="1" i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Spostati </a:t>
            </a:r>
            <a:r>
              <a:rPr lang="it-IT" sz="2400" b="1" dirty="0">
                <a:solidFill>
                  <a:srgbClr val="FF0000"/>
                </a:solidFill>
              </a:rPr>
              <a:t>nella directory appena </a:t>
            </a:r>
            <a:r>
              <a:rPr lang="it-IT" sz="2400" b="1" dirty="0" smtClean="0">
                <a:solidFill>
                  <a:srgbClr val="FF0000"/>
                </a:solidFill>
              </a:rPr>
              <a:t>creata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Mostra il contenuto della directory corrente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Apri il tuo editor di testi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305390"/>
            <a:ext cx="528347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Il programma ….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298322"/>
            <a:ext cx="5355484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egnaposto contenuto 2"/>
          <p:cNvSpPr txBox="1">
            <a:spLocks/>
          </p:cNvSpPr>
          <p:nvPr/>
        </p:nvSpPr>
        <p:spPr>
          <a:xfrm>
            <a:off x="1369724" y="1071546"/>
            <a:ext cx="7283766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2"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Digita il programma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0670" y="1709181"/>
            <a:ext cx="3249712" cy="44291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programma …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305550"/>
            <a:ext cx="528347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214414" y="1071546"/>
            <a:ext cx="750099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3"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Salva il contenuto del file nella directory corrente con nome </a:t>
            </a:r>
            <a:r>
              <a:rPr kumimoji="0" lang="it-IT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primo.c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it-IT" sz="2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’estensione 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 </a:t>
            </a:r>
            <a:r>
              <a:rPr lang="it-IT" sz="2400" b="1" dirty="0">
                <a:solidFill>
                  <a:srgbClr val="FF0000"/>
                </a:solidFill>
              </a:rPr>
              <a:t>è obbligatoria</a:t>
            </a:r>
            <a:r>
              <a:rPr lang="it-IT" sz="2400" b="1" dirty="0" smtClean="0">
                <a:solidFill>
                  <a:srgbClr val="FF0000"/>
                </a:solidFill>
              </a:rPr>
              <a:t>)</a:t>
            </a: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Mostra il contenuto della directory corrente</a:t>
            </a: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r>
              <a:rPr lang="it-IT" sz="2400" b="1" dirty="0">
                <a:solidFill>
                  <a:srgbClr val="FF0000"/>
                </a:solidFill>
              </a:rPr>
              <a:t>Esegui il comando </a:t>
            </a:r>
            <a:r>
              <a:rPr lang="it-IT" sz="2400" b="1" dirty="0" err="1" smtClean="0">
                <a:solidFill>
                  <a:srgbClr val="FF0000"/>
                </a:solidFill>
              </a:rPr>
              <a:t>gcc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primo.c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>
                <a:solidFill>
                  <a:srgbClr val="FF0000"/>
                </a:solidFill>
              </a:rPr>
              <a:t>-ansi </a:t>
            </a:r>
            <a:r>
              <a:rPr lang="it-IT" sz="2400" b="1" dirty="0" smtClean="0">
                <a:solidFill>
                  <a:srgbClr val="FF0000"/>
                </a:solidFill>
              </a:rPr>
              <a:t>-</a:t>
            </a:r>
            <a:r>
              <a:rPr lang="it-IT" sz="2400" b="1" dirty="0" err="1" smtClean="0">
                <a:solidFill>
                  <a:srgbClr val="FF0000"/>
                </a:solidFill>
              </a:rPr>
              <a:t>pedantic</a:t>
            </a:r>
            <a:r>
              <a:rPr lang="it-IT" sz="2400" b="1" dirty="0" smtClean="0">
                <a:solidFill>
                  <a:srgbClr val="FF0000"/>
                </a:solidFill>
              </a:rPr>
              <a:t> -o primo</a:t>
            </a:r>
            <a:endParaRPr lang="it-IT" sz="2400" b="1" dirty="0">
              <a:solidFill>
                <a:srgbClr val="FF0000"/>
              </a:solidFill>
            </a:endParaRP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Mostra </a:t>
            </a:r>
            <a:r>
              <a:rPr lang="it-IT" sz="2400" b="1" dirty="0">
                <a:solidFill>
                  <a:srgbClr val="FF0000"/>
                </a:solidFill>
              </a:rPr>
              <a:t>il contenuto della directory corrente</a:t>
            </a: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Esegui </a:t>
            </a:r>
            <a:r>
              <a:rPr lang="it-IT" sz="2400" b="1" dirty="0">
                <a:solidFill>
                  <a:srgbClr val="FF0000"/>
                </a:solidFill>
              </a:rPr>
              <a:t>il comando ./primo</a:t>
            </a: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Continuiamo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80722" y="836712"/>
            <a:ext cx="7283766" cy="464742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Apri il tuo editor di testi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>
                <a:solidFill>
                  <a:srgbClr val="FF0000"/>
                </a:solidFill>
              </a:rPr>
              <a:t>Digita il </a:t>
            </a:r>
            <a:r>
              <a:rPr lang="it-IT" sz="2400" b="1" dirty="0" smtClean="0">
                <a:solidFill>
                  <a:srgbClr val="FF0000"/>
                </a:solidFill>
              </a:rPr>
              <a:t>programma</a:t>
            </a:r>
          </a:p>
          <a:p>
            <a:pPr marL="514350" indent="-514350">
              <a:buFont typeface="+mj-lt"/>
              <a:buAutoNum type="arabicPeriod"/>
            </a:pPr>
            <a:endParaRPr lang="it-IT" sz="24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it-IT" sz="24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it-IT" sz="24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sz="2400" b="1" dirty="0" smtClean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305390"/>
            <a:ext cx="528347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20" y="1955166"/>
            <a:ext cx="3082698" cy="3708686"/>
          </a:xfrm>
          <a:prstGeom prst="rect">
            <a:avLst/>
          </a:prstGeom>
        </p:spPr>
      </p:pic>
      <p:sp>
        <p:nvSpPr>
          <p:cNvPr id="10" name="Segnaposto contenuto 2"/>
          <p:cNvSpPr txBox="1">
            <a:spLocks/>
          </p:cNvSpPr>
          <p:nvPr/>
        </p:nvSpPr>
        <p:spPr>
          <a:xfrm>
            <a:off x="1979712" y="5663852"/>
            <a:ext cx="7283766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r>
              <a:rPr lang="it-IT" sz="2400" b="1" dirty="0">
                <a:solidFill>
                  <a:srgbClr val="FF0000"/>
                </a:solidFill>
              </a:rPr>
              <a:t>Salva il contenuto del file nella directory corrente con nome </a:t>
            </a:r>
            <a:r>
              <a:rPr lang="it-IT" sz="2400" b="1" i="1" dirty="0" err="1" smtClean="0">
                <a:solidFill>
                  <a:srgbClr val="FF0000"/>
                </a:solidFill>
              </a:rPr>
              <a:t>secondo.c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91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/>
              <a:t>Continuiamo 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57384" y="1015520"/>
            <a:ext cx="7613463" cy="984885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  <a:defRPr/>
            </a:pPr>
            <a:r>
              <a:rPr lang="it-IT" sz="2400" b="1" dirty="0">
                <a:solidFill>
                  <a:srgbClr val="FF0000"/>
                </a:solidFill>
              </a:rPr>
              <a:t>Esegui il </a:t>
            </a:r>
            <a:r>
              <a:rPr lang="it-IT" sz="2400" b="1" dirty="0" smtClean="0">
                <a:solidFill>
                  <a:srgbClr val="FF0000"/>
                </a:solidFill>
              </a:rPr>
              <a:t>comando</a:t>
            </a:r>
          </a:p>
          <a:p>
            <a:pPr marL="0" indent="0">
              <a:buNone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	</a:t>
            </a:r>
            <a:r>
              <a:rPr lang="it-IT" sz="2400" b="1" dirty="0" err="1" smtClean="0">
                <a:solidFill>
                  <a:srgbClr val="FF0000"/>
                </a:solidFill>
              </a:rPr>
              <a:t>gcc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>
                <a:solidFill>
                  <a:srgbClr val="FF0000"/>
                </a:solidFill>
              </a:rPr>
              <a:t>secondo.c</a:t>
            </a:r>
            <a:r>
              <a:rPr lang="it-IT" sz="2400" b="1" dirty="0">
                <a:solidFill>
                  <a:srgbClr val="FF0000"/>
                </a:solidFill>
              </a:rPr>
              <a:t> -ansi </a:t>
            </a:r>
            <a:r>
              <a:rPr lang="it-IT" sz="2400" b="1" dirty="0" smtClean="0">
                <a:solidFill>
                  <a:srgbClr val="FF0000"/>
                </a:solidFill>
              </a:rPr>
              <a:t>-</a:t>
            </a:r>
            <a:r>
              <a:rPr lang="it-IT" sz="2400" b="1" dirty="0" err="1" smtClean="0">
                <a:solidFill>
                  <a:srgbClr val="FF0000"/>
                </a:solidFill>
              </a:rPr>
              <a:t>pedantic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>
                <a:solidFill>
                  <a:srgbClr val="FF0000"/>
                </a:solidFill>
              </a:rPr>
              <a:t>-o </a:t>
            </a:r>
            <a:r>
              <a:rPr lang="it-IT" sz="2400" b="1" dirty="0" smtClean="0">
                <a:solidFill>
                  <a:srgbClr val="FF0000"/>
                </a:solidFill>
              </a:rPr>
              <a:t>secondo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305390"/>
            <a:ext cx="528347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874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egnaposto contenuto 2"/>
          <p:cNvSpPr txBox="1">
            <a:spLocks/>
          </p:cNvSpPr>
          <p:nvPr/>
        </p:nvSpPr>
        <p:spPr>
          <a:xfrm>
            <a:off x="3000364" y="1534041"/>
            <a:ext cx="4714908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/* un primo programma */</a:t>
            </a:r>
          </a:p>
          <a:p>
            <a:pPr marL="265113" marR="0" lvl="0" indent="-2651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/*</a:t>
            </a:r>
          </a:p>
          <a:p>
            <a:pPr marL="265113" marR="0" lvl="0" indent="-2651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** un primo programma</a:t>
            </a:r>
          </a:p>
          <a:p>
            <a:pPr marL="265113" marR="0" lvl="0" indent="-2651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*/</a:t>
            </a:r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#include &lt;</a:t>
            </a:r>
            <a:r>
              <a:rPr kumimoji="0" lang="it-IT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stdio.h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i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nt </a:t>
            </a:r>
            <a:r>
              <a:rPr kumimoji="0" lang="it-IT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main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()</a:t>
            </a:r>
            <a:b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</a:t>
            </a:r>
            <a:b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it-IT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("Hello World!");</a:t>
            </a:r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	</a:t>
            </a:r>
            <a:r>
              <a:rPr lang="it-IT" sz="2800" b="1" dirty="0" err="1" smtClean="0">
                <a:solidFill>
                  <a:srgbClr val="FF0000"/>
                </a:solidFill>
              </a:rPr>
              <a:t>return</a:t>
            </a:r>
            <a:r>
              <a:rPr lang="it-IT" sz="2800" b="1" dirty="0" smtClean="0">
                <a:solidFill>
                  <a:srgbClr val="FF0000"/>
                </a:solidFill>
              </a:rPr>
              <a:t>(0);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Considerazioni introduttive …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dirty="0" smtClean="0"/>
              <a:t>Programmazione di Calcolatori - Un primo programma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grpSp>
        <p:nvGrpSpPr>
          <p:cNvPr id="20" name="Gruppo 19"/>
          <p:cNvGrpSpPr/>
          <p:nvPr/>
        </p:nvGrpSpPr>
        <p:grpSpPr>
          <a:xfrm>
            <a:off x="1214414" y="4383805"/>
            <a:ext cx="2128148" cy="1453337"/>
            <a:chOff x="1285852" y="3148612"/>
            <a:chExt cx="2128148" cy="1453337"/>
          </a:xfrm>
        </p:grpSpPr>
        <p:cxnSp>
          <p:nvCxnSpPr>
            <p:cNvPr id="9" name="Connettore 4 8"/>
            <p:cNvCxnSpPr/>
            <p:nvPr/>
          </p:nvCxnSpPr>
          <p:spPr>
            <a:xfrm>
              <a:off x="2801043" y="3214686"/>
              <a:ext cx="571504" cy="1588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4 9"/>
            <p:cNvCxnSpPr>
              <a:stCxn id="11" idx="2"/>
            </p:cNvCxnSpPr>
            <p:nvPr/>
          </p:nvCxnSpPr>
          <p:spPr>
            <a:xfrm rot="16200000" flipH="1">
              <a:off x="2413805" y="3601754"/>
              <a:ext cx="622341" cy="1378049"/>
            </a:xfrm>
            <a:prstGeom prst="bentConnector2">
              <a:avLst/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CasellaDiTesto 10"/>
            <p:cNvSpPr txBox="1"/>
            <p:nvPr/>
          </p:nvSpPr>
          <p:spPr>
            <a:xfrm>
              <a:off x="1285852" y="3148612"/>
              <a:ext cx="1500198" cy="830997"/>
            </a:xfrm>
            <a:prstGeom prst="rect">
              <a:avLst/>
            </a:prstGeom>
            <a:noFill/>
            <a:ln w="19050">
              <a:solidFill>
                <a:srgbClr val="3333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b="1" dirty="0" smtClean="0">
                  <a:solidFill>
                    <a:srgbClr val="3333FF"/>
                  </a:solidFill>
                </a:rPr>
                <a:t>delimitano un blocco di istruzioni </a:t>
              </a:r>
              <a:endParaRPr lang="it-IT" sz="1600" b="1" dirty="0">
                <a:solidFill>
                  <a:srgbClr val="3333FF"/>
                </a:solidFill>
              </a:endParaRPr>
            </a:p>
          </p:txBody>
        </p:sp>
      </p:grpSp>
      <p:grpSp>
        <p:nvGrpSpPr>
          <p:cNvPr id="17" name="Gruppo 16"/>
          <p:cNvGrpSpPr/>
          <p:nvPr/>
        </p:nvGrpSpPr>
        <p:grpSpPr>
          <a:xfrm>
            <a:off x="3100380" y="3143248"/>
            <a:ext cx="5643602" cy="584775"/>
            <a:chOff x="3286116" y="1628228"/>
            <a:chExt cx="5643602" cy="584775"/>
          </a:xfrm>
        </p:grpSpPr>
        <p:sp>
          <p:nvSpPr>
            <p:cNvPr id="6" name="CasellaDiTesto 5"/>
            <p:cNvSpPr txBox="1"/>
            <p:nvPr/>
          </p:nvSpPr>
          <p:spPr>
            <a:xfrm>
              <a:off x="6929454" y="1628228"/>
              <a:ext cx="2000264" cy="584775"/>
            </a:xfrm>
            <a:prstGeom prst="rect">
              <a:avLst/>
            </a:prstGeom>
            <a:noFill/>
            <a:ln w="19050">
              <a:solidFill>
                <a:srgbClr val="3333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b="1" dirty="0" smtClean="0">
                  <a:solidFill>
                    <a:srgbClr val="3333FF"/>
                  </a:solidFill>
                </a:rPr>
                <a:t>direttiva per il </a:t>
              </a:r>
              <a:r>
                <a:rPr lang="it-IT" sz="1600" b="1" dirty="0" err="1" smtClean="0">
                  <a:solidFill>
                    <a:srgbClr val="3333FF"/>
                  </a:solidFill>
                </a:rPr>
                <a:t>pre</a:t>
              </a:r>
              <a:r>
                <a:rPr lang="it-IT" sz="1600" b="1" dirty="0" smtClean="0">
                  <a:solidFill>
                    <a:srgbClr val="3333FF"/>
                  </a:solidFill>
                </a:rPr>
                <a:t>-processore</a:t>
              </a:r>
              <a:endParaRPr lang="it-IT" sz="1600" b="1" dirty="0">
                <a:solidFill>
                  <a:srgbClr val="3333FF"/>
                </a:solidFill>
              </a:endParaRPr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3286116" y="1643050"/>
              <a:ext cx="3143272" cy="428628"/>
            </a:xfrm>
            <a:prstGeom prst="rect">
              <a:avLst/>
            </a:prstGeom>
            <a:noFill/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4" name="Connettore 4 13"/>
            <p:cNvCxnSpPr>
              <a:stCxn id="6" idx="1"/>
              <a:endCxn id="12" idx="3"/>
            </p:cNvCxnSpPr>
            <p:nvPr/>
          </p:nvCxnSpPr>
          <p:spPr>
            <a:xfrm rot="10800000">
              <a:off x="6429388" y="1857364"/>
              <a:ext cx="500066" cy="63252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uppo 52"/>
          <p:cNvGrpSpPr/>
          <p:nvPr/>
        </p:nvGrpSpPr>
        <p:grpSpPr>
          <a:xfrm>
            <a:off x="3555539" y="3773521"/>
            <a:ext cx="5132248" cy="742644"/>
            <a:chOff x="3297404" y="3740863"/>
            <a:chExt cx="5132248" cy="742644"/>
          </a:xfrm>
        </p:grpSpPr>
        <p:sp>
          <p:nvSpPr>
            <p:cNvPr id="7" name="CasellaDiTesto 6"/>
            <p:cNvSpPr txBox="1"/>
            <p:nvPr/>
          </p:nvSpPr>
          <p:spPr>
            <a:xfrm>
              <a:off x="5072066" y="3898732"/>
              <a:ext cx="3357586" cy="584775"/>
            </a:xfrm>
            <a:prstGeom prst="rect">
              <a:avLst/>
            </a:prstGeom>
            <a:noFill/>
            <a:ln w="19050">
              <a:solidFill>
                <a:srgbClr val="3333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b="1" dirty="0" smtClean="0">
                  <a:solidFill>
                    <a:srgbClr val="3333FF"/>
                  </a:solidFill>
                </a:rPr>
                <a:t>funzione dalla quale ha inizio l’esecuzione</a:t>
              </a:r>
              <a:endParaRPr lang="it-IT" sz="1600" b="1" dirty="0">
                <a:solidFill>
                  <a:srgbClr val="3333FF"/>
                </a:solidFill>
              </a:endParaRPr>
            </a:p>
          </p:txBody>
        </p:sp>
        <p:sp>
          <p:nvSpPr>
            <p:cNvPr id="19" name="Rettangolo 18"/>
            <p:cNvSpPr/>
            <p:nvPr/>
          </p:nvSpPr>
          <p:spPr>
            <a:xfrm>
              <a:off x="3297404" y="3740863"/>
              <a:ext cx="1346033" cy="428628"/>
            </a:xfrm>
            <a:prstGeom prst="rect">
              <a:avLst/>
            </a:prstGeom>
            <a:noFill/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/>
            </a:p>
          </p:txBody>
        </p:sp>
        <p:cxnSp>
          <p:nvCxnSpPr>
            <p:cNvPr id="23" name="Connettore 4 13"/>
            <p:cNvCxnSpPr>
              <a:stCxn id="7" idx="1"/>
              <a:endCxn id="19" idx="3"/>
            </p:cNvCxnSpPr>
            <p:nvPr/>
          </p:nvCxnSpPr>
          <p:spPr>
            <a:xfrm rot="10800000">
              <a:off x="4643438" y="3955178"/>
              <a:ext cx="428629" cy="235943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uppo 38"/>
          <p:cNvGrpSpPr/>
          <p:nvPr/>
        </p:nvGrpSpPr>
        <p:grpSpPr>
          <a:xfrm>
            <a:off x="5877092" y="4620868"/>
            <a:ext cx="2917750" cy="805049"/>
            <a:chOff x="6255650" y="548902"/>
            <a:chExt cx="2917750" cy="805049"/>
          </a:xfrm>
        </p:grpSpPr>
        <p:sp>
          <p:nvSpPr>
            <p:cNvPr id="40" name="CasellaDiTesto 39"/>
            <p:cNvSpPr txBox="1"/>
            <p:nvPr/>
          </p:nvSpPr>
          <p:spPr>
            <a:xfrm>
              <a:off x="6255650" y="1015397"/>
              <a:ext cx="2917750" cy="338554"/>
            </a:xfrm>
            <a:prstGeom prst="rect">
              <a:avLst/>
            </a:prstGeom>
            <a:noFill/>
            <a:ln w="19050">
              <a:solidFill>
                <a:srgbClr val="3333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b="1" dirty="0" smtClean="0">
                  <a:solidFill>
                    <a:srgbClr val="3333FF"/>
                  </a:solidFill>
                </a:rPr>
                <a:t>delimitatore di comando</a:t>
              </a:r>
              <a:endParaRPr lang="it-IT" sz="1600" b="1" dirty="0">
                <a:solidFill>
                  <a:srgbClr val="3333FF"/>
                </a:solidFill>
              </a:endParaRPr>
            </a:p>
          </p:txBody>
        </p:sp>
        <p:sp>
          <p:nvSpPr>
            <p:cNvPr id="41" name="Rettangolo 40"/>
            <p:cNvSpPr/>
            <p:nvPr/>
          </p:nvSpPr>
          <p:spPr>
            <a:xfrm>
              <a:off x="7339034" y="548902"/>
              <a:ext cx="152400" cy="428628"/>
            </a:xfrm>
            <a:prstGeom prst="rect">
              <a:avLst/>
            </a:prstGeom>
            <a:noFill/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42" name="Connettore 4 41"/>
            <p:cNvCxnSpPr>
              <a:stCxn id="40" idx="0"/>
              <a:endCxn id="41" idx="3"/>
            </p:cNvCxnSpPr>
            <p:nvPr/>
          </p:nvCxnSpPr>
          <p:spPr>
            <a:xfrm rot="16200000" flipV="1">
              <a:off x="7476890" y="777761"/>
              <a:ext cx="252181" cy="223091"/>
            </a:xfrm>
            <a:prstGeom prst="bentConnector2">
              <a:avLst/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uppo 51"/>
          <p:cNvGrpSpPr/>
          <p:nvPr/>
        </p:nvGrpSpPr>
        <p:grpSpPr>
          <a:xfrm>
            <a:off x="1142976" y="1586434"/>
            <a:ext cx="6072230" cy="1387485"/>
            <a:chOff x="1428728" y="1586434"/>
            <a:chExt cx="6072230" cy="1387485"/>
          </a:xfrm>
        </p:grpSpPr>
        <p:sp>
          <p:nvSpPr>
            <p:cNvPr id="27" name="CasellaDiTesto 26"/>
            <p:cNvSpPr txBox="1"/>
            <p:nvPr/>
          </p:nvSpPr>
          <p:spPr>
            <a:xfrm>
              <a:off x="1428728" y="1657872"/>
              <a:ext cx="1285884" cy="338554"/>
            </a:xfrm>
            <a:prstGeom prst="rect">
              <a:avLst/>
            </a:prstGeom>
            <a:noFill/>
            <a:ln w="19050">
              <a:solidFill>
                <a:srgbClr val="3333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b="1" dirty="0" smtClean="0">
                  <a:solidFill>
                    <a:srgbClr val="3333FF"/>
                  </a:solidFill>
                </a:rPr>
                <a:t>commenti</a:t>
              </a:r>
              <a:endParaRPr lang="it-IT" sz="1600" b="1" dirty="0">
                <a:solidFill>
                  <a:srgbClr val="3333FF"/>
                </a:solidFill>
              </a:endParaRPr>
            </a:p>
          </p:txBody>
        </p:sp>
        <p:sp>
          <p:nvSpPr>
            <p:cNvPr id="28" name="Rettangolo 27"/>
            <p:cNvSpPr/>
            <p:nvPr/>
          </p:nvSpPr>
          <p:spPr>
            <a:xfrm>
              <a:off x="3286116" y="1586434"/>
              <a:ext cx="4071966" cy="428628"/>
            </a:xfrm>
            <a:prstGeom prst="rect">
              <a:avLst/>
            </a:prstGeom>
            <a:noFill/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9" name="Connettore 4 13"/>
            <p:cNvCxnSpPr>
              <a:stCxn id="27" idx="0"/>
              <a:endCxn id="28" idx="0"/>
            </p:cNvCxnSpPr>
            <p:nvPr/>
          </p:nvCxnSpPr>
          <p:spPr>
            <a:xfrm rot="5400000" flipH="1" flipV="1">
              <a:off x="3661165" y="-3061"/>
              <a:ext cx="71438" cy="3250429"/>
            </a:xfrm>
            <a:prstGeom prst="bentConnector3">
              <a:avLst>
                <a:gd name="adj1" fmla="val 419998"/>
              </a:avLst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ttangolo 35"/>
            <p:cNvSpPr/>
            <p:nvPr/>
          </p:nvSpPr>
          <p:spPr>
            <a:xfrm>
              <a:off x="3286116" y="2116663"/>
              <a:ext cx="4214842" cy="857256"/>
            </a:xfrm>
            <a:prstGeom prst="rect">
              <a:avLst/>
            </a:prstGeom>
            <a:noFill/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48" name="Connettore 4 13"/>
            <p:cNvCxnSpPr>
              <a:stCxn id="27" idx="2"/>
            </p:cNvCxnSpPr>
            <p:nvPr/>
          </p:nvCxnSpPr>
          <p:spPr>
            <a:xfrm rot="16200000" flipH="1">
              <a:off x="2426159" y="1641937"/>
              <a:ext cx="505468" cy="1214446"/>
            </a:xfrm>
            <a:prstGeom prst="bentConnector2">
              <a:avLst/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uppo 29"/>
          <p:cNvGrpSpPr/>
          <p:nvPr/>
        </p:nvGrpSpPr>
        <p:grpSpPr>
          <a:xfrm>
            <a:off x="3347474" y="5216838"/>
            <a:ext cx="5545006" cy="958918"/>
            <a:chOff x="3297404" y="3740863"/>
            <a:chExt cx="5545006" cy="958918"/>
          </a:xfrm>
        </p:grpSpPr>
        <p:sp>
          <p:nvSpPr>
            <p:cNvPr id="31" name="CasellaDiTesto 30"/>
            <p:cNvSpPr txBox="1"/>
            <p:nvPr/>
          </p:nvSpPr>
          <p:spPr>
            <a:xfrm>
              <a:off x="5484824" y="4115006"/>
              <a:ext cx="3357586" cy="584775"/>
            </a:xfrm>
            <a:prstGeom prst="rect">
              <a:avLst/>
            </a:prstGeom>
            <a:noFill/>
            <a:ln w="19050">
              <a:solidFill>
                <a:srgbClr val="3333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b="1" dirty="0" smtClean="0">
                  <a:solidFill>
                    <a:srgbClr val="3333FF"/>
                  </a:solidFill>
                </a:rPr>
                <a:t>funzione </a:t>
              </a:r>
              <a:r>
                <a:rPr lang="it-IT" sz="1600" b="1" dirty="0" smtClean="0">
                  <a:solidFill>
                    <a:srgbClr val="3333FF"/>
                  </a:solidFill>
                </a:rPr>
                <a:t>con la </a:t>
              </a:r>
              <a:r>
                <a:rPr lang="it-IT" sz="1600" b="1" dirty="0" smtClean="0">
                  <a:solidFill>
                    <a:srgbClr val="3333FF"/>
                  </a:solidFill>
                </a:rPr>
                <a:t>quale ha </a:t>
              </a:r>
              <a:r>
                <a:rPr lang="it-IT" sz="1600" b="1" dirty="0" smtClean="0">
                  <a:solidFill>
                    <a:srgbClr val="3333FF"/>
                  </a:solidFill>
                </a:rPr>
                <a:t>termine </a:t>
              </a:r>
              <a:r>
                <a:rPr lang="it-IT" sz="1600" b="1" dirty="0" smtClean="0">
                  <a:solidFill>
                    <a:srgbClr val="3333FF"/>
                  </a:solidFill>
                </a:rPr>
                <a:t>l’esecuzione</a:t>
              </a:r>
              <a:endParaRPr lang="it-IT" sz="1600" b="1" dirty="0">
                <a:solidFill>
                  <a:srgbClr val="3333FF"/>
                </a:solidFill>
              </a:endParaRPr>
            </a:p>
          </p:txBody>
        </p:sp>
        <p:sp>
          <p:nvSpPr>
            <p:cNvPr id="32" name="Rettangolo 31"/>
            <p:cNvSpPr/>
            <p:nvPr/>
          </p:nvSpPr>
          <p:spPr>
            <a:xfrm>
              <a:off x="3297404" y="3740863"/>
              <a:ext cx="1488910" cy="428628"/>
            </a:xfrm>
            <a:prstGeom prst="rect">
              <a:avLst/>
            </a:prstGeom>
            <a:noFill/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33" name="Connettore 4 13"/>
            <p:cNvCxnSpPr>
              <a:stCxn id="31" idx="1"/>
              <a:endCxn id="32" idx="3"/>
            </p:cNvCxnSpPr>
            <p:nvPr/>
          </p:nvCxnSpPr>
          <p:spPr>
            <a:xfrm rot="10800000">
              <a:off x="4786314" y="3955178"/>
              <a:ext cx="698510" cy="452217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9721</TotalTime>
  <Words>311</Words>
  <Application>Microsoft Office PowerPoint</Application>
  <PresentationFormat>Presentazione su schermo (4:3)</PresentationFormat>
  <Paragraphs>67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Arial</vt:lpstr>
      <vt:lpstr>Calibri</vt:lpstr>
      <vt:lpstr>Gill Sans MT</vt:lpstr>
      <vt:lpstr>Tahoma</vt:lpstr>
      <vt:lpstr>Wingdings</vt:lpstr>
      <vt:lpstr>Wingdings 2</vt:lpstr>
      <vt:lpstr>Solstizio</vt:lpstr>
      <vt:lpstr>Programmazione e Laboratorio di Programmazione</vt:lpstr>
      <vt:lpstr>Prima di iniziare</vt:lpstr>
      <vt:lpstr>Iniziamo …</vt:lpstr>
      <vt:lpstr>Il programma ….</vt:lpstr>
      <vt:lpstr>Il programma …</vt:lpstr>
      <vt:lpstr>Continuiamo …</vt:lpstr>
      <vt:lpstr>Continuiamo …</vt:lpstr>
      <vt:lpstr>Considerazioni introduttive …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1023</cp:revision>
  <dcterms:created xsi:type="dcterms:W3CDTF">2007-12-10T14:15:35Z</dcterms:created>
  <dcterms:modified xsi:type="dcterms:W3CDTF">2019-03-22T09:20:35Z</dcterms:modified>
</cp:coreProperties>
</file>