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2"/>
  </p:notesMasterIdLst>
  <p:handoutMasterIdLst>
    <p:handoutMasterId r:id="rId43"/>
  </p:handoutMasterIdLst>
  <p:sldIdLst>
    <p:sldId id="256" r:id="rId2"/>
    <p:sldId id="335" r:id="rId3"/>
    <p:sldId id="336" r:id="rId4"/>
    <p:sldId id="337" r:id="rId5"/>
    <p:sldId id="374" r:id="rId6"/>
    <p:sldId id="341" r:id="rId7"/>
    <p:sldId id="347" r:id="rId8"/>
    <p:sldId id="375" r:id="rId9"/>
    <p:sldId id="348" r:id="rId10"/>
    <p:sldId id="356" r:id="rId11"/>
    <p:sldId id="402" r:id="rId12"/>
    <p:sldId id="357" r:id="rId13"/>
    <p:sldId id="358" r:id="rId14"/>
    <p:sldId id="359" r:id="rId15"/>
    <p:sldId id="360" r:id="rId16"/>
    <p:sldId id="361" r:id="rId17"/>
    <p:sldId id="363" r:id="rId18"/>
    <p:sldId id="376" r:id="rId19"/>
    <p:sldId id="377" r:id="rId20"/>
    <p:sldId id="378" r:id="rId21"/>
    <p:sldId id="393" r:id="rId22"/>
    <p:sldId id="403" r:id="rId23"/>
    <p:sldId id="384" r:id="rId24"/>
    <p:sldId id="386" r:id="rId25"/>
    <p:sldId id="391" r:id="rId26"/>
    <p:sldId id="392" r:id="rId27"/>
    <p:sldId id="394" r:id="rId28"/>
    <p:sldId id="383" r:id="rId29"/>
    <p:sldId id="371" r:id="rId30"/>
    <p:sldId id="381" r:id="rId31"/>
    <p:sldId id="397" r:id="rId32"/>
    <p:sldId id="387" r:id="rId33"/>
    <p:sldId id="388" r:id="rId34"/>
    <p:sldId id="389" r:id="rId35"/>
    <p:sldId id="395" r:id="rId36"/>
    <p:sldId id="396" r:id="rId37"/>
    <p:sldId id="398" r:id="rId38"/>
    <p:sldId id="399" r:id="rId39"/>
    <p:sldId id="400" r:id="rId40"/>
    <p:sldId id="401" r:id="rId4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7" autoAdjust="0"/>
    <p:restoredTop sz="96965" autoAdjust="0"/>
  </p:normalViewPr>
  <p:slideViewPr>
    <p:cSldViewPr>
      <p:cViewPr varScale="1">
        <p:scale>
          <a:sx n="81" d="100"/>
          <a:sy n="81" d="100"/>
        </p:scale>
        <p:origin x="113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13/03/2019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13/03/2019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dirty="0" err="1" smtClean="0"/>
              <a:t>rogrammazione</a:t>
            </a:r>
            <a:r>
              <a:rPr lang="it-IT" dirty="0" smtClean="0"/>
              <a:t> di Calcolatori: I diagrammi di flusso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dirty="0" err="1" smtClean="0"/>
              <a:t>rogrammazione</a:t>
            </a:r>
            <a:r>
              <a:rPr lang="it-IT" dirty="0" smtClean="0"/>
              <a:t> di Calcolatori: I diagrammi di flusso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dirty="0" err="1" smtClean="0"/>
              <a:t>rogrammazione</a:t>
            </a:r>
            <a:r>
              <a:rPr lang="it-IT" dirty="0" smtClean="0"/>
              <a:t> di Calcolatori: I diagrammi di flusso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dirty="0" err="1" smtClean="0"/>
              <a:t>rogrammazione</a:t>
            </a:r>
            <a:r>
              <a:rPr lang="it-IT" dirty="0" smtClean="0"/>
              <a:t> di Calcolatori: I diagrammi di flusso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dirty="0" smtClean="0"/>
              <a:t>Terzo livello</a:t>
            </a: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0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rogrammazione di Calcolatori: I diagrammi di flusso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  <a:p>
            <a:pPr algn="ctr"/>
            <a:r>
              <a:rPr lang="it-IT" sz="800" b="1" baseline="0" dirty="0" smtClean="0"/>
              <a:t>Marco</a:t>
            </a:r>
          </a:p>
          <a:p>
            <a:pPr algn="ctr"/>
            <a:r>
              <a:rPr lang="it-IT" sz="800" b="1" baseline="0" dirty="0" err="1" smtClean="0"/>
              <a:t>Pietrosanto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III</a:t>
            </a:r>
          </a:p>
          <a:p>
            <a:r>
              <a:rPr lang="it-IT" dirty="0" smtClean="0"/>
              <a:t>I diagrammi di flusso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31840" y="6305550"/>
            <a:ext cx="4797746" cy="476250"/>
          </a:xfrm>
        </p:spPr>
        <p:txBody>
          <a:bodyPr/>
          <a:lstStyle/>
          <a:p>
            <a:r>
              <a:rPr lang="it-IT" dirty="0" smtClean="0"/>
              <a:t>Programmazione e Laboratorio di Programmazione:  I diagrammi di flusso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1285852" y="1200283"/>
            <a:ext cx="285687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</a:rPr>
              <a:t>Stato</a:t>
            </a:r>
            <a:r>
              <a:rPr lang="it-IT" sz="2400" b="1" baseline="-25000">
                <a:solidFill>
                  <a:srgbClr val="FF0000"/>
                </a:solidFill>
              </a:rPr>
              <a:t>1 </a:t>
            </a:r>
            <a:r>
              <a:rPr lang="it-IT" sz="2400" b="1">
                <a:solidFill>
                  <a:srgbClr val="FF0000"/>
                </a:solidFill>
              </a:rPr>
              <a:t>= Stato</a:t>
            </a:r>
            <a:r>
              <a:rPr lang="it-IT" sz="2400" b="1" baseline="-25000">
                <a:solidFill>
                  <a:srgbClr val="FF0000"/>
                </a:solidFill>
              </a:rPr>
              <a:t>2 </a:t>
            </a:r>
            <a:r>
              <a:rPr lang="it-IT" sz="2400" b="1">
                <a:solidFill>
                  <a:srgbClr val="FF0000"/>
                </a:solidFill>
              </a:rPr>
              <a:t>?</a:t>
            </a:r>
            <a:endParaRPr lang="it-IT" sz="2400" b="1" baseline="-25000">
              <a:solidFill>
                <a:srgbClr val="FF0000"/>
              </a:solidFill>
            </a:endParaRPr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2286000" y="2697163"/>
            <a:ext cx="4605338" cy="2789237"/>
            <a:chOff x="1440" y="1699"/>
            <a:chExt cx="2901" cy="1757"/>
          </a:xfrm>
        </p:grpSpPr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1659" y="1699"/>
              <a:ext cx="1050" cy="1757"/>
              <a:chOff x="2709" y="960"/>
              <a:chExt cx="1050" cy="1757"/>
            </a:xfrm>
          </p:grpSpPr>
          <p:grpSp>
            <p:nvGrpSpPr>
              <p:cNvPr id="31" name="Group 5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33" name="Rectangle 6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Line 7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5" name="Line 8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6" name="Line 9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7" name="Line 10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8" name="Line 11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9" name="Line 12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0" name="Line 13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1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32" name="Text Box 18"/>
              <p:cNvSpPr txBox="1">
                <a:spLocks noChangeArrowheads="1"/>
              </p:cNvSpPr>
              <p:nvPr/>
            </p:nvSpPr>
            <p:spPr bwMode="auto">
              <a:xfrm>
                <a:off x="2877" y="2467"/>
                <a:ext cx="610" cy="250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1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8" name="Text Box 20"/>
            <p:cNvSpPr txBox="1">
              <a:spLocks noChangeArrowheads="1"/>
            </p:cNvSpPr>
            <p:nvPr/>
          </p:nvSpPr>
          <p:spPr bwMode="auto">
            <a:xfrm>
              <a:off x="1440" y="2140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9" name="Text Box 21"/>
            <p:cNvSpPr txBox="1">
              <a:spLocks noChangeArrowheads="1"/>
            </p:cNvSpPr>
            <p:nvPr/>
          </p:nvSpPr>
          <p:spPr bwMode="auto">
            <a:xfrm>
              <a:off x="1440" y="2533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grpSp>
          <p:nvGrpSpPr>
            <p:cNvPr id="10" name="Group 22"/>
            <p:cNvGrpSpPr>
              <a:grpSpLocks/>
            </p:cNvGrpSpPr>
            <p:nvPr/>
          </p:nvGrpSpPr>
          <p:grpSpPr bwMode="auto">
            <a:xfrm>
              <a:off x="3291" y="1699"/>
              <a:ext cx="1050" cy="1757"/>
              <a:chOff x="2709" y="960"/>
              <a:chExt cx="1050" cy="1757"/>
            </a:xfrm>
          </p:grpSpPr>
          <p:grpSp>
            <p:nvGrpSpPr>
              <p:cNvPr id="17" name="Group 23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19" name="Rectangle 24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0" name="Line 25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1" name="Line 26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2" name="Line 27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3" name="Line 28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4" name="Line 29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5" name="Line 30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6" name="Line 31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7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2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29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0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18" name="Text Box 36"/>
              <p:cNvSpPr txBox="1">
                <a:spLocks noChangeArrowheads="1"/>
              </p:cNvSpPr>
              <p:nvPr/>
            </p:nvSpPr>
            <p:spPr bwMode="auto">
              <a:xfrm>
                <a:off x="2877" y="2467"/>
                <a:ext cx="610" cy="250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2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1" name="Text Box 37"/>
            <p:cNvSpPr txBox="1">
              <a:spLocks noChangeArrowheads="1"/>
            </p:cNvSpPr>
            <p:nvPr/>
          </p:nvSpPr>
          <p:spPr bwMode="auto">
            <a:xfrm>
              <a:off x="1440" y="2927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2" name="Text Box 38"/>
            <p:cNvSpPr txBox="1">
              <a:spLocks noChangeArrowheads="1"/>
            </p:cNvSpPr>
            <p:nvPr/>
          </p:nvSpPr>
          <p:spPr bwMode="auto">
            <a:xfrm>
              <a:off x="1440" y="1747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3" name="Text Box 39"/>
            <p:cNvSpPr txBox="1">
              <a:spLocks noChangeArrowheads="1"/>
            </p:cNvSpPr>
            <p:nvPr/>
          </p:nvSpPr>
          <p:spPr bwMode="auto">
            <a:xfrm>
              <a:off x="3072" y="2140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072" y="2533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5" name="Text Box 41"/>
            <p:cNvSpPr txBox="1">
              <a:spLocks noChangeArrowheads="1"/>
            </p:cNvSpPr>
            <p:nvPr/>
          </p:nvSpPr>
          <p:spPr bwMode="auto">
            <a:xfrm>
              <a:off x="3072" y="2927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6" name="Text Box 42"/>
            <p:cNvSpPr txBox="1">
              <a:spLocks noChangeArrowheads="1"/>
            </p:cNvSpPr>
            <p:nvPr/>
          </p:nvSpPr>
          <p:spPr bwMode="auto">
            <a:xfrm>
              <a:off x="3072" y="1747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45" name="Group 48"/>
          <p:cNvGrpSpPr>
            <a:grpSpLocks/>
          </p:cNvGrpSpPr>
          <p:nvPr/>
        </p:nvGrpSpPr>
        <p:grpSpPr bwMode="auto">
          <a:xfrm>
            <a:off x="2085975" y="1549400"/>
            <a:ext cx="6427791" cy="3632200"/>
            <a:chOff x="1314" y="976"/>
            <a:chExt cx="4049" cy="2288"/>
          </a:xfrm>
        </p:grpSpPr>
        <p:sp>
          <p:nvSpPr>
            <p:cNvPr id="46" name="Text Box 45"/>
            <p:cNvSpPr txBox="1">
              <a:spLocks noChangeArrowheads="1"/>
            </p:cNvSpPr>
            <p:nvPr/>
          </p:nvSpPr>
          <p:spPr bwMode="auto">
            <a:xfrm>
              <a:off x="3792" y="976"/>
              <a:ext cx="1571" cy="485"/>
            </a:xfrm>
            <a:prstGeom prst="rect">
              <a:avLst/>
            </a:prstGeom>
            <a:solidFill>
              <a:schemeClr val="hlink"/>
            </a:solidFill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4400" dirty="0" smtClean="0">
                  <a:solidFill>
                    <a:schemeClr val="bg1"/>
                  </a:solidFill>
                </a:rPr>
                <a:t>Non lo so</a:t>
              </a:r>
              <a:endParaRPr lang="en-GB" sz="4400" dirty="0">
                <a:solidFill>
                  <a:schemeClr val="bg1"/>
                </a:solidFill>
              </a:endParaRPr>
            </a:p>
          </p:txBody>
        </p:sp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1314" y="1632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2955" y="1632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67063" y="6294917"/>
            <a:ext cx="4816205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2362200" y="2514600"/>
            <a:ext cx="4529138" cy="2790826"/>
            <a:chOff x="1488" y="1584"/>
            <a:chExt cx="2853" cy="1758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707" y="1584"/>
              <a:ext cx="1050" cy="1758"/>
              <a:chOff x="2709" y="960"/>
              <a:chExt cx="1050" cy="1758"/>
            </a:xfrm>
          </p:grpSpPr>
          <p:grpSp>
            <p:nvGrpSpPr>
              <p:cNvPr id="11" name="Group 5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40" name="Rectangle 6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1" name="Line 7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2" name="Line 8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Line 9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4" name="Line 10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5" name="Line 11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Line 12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" name="Line 13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39" name="Text Box 18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1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1488" y="2025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8" name="Text Box 21"/>
            <p:cNvSpPr txBox="1">
              <a:spLocks noChangeArrowheads="1"/>
            </p:cNvSpPr>
            <p:nvPr/>
          </p:nvSpPr>
          <p:spPr bwMode="auto">
            <a:xfrm>
              <a:off x="1488" y="2418"/>
              <a:ext cx="19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smtClean="0">
                  <a:solidFill>
                    <a:srgbClr val="FF0000"/>
                  </a:solidFill>
                </a:rPr>
                <a:t>E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Text Box 37"/>
            <p:cNvSpPr txBox="1">
              <a:spLocks noChangeArrowheads="1"/>
            </p:cNvSpPr>
            <p:nvPr/>
          </p:nvSpPr>
          <p:spPr bwMode="auto">
            <a:xfrm>
              <a:off x="1488" y="2812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smtClean="0">
                  <a:solidFill>
                    <a:srgbClr val="FF0000"/>
                  </a:solidFill>
                </a:rPr>
                <a:t>C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 Box 38"/>
            <p:cNvSpPr txBox="1">
              <a:spLocks noChangeArrowheads="1"/>
            </p:cNvSpPr>
            <p:nvPr/>
          </p:nvSpPr>
          <p:spPr bwMode="auto">
            <a:xfrm>
              <a:off x="1488" y="1632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grpSp>
          <p:nvGrpSpPr>
            <p:cNvPr id="24" name="Group 43"/>
            <p:cNvGrpSpPr>
              <a:grpSpLocks/>
            </p:cNvGrpSpPr>
            <p:nvPr/>
          </p:nvGrpSpPr>
          <p:grpSpPr bwMode="auto">
            <a:xfrm>
              <a:off x="3291" y="1584"/>
              <a:ext cx="1050" cy="1758"/>
              <a:chOff x="2709" y="960"/>
              <a:chExt cx="1050" cy="1758"/>
            </a:xfrm>
          </p:grpSpPr>
          <p:grpSp>
            <p:nvGrpSpPr>
              <p:cNvPr id="38" name="Group 44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26" name="Rectangle 45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7" name="Line 46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Line 47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9" name="Line 48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49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1" name="Line 50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51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3" name="Line 52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5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6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7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25" name="Text Box 57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2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2" name="Text Box 58"/>
            <p:cNvSpPr txBox="1">
              <a:spLocks noChangeArrowheads="1"/>
            </p:cNvSpPr>
            <p:nvPr/>
          </p:nvSpPr>
          <p:spPr bwMode="auto">
            <a:xfrm>
              <a:off x="3072" y="2025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3" name="Text Box 59"/>
            <p:cNvSpPr txBox="1">
              <a:spLocks noChangeArrowheads="1"/>
            </p:cNvSpPr>
            <p:nvPr/>
          </p:nvSpPr>
          <p:spPr bwMode="auto">
            <a:xfrm>
              <a:off x="3072" y="2418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E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4" name="Text Box 60"/>
            <p:cNvSpPr txBox="1">
              <a:spLocks noChangeArrowheads="1"/>
            </p:cNvSpPr>
            <p:nvPr/>
          </p:nvSpPr>
          <p:spPr bwMode="auto">
            <a:xfrm>
              <a:off x="3072" y="2812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5" name="Text Box 61"/>
            <p:cNvSpPr txBox="1">
              <a:spLocks noChangeArrowheads="1"/>
            </p:cNvSpPr>
            <p:nvPr/>
          </p:nvSpPr>
          <p:spPr bwMode="auto">
            <a:xfrm>
              <a:off x="3072" y="1632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6" name="Text Box 62"/>
            <p:cNvSpPr txBox="1">
              <a:spLocks noChangeArrowheads="1"/>
            </p:cNvSpPr>
            <p:nvPr/>
          </p:nvSpPr>
          <p:spPr bwMode="auto">
            <a:xfrm>
              <a:off x="1990" y="2025"/>
              <a:ext cx="26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12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7" name="Text Box 63"/>
            <p:cNvSpPr txBox="1">
              <a:spLocks noChangeArrowheads="1"/>
            </p:cNvSpPr>
            <p:nvPr/>
          </p:nvSpPr>
          <p:spPr bwMode="auto">
            <a:xfrm>
              <a:off x="1989" y="2418"/>
              <a:ext cx="26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smtClean="0">
                  <a:solidFill>
                    <a:srgbClr val="FF0000"/>
                  </a:solidFill>
                </a:rPr>
                <a:t>‘d’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 Box 64"/>
            <p:cNvSpPr txBox="1">
              <a:spLocks noChangeArrowheads="1"/>
            </p:cNvSpPr>
            <p:nvPr/>
          </p:nvSpPr>
          <p:spPr bwMode="auto">
            <a:xfrm>
              <a:off x="1965" y="2812"/>
              <a:ext cx="31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smtClean="0">
                  <a:solidFill>
                    <a:srgbClr val="FF0000"/>
                  </a:solidFill>
                </a:rPr>
                <a:t>‘m’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 Box 65"/>
            <p:cNvSpPr txBox="1">
              <a:spLocks noChangeArrowheads="1"/>
            </p:cNvSpPr>
            <p:nvPr/>
          </p:nvSpPr>
          <p:spPr bwMode="auto">
            <a:xfrm>
              <a:off x="2026" y="1632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8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0" name="Text Box 66"/>
            <p:cNvSpPr txBox="1">
              <a:spLocks noChangeArrowheads="1"/>
            </p:cNvSpPr>
            <p:nvPr/>
          </p:nvSpPr>
          <p:spPr bwMode="auto">
            <a:xfrm>
              <a:off x="3603" y="2025"/>
              <a:ext cx="26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12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1" name="Text Box 67"/>
            <p:cNvSpPr txBox="1">
              <a:spLocks noChangeArrowheads="1"/>
            </p:cNvSpPr>
            <p:nvPr/>
          </p:nvSpPr>
          <p:spPr bwMode="auto">
            <a:xfrm>
              <a:off x="3602" y="2418"/>
              <a:ext cx="26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smtClean="0">
                  <a:solidFill>
                    <a:srgbClr val="FF0000"/>
                  </a:solidFill>
                </a:rPr>
                <a:t>‘d’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 Box 68"/>
            <p:cNvSpPr txBox="1">
              <a:spLocks noChangeArrowheads="1"/>
            </p:cNvSpPr>
            <p:nvPr/>
          </p:nvSpPr>
          <p:spPr bwMode="auto">
            <a:xfrm>
              <a:off x="3578" y="2812"/>
              <a:ext cx="31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smtClean="0">
                  <a:solidFill>
                    <a:srgbClr val="FF0000"/>
                  </a:solidFill>
                </a:rPr>
                <a:t>‘m’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23" name="Text Box 69"/>
            <p:cNvSpPr txBox="1">
              <a:spLocks noChangeArrowheads="1"/>
            </p:cNvSpPr>
            <p:nvPr/>
          </p:nvSpPr>
          <p:spPr bwMode="auto">
            <a:xfrm>
              <a:off x="3639" y="1632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8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52" name="Group 77"/>
          <p:cNvGrpSpPr>
            <a:grpSpLocks/>
          </p:cNvGrpSpPr>
          <p:nvPr/>
        </p:nvGrpSpPr>
        <p:grpSpPr bwMode="auto">
          <a:xfrm>
            <a:off x="2214557" y="1549400"/>
            <a:ext cx="4662480" cy="3479800"/>
            <a:chOff x="1395" y="976"/>
            <a:chExt cx="2937" cy="2192"/>
          </a:xfrm>
        </p:grpSpPr>
        <p:sp>
          <p:nvSpPr>
            <p:cNvPr id="53" name="Oval 74"/>
            <p:cNvSpPr>
              <a:spLocks noChangeArrowheads="1"/>
            </p:cNvSpPr>
            <p:nvPr/>
          </p:nvSpPr>
          <p:spPr bwMode="auto">
            <a:xfrm>
              <a:off x="1395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54" name="Group 76"/>
            <p:cNvGrpSpPr>
              <a:grpSpLocks/>
            </p:cNvGrpSpPr>
            <p:nvPr/>
          </p:nvGrpSpPr>
          <p:grpSpPr bwMode="auto">
            <a:xfrm>
              <a:off x="2970" y="976"/>
              <a:ext cx="1362" cy="2192"/>
              <a:chOff x="2970" y="976"/>
              <a:chExt cx="1362" cy="2192"/>
            </a:xfrm>
          </p:grpSpPr>
          <p:sp>
            <p:nvSpPr>
              <p:cNvPr id="55" name="Text Box 73"/>
              <p:cNvSpPr txBox="1">
                <a:spLocks noChangeArrowheads="1"/>
              </p:cNvSpPr>
              <p:nvPr/>
            </p:nvSpPr>
            <p:spPr bwMode="auto">
              <a:xfrm>
                <a:off x="3911" y="976"/>
                <a:ext cx="421" cy="446"/>
              </a:xfrm>
              <a:prstGeom prst="rect">
                <a:avLst/>
              </a:prstGeom>
              <a:solidFill>
                <a:schemeClr val="hlink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4000" dirty="0" smtClean="0">
                    <a:solidFill>
                      <a:schemeClr val="bg1"/>
                    </a:solidFill>
                  </a:rPr>
                  <a:t>SI</a:t>
                </a:r>
                <a:endParaRPr lang="en-GB" sz="4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6" name="Oval 75"/>
              <p:cNvSpPr>
                <a:spLocks noChangeArrowheads="1"/>
              </p:cNvSpPr>
              <p:nvPr/>
            </p:nvSpPr>
            <p:spPr bwMode="auto">
              <a:xfrm>
                <a:off x="2970" y="1536"/>
                <a:ext cx="432" cy="1632"/>
              </a:xfrm>
              <a:prstGeom prst="ellips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</p:grpSp>
      <p:sp>
        <p:nvSpPr>
          <p:cNvPr id="57" name="Text Box 19"/>
          <p:cNvSpPr txBox="1">
            <a:spLocks noChangeArrowheads="1"/>
          </p:cNvSpPr>
          <p:nvPr/>
        </p:nvSpPr>
        <p:spPr bwMode="auto">
          <a:xfrm>
            <a:off x="1285852" y="1200283"/>
            <a:ext cx="285687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</a:rPr>
              <a:t>Stato</a:t>
            </a:r>
            <a:r>
              <a:rPr lang="it-IT" sz="2400" b="1" baseline="-25000">
                <a:solidFill>
                  <a:srgbClr val="FF0000"/>
                </a:solidFill>
              </a:rPr>
              <a:t>1 </a:t>
            </a:r>
            <a:r>
              <a:rPr lang="it-IT" sz="2400" b="1">
                <a:solidFill>
                  <a:srgbClr val="FF0000"/>
                </a:solidFill>
              </a:rPr>
              <a:t>= Stato</a:t>
            </a:r>
            <a:r>
              <a:rPr lang="it-IT" sz="2400" b="1" baseline="-25000">
                <a:solidFill>
                  <a:srgbClr val="FF0000"/>
                </a:solidFill>
              </a:rPr>
              <a:t>2 </a:t>
            </a:r>
            <a:r>
              <a:rPr lang="it-IT" sz="2400" b="1">
                <a:solidFill>
                  <a:srgbClr val="FF0000"/>
                </a:solidFill>
              </a:rPr>
              <a:t>?</a:t>
            </a:r>
            <a:endParaRPr lang="it-IT" sz="2400" b="1" baseline="-25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17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11513" y="6305550"/>
            <a:ext cx="4771755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1285852" y="1200283"/>
            <a:ext cx="285687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</a:rPr>
              <a:t>Stato</a:t>
            </a:r>
            <a:r>
              <a:rPr lang="it-IT" sz="2400" b="1" baseline="-25000">
                <a:solidFill>
                  <a:srgbClr val="FF0000"/>
                </a:solidFill>
              </a:rPr>
              <a:t>1 </a:t>
            </a:r>
            <a:r>
              <a:rPr lang="it-IT" sz="2400" b="1">
                <a:solidFill>
                  <a:srgbClr val="FF0000"/>
                </a:solidFill>
              </a:rPr>
              <a:t>= Stato</a:t>
            </a:r>
            <a:r>
              <a:rPr lang="it-IT" sz="2400" b="1" baseline="-25000">
                <a:solidFill>
                  <a:srgbClr val="FF0000"/>
                </a:solidFill>
              </a:rPr>
              <a:t>2 </a:t>
            </a:r>
            <a:r>
              <a:rPr lang="it-IT" sz="2400" b="1">
                <a:solidFill>
                  <a:srgbClr val="FF0000"/>
                </a:solidFill>
              </a:rPr>
              <a:t>?</a:t>
            </a:r>
            <a:endParaRPr lang="it-IT" sz="2400" b="1" baseline="-25000">
              <a:solidFill>
                <a:srgbClr val="FF0000"/>
              </a:solidFill>
            </a:endParaRPr>
          </a:p>
        </p:txBody>
      </p:sp>
      <p:grpSp>
        <p:nvGrpSpPr>
          <p:cNvPr id="45" name="Group 48"/>
          <p:cNvGrpSpPr>
            <a:grpSpLocks/>
          </p:cNvGrpSpPr>
          <p:nvPr/>
        </p:nvGrpSpPr>
        <p:grpSpPr bwMode="auto">
          <a:xfrm>
            <a:off x="2085975" y="2590800"/>
            <a:ext cx="3290888" cy="2590800"/>
            <a:chOff x="1314" y="1632"/>
            <a:chExt cx="2073" cy="1632"/>
          </a:xfrm>
        </p:grpSpPr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1314" y="1632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2955" y="1632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106" name="Gruppo 105"/>
          <p:cNvGrpSpPr/>
          <p:nvPr/>
        </p:nvGrpSpPr>
        <p:grpSpPr>
          <a:xfrm>
            <a:off x="2286001" y="2697163"/>
            <a:ext cx="4605341" cy="2789237"/>
            <a:chOff x="2286001" y="2697163"/>
            <a:chExt cx="4605341" cy="2789237"/>
          </a:xfrm>
        </p:grpSpPr>
        <p:sp>
          <p:nvSpPr>
            <p:cNvPr id="107" name="Text Box 63"/>
            <p:cNvSpPr txBox="1">
              <a:spLocks noChangeArrowheads="1"/>
            </p:cNvSpPr>
            <p:nvPr/>
          </p:nvSpPr>
          <p:spPr bwMode="auto">
            <a:xfrm>
              <a:off x="5622550" y="4006551"/>
              <a:ext cx="593432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true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grpSp>
          <p:nvGrpSpPr>
            <p:cNvPr id="108" name="Group 44"/>
            <p:cNvGrpSpPr>
              <a:grpSpLocks/>
            </p:cNvGrpSpPr>
            <p:nvPr/>
          </p:nvGrpSpPr>
          <p:grpSpPr bwMode="auto">
            <a:xfrm>
              <a:off x="2286001" y="2697163"/>
              <a:ext cx="4605341" cy="2789237"/>
              <a:chOff x="1440" y="1699"/>
              <a:chExt cx="2901" cy="1757"/>
            </a:xfrm>
          </p:grpSpPr>
          <p:grpSp>
            <p:nvGrpSpPr>
              <p:cNvPr id="116" name="Group 4"/>
              <p:cNvGrpSpPr>
                <a:grpSpLocks/>
              </p:cNvGrpSpPr>
              <p:nvPr/>
            </p:nvGrpSpPr>
            <p:grpSpPr bwMode="auto">
              <a:xfrm>
                <a:off x="1659" y="1699"/>
                <a:ext cx="1050" cy="1757"/>
                <a:chOff x="2709" y="960"/>
                <a:chExt cx="1050" cy="1757"/>
              </a:xfrm>
            </p:grpSpPr>
            <p:grpSp>
              <p:nvGrpSpPr>
                <p:cNvPr id="140" name="Group 5"/>
                <p:cNvGrpSpPr>
                  <a:grpSpLocks/>
                </p:cNvGrpSpPr>
                <p:nvPr/>
              </p:nvGrpSpPr>
              <p:grpSpPr bwMode="auto">
                <a:xfrm>
                  <a:off x="2709" y="960"/>
                  <a:ext cx="1050" cy="1488"/>
                  <a:chOff x="2709" y="960"/>
                  <a:chExt cx="1050" cy="1488"/>
                </a:xfrm>
              </p:grpSpPr>
              <p:sp>
                <p:nvSpPr>
                  <p:cNvPr id="142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2709" y="1008"/>
                    <a:ext cx="960" cy="1392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3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3477" y="1008"/>
                    <a:ext cx="0" cy="1392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4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218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5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99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6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7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7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602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8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392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49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212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50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6" y="960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51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6" y="1344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52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6" y="1776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53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23" y="2160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</p:grpSp>
            <p:sp>
              <p:nvSpPr>
                <p:cNvPr id="141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877" y="2467"/>
                  <a:ext cx="610" cy="250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marL="381000" indent="-3810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sz="2000" b="1">
                      <a:solidFill>
                        <a:srgbClr val="FF0000"/>
                      </a:solidFill>
                    </a:rPr>
                    <a:t>Stato</a:t>
                  </a:r>
                  <a:r>
                    <a:rPr lang="it-IT" sz="2000" b="1" baseline="-25000">
                      <a:solidFill>
                        <a:srgbClr val="FF0000"/>
                      </a:solidFill>
                    </a:rPr>
                    <a:t>1</a:t>
                  </a:r>
                  <a:endParaRPr lang="it-IT" sz="2000" b="1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117" name="Text Box 20"/>
              <p:cNvSpPr txBox="1">
                <a:spLocks noChangeArrowheads="1"/>
              </p:cNvSpPr>
              <p:nvPr/>
            </p:nvSpPr>
            <p:spPr bwMode="auto">
              <a:xfrm>
                <a:off x="1440" y="2140"/>
                <a:ext cx="217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A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18" name="Text Box 21"/>
              <p:cNvSpPr txBox="1">
                <a:spLocks noChangeArrowheads="1"/>
              </p:cNvSpPr>
              <p:nvPr/>
            </p:nvSpPr>
            <p:spPr bwMode="auto">
              <a:xfrm>
                <a:off x="1440" y="2533"/>
                <a:ext cx="20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B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119" name="Group 22"/>
              <p:cNvGrpSpPr>
                <a:grpSpLocks/>
              </p:cNvGrpSpPr>
              <p:nvPr/>
            </p:nvGrpSpPr>
            <p:grpSpPr bwMode="auto">
              <a:xfrm>
                <a:off x="3291" y="1699"/>
                <a:ext cx="1050" cy="1757"/>
                <a:chOff x="2709" y="960"/>
                <a:chExt cx="1050" cy="1757"/>
              </a:xfrm>
            </p:grpSpPr>
            <p:grpSp>
              <p:nvGrpSpPr>
                <p:cNvPr id="126" name="Group 23"/>
                <p:cNvGrpSpPr>
                  <a:grpSpLocks/>
                </p:cNvGrpSpPr>
                <p:nvPr/>
              </p:nvGrpSpPr>
              <p:grpSpPr bwMode="auto">
                <a:xfrm>
                  <a:off x="2709" y="960"/>
                  <a:ext cx="1050" cy="1488"/>
                  <a:chOff x="2709" y="960"/>
                  <a:chExt cx="1050" cy="1488"/>
                </a:xfrm>
              </p:grpSpPr>
              <p:sp>
                <p:nvSpPr>
                  <p:cNvPr id="128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2709" y="1008"/>
                    <a:ext cx="960" cy="1392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29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3477" y="1008"/>
                    <a:ext cx="0" cy="1392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0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218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99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7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602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392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5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2709" y="1212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36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6" y="960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37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6" y="1344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38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6" y="1776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39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23" y="2160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</p:grpSp>
            <p:sp>
              <p:nvSpPr>
                <p:cNvPr id="127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877" y="2467"/>
                  <a:ext cx="610" cy="250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marL="381000" indent="-3810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sz="2000" b="1">
                      <a:solidFill>
                        <a:srgbClr val="FF0000"/>
                      </a:solidFill>
                    </a:rPr>
                    <a:t>Stato</a:t>
                  </a:r>
                  <a:r>
                    <a:rPr lang="it-IT" sz="2000" b="1" baseline="-25000">
                      <a:solidFill>
                        <a:srgbClr val="FF0000"/>
                      </a:solidFill>
                    </a:rPr>
                    <a:t>2</a:t>
                  </a:r>
                  <a:endParaRPr lang="it-IT" sz="2000" b="1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120" name="Text Box 37"/>
              <p:cNvSpPr txBox="1">
                <a:spLocks noChangeArrowheads="1"/>
              </p:cNvSpPr>
              <p:nvPr/>
            </p:nvSpPr>
            <p:spPr bwMode="auto">
              <a:xfrm>
                <a:off x="1440" y="2927"/>
                <a:ext cx="21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C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21" name="Text Box 38"/>
              <p:cNvSpPr txBox="1">
                <a:spLocks noChangeArrowheads="1"/>
              </p:cNvSpPr>
              <p:nvPr/>
            </p:nvSpPr>
            <p:spPr bwMode="auto">
              <a:xfrm>
                <a:off x="1440" y="1747"/>
                <a:ext cx="220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D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22" name="Text Box 39"/>
              <p:cNvSpPr txBox="1">
                <a:spLocks noChangeArrowheads="1"/>
              </p:cNvSpPr>
              <p:nvPr/>
            </p:nvSpPr>
            <p:spPr bwMode="auto">
              <a:xfrm>
                <a:off x="3072" y="2140"/>
                <a:ext cx="220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D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23" name="Text Box 40"/>
              <p:cNvSpPr txBox="1">
                <a:spLocks noChangeArrowheads="1"/>
              </p:cNvSpPr>
              <p:nvPr/>
            </p:nvSpPr>
            <p:spPr bwMode="auto">
              <a:xfrm>
                <a:off x="3072" y="2533"/>
                <a:ext cx="20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B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24" name="Text Box 41"/>
              <p:cNvSpPr txBox="1">
                <a:spLocks noChangeArrowheads="1"/>
              </p:cNvSpPr>
              <p:nvPr/>
            </p:nvSpPr>
            <p:spPr bwMode="auto">
              <a:xfrm>
                <a:off x="3072" y="2927"/>
                <a:ext cx="21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C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25" name="Text Box 42"/>
              <p:cNvSpPr txBox="1">
                <a:spLocks noChangeArrowheads="1"/>
              </p:cNvSpPr>
              <p:nvPr/>
            </p:nvSpPr>
            <p:spPr bwMode="auto">
              <a:xfrm>
                <a:off x="3072" y="1747"/>
                <a:ext cx="217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>
                    <a:solidFill>
                      <a:srgbClr val="FF0000"/>
                    </a:solidFill>
                  </a:rPr>
                  <a:t>A</a:t>
                </a:r>
                <a:endParaRPr lang="en-GB" sz="16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09" name="Text Box 62"/>
            <p:cNvSpPr txBox="1">
              <a:spLocks noChangeArrowheads="1"/>
            </p:cNvSpPr>
            <p:nvPr/>
          </p:nvSpPr>
          <p:spPr bwMode="auto">
            <a:xfrm>
              <a:off x="3167063" y="3381995"/>
              <a:ext cx="412750" cy="33813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12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0" name="Text Box 63"/>
            <p:cNvSpPr txBox="1">
              <a:spLocks noChangeArrowheads="1"/>
            </p:cNvSpPr>
            <p:nvPr/>
          </p:nvSpPr>
          <p:spPr bwMode="auto">
            <a:xfrm>
              <a:off x="3081338" y="4006273"/>
              <a:ext cx="593432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true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1" name="Text Box 64"/>
            <p:cNvSpPr txBox="1">
              <a:spLocks noChangeArrowheads="1"/>
            </p:cNvSpPr>
            <p:nvPr/>
          </p:nvSpPr>
          <p:spPr bwMode="auto">
            <a:xfrm>
              <a:off x="3155950" y="4630968"/>
              <a:ext cx="417513" cy="33813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2" name="Text Box 65"/>
            <p:cNvSpPr txBox="1">
              <a:spLocks noChangeArrowheads="1"/>
            </p:cNvSpPr>
            <p:nvPr/>
          </p:nvSpPr>
          <p:spPr bwMode="auto">
            <a:xfrm>
              <a:off x="3211513" y="2757717"/>
              <a:ext cx="298450" cy="33813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8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3" name="Text Box 62"/>
            <p:cNvSpPr txBox="1">
              <a:spLocks noChangeArrowheads="1"/>
            </p:cNvSpPr>
            <p:nvPr/>
          </p:nvSpPr>
          <p:spPr bwMode="auto">
            <a:xfrm>
              <a:off x="5770026" y="3382134"/>
              <a:ext cx="298480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8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4" name="Text Box 64"/>
            <p:cNvSpPr txBox="1">
              <a:spLocks noChangeArrowheads="1"/>
            </p:cNvSpPr>
            <p:nvPr/>
          </p:nvSpPr>
          <p:spPr bwMode="auto">
            <a:xfrm>
              <a:off x="5710510" y="4630968"/>
              <a:ext cx="417513" cy="33813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5" name="Text Box 65"/>
            <p:cNvSpPr txBox="1">
              <a:spLocks noChangeArrowheads="1"/>
            </p:cNvSpPr>
            <p:nvPr/>
          </p:nvSpPr>
          <p:spPr bwMode="auto">
            <a:xfrm>
              <a:off x="5713120" y="2757717"/>
              <a:ext cx="412292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FF0000"/>
                  </a:solidFill>
                </a:rPr>
                <a:t>12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155" name="Group 48"/>
          <p:cNvGrpSpPr>
            <a:grpSpLocks/>
          </p:cNvGrpSpPr>
          <p:nvPr/>
        </p:nvGrpSpPr>
        <p:grpSpPr bwMode="auto">
          <a:xfrm>
            <a:off x="3000364" y="1586502"/>
            <a:ext cx="4624388" cy="3606800"/>
            <a:chOff x="1314" y="992"/>
            <a:chExt cx="2913" cy="2272"/>
          </a:xfrm>
        </p:grpSpPr>
        <p:sp>
          <p:nvSpPr>
            <p:cNvPr id="156" name="Text Box 45"/>
            <p:cNvSpPr txBox="1">
              <a:spLocks noChangeArrowheads="1"/>
            </p:cNvSpPr>
            <p:nvPr/>
          </p:nvSpPr>
          <p:spPr bwMode="auto">
            <a:xfrm>
              <a:off x="3765" y="992"/>
              <a:ext cx="462" cy="446"/>
            </a:xfrm>
            <a:prstGeom prst="rect">
              <a:avLst/>
            </a:prstGeom>
            <a:solidFill>
              <a:schemeClr val="hlink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4000" dirty="0" smtClean="0">
                  <a:solidFill>
                    <a:schemeClr val="bg1"/>
                  </a:solidFill>
                </a:rPr>
                <a:t>SI</a:t>
              </a:r>
              <a:endParaRPr lang="en-GB" sz="4000" dirty="0">
                <a:solidFill>
                  <a:schemeClr val="bg1"/>
                </a:solidFill>
              </a:endParaRPr>
            </a:p>
          </p:txBody>
        </p:sp>
        <p:sp>
          <p:nvSpPr>
            <p:cNvPr id="157" name="Oval 46"/>
            <p:cNvSpPr>
              <a:spLocks noChangeArrowheads="1"/>
            </p:cNvSpPr>
            <p:nvPr/>
          </p:nvSpPr>
          <p:spPr bwMode="auto">
            <a:xfrm>
              <a:off x="1314" y="1632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58" name="Oval 47"/>
            <p:cNvSpPr>
              <a:spLocks noChangeArrowheads="1"/>
            </p:cNvSpPr>
            <p:nvPr/>
          </p:nvSpPr>
          <p:spPr bwMode="auto">
            <a:xfrm>
              <a:off x="2955" y="1632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Tipologia dei blocchi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17880" y="6305550"/>
            <a:ext cx="4765388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187467" y="1830373"/>
            <a:ext cx="5967413" cy="4189413"/>
            <a:chOff x="448" y="1102"/>
            <a:chExt cx="3759" cy="2639"/>
          </a:xfrm>
        </p:grpSpPr>
        <p:sp>
          <p:nvSpPr>
            <p:cNvPr id="6" name="AutoShape 7"/>
            <p:cNvSpPr>
              <a:spLocks noChangeArrowheads="1"/>
            </p:cNvSpPr>
            <p:nvPr/>
          </p:nvSpPr>
          <p:spPr bwMode="auto">
            <a:xfrm>
              <a:off x="1727" y="1102"/>
              <a:ext cx="2144" cy="515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Start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dirty="0"/>
                <a:t>	</a:t>
              </a:r>
              <a:r>
                <a:rPr lang="it-IT" sz="1400" b="1" dirty="0"/>
                <a:t>Nome:	</a:t>
              </a:r>
              <a:r>
                <a:rPr lang="it-IT" sz="1400" b="1" dirty="0" err="1"/>
                <a:t>SommaN</a:t>
              </a:r>
              <a:endParaRPr lang="it-IT" sz="1400" b="1" dirty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dirty="0"/>
                <a:t>	</a:t>
              </a:r>
              <a:r>
                <a:rPr lang="it-IT" sz="1400" b="1" dirty="0"/>
                <a:t>Variabili: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</a:t>
              </a:r>
              <a:r>
                <a:rPr lang="it-IT" sz="1400" b="1" dirty="0"/>
                <a:t>	N, somma, </a:t>
              </a:r>
              <a:r>
                <a:rPr lang="it-IT" sz="1400" b="1" dirty="0" err="1"/>
                <a:t>cont</a:t>
              </a:r>
              <a:endParaRPr lang="en-GB" sz="1400" b="1" dirty="0"/>
            </a:p>
          </p:txBody>
        </p:sp>
        <p:sp>
          <p:nvSpPr>
            <p:cNvPr id="7" name="AutoShape 8"/>
            <p:cNvSpPr>
              <a:spLocks noChangeArrowheads="1"/>
            </p:cNvSpPr>
            <p:nvPr/>
          </p:nvSpPr>
          <p:spPr bwMode="auto">
            <a:xfrm>
              <a:off x="2684" y="1796"/>
              <a:ext cx="220" cy="244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N</a:t>
              </a:r>
              <a:endParaRPr lang="en-GB" sz="1400" b="1"/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2420" y="2215"/>
              <a:ext cx="745" cy="33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somma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0</a:t>
              </a:r>
            </a:p>
            <a:p>
              <a:pPr algn="ctr"/>
              <a:r>
                <a:rPr lang="it-IT" sz="1400" b="1"/>
                <a:t>cont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0</a:t>
              </a:r>
              <a:endParaRPr lang="en-GB" sz="1400" b="1"/>
            </a:p>
          </p:txBody>
        </p:sp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2222" y="2995"/>
              <a:ext cx="1144" cy="385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cont &lt; </a:t>
              </a:r>
              <a:r>
                <a:rPr lang="it-IT" sz="1400" b="1" smtClean="0"/>
                <a:t>N</a:t>
              </a:r>
              <a:endParaRPr lang="en-GB" sz="1400" b="1"/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 flipH="1">
              <a:off x="3699" y="3070"/>
              <a:ext cx="508" cy="24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somma</a:t>
              </a:r>
              <a:endParaRPr lang="en-GB" sz="1400" b="1"/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>
              <a:off x="448" y="3023"/>
              <a:ext cx="1366" cy="33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cont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cont+1</a:t>
              </a:r>
            </a:p>
            <a:p>
              <a:pPr algn="ctr"/>
              <a:r>
                <a:rPr lang="it-IT" sz="1400" b="1"/>
                <a:t>somma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somma+cont</a:t>
              </a:r>
              <a:endParaRPr lang="en-GB" sz="1400" b="1"/>
            </a:p>
          </p:txBody>
        </p:sp>
        <p:cxnSp>
          <p:nvCxnSpPr>
            <p:cNvPr id="12" name="AutoShape 13"/>
            <p:cNvCxnSpPr>
              <a:cxnSpLocks noChangeShapeType="1"/>
              <a:stCxn id="6" idx="2"/>
              <a:endCxn id="7" idx="0"/>
            </p:cNvCxnSpPr>
            <p:nvPr/>
          </p:nvCxnSpPr>
          <p:spPr bwMode="auto">
            <a:xfrm rot="5400000">
              <a:off x="2707" y="1704"/>
              <a:ext cx="180" cy="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14"/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rot="5400000">
              <a:off x="2706" y="2127"/>
              <a:ext cx="175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4" name="AutoShape 15"/>
            <p:cNvSpPr>
              <a:spLocks noChangeArrowheads="1"/>
            </p:cNvSpPr>
            <p:nvPr/>
          </p:nvSpPr>
          <p:spPr bwMode="auto">
            <a:xfrm>
              <a:off x="2746" y="2736"/>
              <a:ext cx="96" cy="96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15" name="AutoShape 16"/>
            <p:cNvCxnSpPr>
              <a:cxnSpLocks noChangeShapeType="1"/>
              <a:stCxn id="8" idx="2"/>
              <a:endCxn id="14" idx="0"/>
            </p:cNvCxnSpPr>
            <p:nvPr/>
          </p:nvCxnSpPr>
          <p:spPr bwMode="auto">
            <a:xfrm rot="16200000" flipH="1">
              <a:off x="2698" y="2640"/>
              <a:ext cx="191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" name="AutoShape 17"/>
            <p:cNvCxnSpPr>
              <a:cxnSpLocks noChangeShapeType="1"/>
              <a:stCxn id="14" idx="4"/>
              <a:endCxn id="9" idx="0"/>
            </p:cNvCxnSpPr>
            <p:nvPr/>
          </p:nvCxnSpPr>
          <p:spPr bwMode="auto">
            <a:xfrm rot="5400000">
              <a:off x="2713" y="2913"/>
              <a:ext cx="163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18"/>
            <p:cNvCxnSpPr>
              <a:cxnSpLocks noChangeShapeType="1"/>
              <a:stCxn id="9" idx="3"/>
              <a:endCxn id="10" idx="3"/>
            </p:cNvCxnSpPr>
            <p:nvPr/>
          </p:nvCxnSpPr>
          <p:spPr bwMode="auto">
            <a:xfrm>
              <a:off x="3366" y="3188"/>
              <a:ext cx="333" cy="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8" name="AutoShape 19"/>
            <p:cNvSpPr>
              <a:spLocks noChangeArrowheads="1"/>
            </p:cNvSpPr>
            <p:nvPr/>
          </p:nvSpPr>
          <p:spPr bwMode="auto">
            <a:xfrm>
              <a:off x="3785" y="3526"/>
              <a:ext cx="338" cy="215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cxnSp>
          <p:nvCxnSpPr>
            <p:cNvPr id="19" name="AutoShape 20"/>
            <p:cNvCxnSpPr>
              <a:cxnSpLocks noChangeShapeType="1"/>
              <a:stCxn id="10" idx="2"/>
              <a:endCxn id="18" idx="0"/>
            </p:cNvCxnSpPr>
            <p:nvPr/>
          </p:nvCxnSpPr>
          <p:spPr bwMode="auto">
            <a:xfrm rot="16200000" flipH="1">
              <a:off x="3846" y="3418"/>
              <a:ext cx="215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" name="AutoShape 21"/>
            <p:cNvCxnSpPr>
              <a:cxnSpLocks noChangeShapeType="1"/>
              <a:stCxn id="9" idx="1"/>
              <a:endCxn id="11" idx="3"/>
            </p:cNvCxnSpPr>
            <p:nvPr/>
          </p:nvCxnSpPr>
          <p:spPr bwMode="auto">
            <a:xfrm rot="10800000" flipV="1">
              <a:off x="1814" y="3188"/>
              <a:ext cx="408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1" name="AutoShape 22"/>
            <p:cNvCxnSpPr>
              <a:cxnSpLocks noChangeShapeType="1"/>
              <a:stCxn id="11" idx="0"/>
              <a:endCxn id="14" idx="2"/>
            </p:cNvCxnSpPr>
            <p:nvPr/>
          </p:nvCxnSpPr>
          <p:spPr bwMode="auto">
            <a:xfrm rot="5400000" flipH="1" flipV="1">
              <a:off x="1819" y="2096"/>
              <a:ext cx="239" cy="161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1860" y="2980"/>
              <a:ext cx="340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3343" y="2976"/>
              <a:ext cx="352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</p:grpSp>
      <p:grpSp>
        <p:nvGrpSpPr>
          <p:cNvPr id="24" name="Group 36"/>
          <p:cNvGrpSpPr>
            <a:grpSpLocks/>
          </p:cNvGrpSpPr>
          <p:nvPr/>
        </p:nvGrpSpPr>
        <p:grpSpPr bwMode="auto">
          <a:xfrm>
            <a:off x="4605390" y="2201847"/>
            <a:ext cx="3586175" cy="4025901"/>
            <a:chOff x="2703" y="1528"/>
            <a:chExt cx="2259" cy="2536"/>
          </a:xfrm>
        </p:grpSpPr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4122" y="1528"/>
              <a:ext cx="840" cy="368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600" b="1">
                  <a:solidFill>
                    <a:schemeClr val="bg1"/>
                  </a:solidFill>
                </a:rPr>
                <a:t>Inizio </a:t>
              </a:r>
              <a:r>
                <a:rPr lang="it-IT" sz="1600" b="1" smtClean="0">
                  <a:solidFill>
                    <a:schemeClr val="bg1"/>
                  </a:solidFill>
                </a:rPr>
                <a:t>del diagramma</a:t>
              </a:r>
              <a:endParaRPr lang="en-GB" sz="1600" b="1">
                <a:solidFill>
                  <a:schemeClr val="bg1"/>
                </a:solidFill>
              </a:endParaRP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2703" y="3696"/>
              <a:ext cx="1104" cy="368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600" b="1" dirty="0">
                  <a:solidFill>
                    <a:schemeClr val="bg1"/>
                  </a:solidFill>
                </a:rPr>
                <a:t>Termine </a:t>
              </a:r>
              <a:r>
                <a:rPr lang="it-IT" sz="1600" b="1" dirty="0" smtClean="0">
                  <a:solidFill>
                    <a:schemeClr val="bg1"/>
                  </a:solidFill>
                </a:rPr>
                <a:t>del diagramma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1295424" y="971536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Blocchi di </a:t>
            </a:r>
            <a:r>
              <a:rPr lang="it-IT" sz="2400" b="1">
                <a:solidFill>
                  <a:srgbClr val="FF0000"/>
                </a:solidFill>
              </a:rPr>
              <a:t>inizio e di </a:t>
            </a:r>
            <a:r>
              <a:rPr lang="it-IT" sz="2400" b="1" smtClean="0">
                <a:solidFill>
                  <a:srgbClr val="FF0000"/>
                </a:solidFill>
              </a:rPr>
              <a:t>termine</a:t>
            </a:r>
            <a:endParaRPr lang="it-IT" sz="2400" b="1">
              <a:solidFill>
                <a:srgbClr val="FF0000"/>
              </a:solidFill>
            </a:endParaRPr>
          </a:p>
        </p:txBody>
      </p:sp>
      <p:grpSp>
        <p:nvGrpSpPr>
          <p:cNvPr id="28" name="Group 39"/>
          <p:cNvGrpSpPr>
            <a:grpSpLocks/>
          </p:cNvGrpSpPr>
          <p:nvPr/>
        </p:nvGrpSpPr>
        <p:grpSpPr bwMode="auto">
          <a:xfrm>
            <a:off x="3316312" y="2741597"/>
            <a:ext cx="4995877" cy="3309939"/>
            <a:chOff x="1789" y="1868"/>
            <a:chExt cx="3147" cy="2085"/>
          </a:xfrm>
        </p:grpSpPr>
        <p:sp>
          <p:nvSpPr>
            <p:cNvPr id="29" name="Text Box 37"/>
            <p:cNvSpPr txBox="1">
              <a:spLocks noChangeArrowheads="1"/>
            </p:cNvSpPr>
            <p:nvPr/>
          </p:nvSpPr>
          <p:spPr bwMode="auto">
            <a:xfrm>
              <a:off x="3850" y="1868"/>
              <a:ext cx="108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 dirty="0" smtClean="0">
                  <a:solidFill>
                    <a:srgbClr val="6600CC"/>
                  </a:solidFill>
                </a:rPr>
                <a:t>esattamente 1</a:t>
              </a:r>
              <a:endParaRPr lang="en-GB" b="1" dirty="0">
                <a:solidFill>
                  <a:srgbClr val="6600CC"/>
                </a:solidFill>
              </a:endParaRPr>
            </a:p>
          </p:txBody>
        </p:sp>
        <p:sp>
          <p:nvSpPr>
            <p:cNvPr id="30" name="Text Box 38"/>
            <p:cNvSpPr txBox="1">
              <a:spLocks noChangeArrowheads="1"/>
            </p:cNvSpPr>
            <p:nvPr/>
          </p:nvSpPr>
          <p:spPr bwMode="auto">
            <a:xfrm>
              <a:off x="1789" y="3720"/>
              <a:ext cx="74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 dirty="0" smtClean="0">
                  <a:solidFill>
                    <a:srgbClr val="6600CC"/>
                  </a:solidFill>
                </a:rPr>
                <a:t>almeno 1</a:t>
              </a:r>
              <a:endParaRPr lang="en-GB" b="1" dirty="0">
                <a:solidFill>
                  <a:srgbClr val="6600CC"/>
                </a:solidFill>
              </a:endParaRPr>
            </a:p>
          </p:txBody>
        </p:sp>
      </p:grpSp>
      <p:grpSp>
        <p:nvGrpSpPr>
          <p:cNvPr id="31" name="Group 99"/>
          <p:cNvGrpSpPr>
            <a:grpSpLocks/>
          </p:cNvGrpSpPr>
          <p:nvPr/>
        </p:nvGrpSpPr>
        <p:grpSpPr bwMode="auto">
          <a:xfrm>
            <a:off x="3524264" y="1481125"/>
            <a:ext cx="3724292" cy="885826"/>
            <a:chOff x="2064" y="1134"/>
            <a:chExt cx="2166" cy="558"/>
          </a:xfrm>
        </p:grpSpPr>
        <p:sp>
          <p:nvSpPr>
            <p:cNvPr id="32" name="Text Box 41"/>
            <p:cNvSpPr txBox="1">
              <a:spLocks noChangeArrowheads="1"/>
            </p:cNvSpPr>
            <p:nvPr/>
          </p:nvSpPr>
          <p:spPr bwMode="auto">
            <a:xfrm>
              <a:off x="3446" y="1134"/>
              <a:ext cx="784" cy="368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600" b="1" dirty="0">
                  <a:solidFill>
                    <a:schemeClr val="bg1"/>
                  </a:solidFill>
                </a:rPr>
                <a:t>Nome del diagramma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3" name="AutoShape 52"/>
            <p:cNvSpPr>
              <a:spLocks noChangeArrowheads="1"/>
            </p:cNvSpPr>
            <p:nvPr/>
          </p:nvSpPr>
          <p:spPr bwMode="auto">
            <a:xfrm>
              <a:off x="2064" y="1536"/>
              <a:ext cx="1152" cy="15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cxnSp>
          <p:nvCxnSpPr>
            <p:cNvPr id="34" name="AutoShape 53"/>
            <p:cNvCxnSpPr>
              <a:cxnSpLocks noChangeShapeType="1"/>
              <a:stCxn id="33" idx="0"/>
              <a:endCxn id="32" idx="1"/>
            </p:cNvCxnSpPr>
            <p:nvPr/>
          </p:nvCxnSpPr>
          <p:spPr bwMode="auto">
            <a:xfrm flipV="1">
              <a:off x="2640" y="1318"/>
              <a:ext cx="806" cy="218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</p:grpSp>
      <p:grpSp>
        <p:nvGrpSpPr>
          <p:cNvPr id="35" name="Group 88"/>
          <p:cNvGrpSpPr>
            <a:grpSpLocks/>
          </p:cNvGrpSpPr>
          <p:nvPr/>
        </p:nvGrpSpPr>
        <p:grpSpPr bwMode="auto">
          <a:xfrm>
            <a:off x="5095890" y="2362185"/>
            <a:ext cx="2486026" cy="1187450"/>
            <a:chOff x="3054" y="1689"/>
            <a:chExt cx="1566" cy="748"/>
          </a:xfrm>
        </p:grpSpPr>
        <p:sp>
          <p:nvSpPr>
            <p:cNvPr id="36" name="Text Box 49"/>
            <p:cNvSpPr txBox="1">
              <a:spLocks noChangeArrowheads="1"/>
            </p:cNvSpPr>
            <p:nvPr/>
          </p:nvSpPr>
          <p:spPr bwMode="auto">
            <a:xfrm>
              <a:off x="3132" y="2225"/>
              <a:ext cx="1488" cy="212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1600" b="1">
                  <a:solidFill>
                    <a:schemeClr val="bg1"/>
                  </a:solidFill>
                </a:rPr>
                <a:t>Nome delle variabili</a:t>
              </a:r>
              <a:endParaRPr lang="en-GB" sz="1600" b="1">
                <a:solidFill>
                  <a:schemeClr val="bg1"/>
                </a:solidFill>
              </a:endParaRPr>
            </a:p>
          </p:txBody>
        </p:sp>
        <p:sp>
          <p:nvSpPr>
            <p:cNvPr id="37" name="AutoShape 50"/>
            <p:cNvSpPr>
              <a:spLocks noChangeArrowheads="1"/>
            </p:cNvSpPr>
            <p:nvPr/>
          </p:nvSpPr>
          <p:spPr bwMode="auto">
            <a:xfrm>
              <a:off x="3054" y="1689"/>
              <a:ext cx="960" cy="144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cxnSp>
          <p:nvCxnSpPr>
            <p:cNvPr id="38" name="AutoShape 55"/>
            <p:cNvCxnSpPr>
              <a:cxnSpLocks noChangeShapeType="1"/>
              <a:stCxn id="37" idx="2"/>
              <a:endCxn id="36" idx="0"/>
            </p:cNvCxnSpPr>
            <p:nvPr/>
          </p:nvCxnSpPr>
          <p:spPr bwMode="auto">
            <a:xfrm>
              <a:off x="3534" y="1833"/>
              <a:ext cx="342" cy="392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</p:grpSp>
      <p:grpSp>
        <p:nvGrpSpPr>
          <p:cNvPr id="39" name="Group 101"/>
          <p:cNvGrpSpPr>
            <a:grpSpLocks/>
          </p:cNvGrpSpPr>
          <p:nvPr/>
        </p:nvGrpSpPr>
        <p:grpSpPr bwMode="auto">
          <a:xfrm>
            <a:off x="1285890" y="2347899"/>
            <a:ext cx="3505201" cy="1839913"/>
            <a:chOff x="654" y="1680"/>
            <a:chExt cx="2208" cy="1159"/>
          </a:xfrm>
        </p:grpSpPr>
        <p:sp>
          <p:nvSpPr>
            <p:cNvPr id="40" name="AutoShape 85"/>
            <p:cNvSpPr>
              <a:spLocks noChangeArrowheads="1"/>
            </p:cNvSpPr>
            <p:nvPr/>
          </p:nvSpPr>
          <p:spPr bwMode="auto">
            <a:xfrm>
              <a:off x="2640" y="1680"/>
              <a:ext cx="222" cy="153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41" name="Text Box 84"/>
            <p:cNvSpPr txBox="1">
              <a:spLocks noChangeArrowheads="1"/>
            </p:cNvSpPr>
            <p:nvPr/>
          </p:nvSpPr>
          <p:spPr bwMode="auto">
            <a:xfrm>
              <a:off x="654" y="2046"/>
              <a:ext cx="1488" cy="212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1600" b="1">
                  <a:solidFill>
                    <a:schemeClr val="bg1"/>
                  </a:solidFill>
                </a:rPr>
                <a:t>Tipo delle variabili</a:t>
              </a:r>
              <a:endParaRPr lang="en-GB" sz="1600" b="1">
                <a:solidFill>
                  <a:schemeClr val="bg1"/>
                </a:solidFill>
              </a:endParaRPr>
            </a:p>
          </p:txBody>
        </p:sp>
        <p:cxnSp>
          <p:nvCxnSpPr>
            <p:cNvPr id="42" name="AutoShape 86"/>
            <p:cNvCxnSpPr>
              <a:cxnSpLocks noChangeShapeType="1"/>
              <a:stCxn id="40" idx="1"/>
              <a:endCxn id="41" idx="0"/>
            </p:cNvCxnSpPr>
            <p:nvPr/>
          </p:nvCxnSpPr>
          <p:spPr bwMode="auto">
            <a:xfrm flipH="1">
              <a:off x="1398" y="1756"/>
              <a:ext cx="1242" cy="29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43" name="Text Box 93"/>
            <p:cNvSpPr txBox="1">
              <a:spLocks noChangeArrowheads="1"/>
            </p:cNvSpPr>
            <p:nvPr/>
          </p:nvSpPr>
          <p:spPr bwMode="auto">
            <a:xfrm>
              <a:off x="657" y="2316"/>
              <a:ext cx="1679" cy="523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1071563" algn="l"/>
                </a:tabLst>
              </a:pPr>
              <a:r>
                <a:rPr lang="it-IT" sz="1600" b="1" smtClean="0">
                  <a:solidFill>
                    <a:schemeClr val="bg1"/>
                  </a:solidFill>
                </a:rPr>
                <a:t>intero:</a:t>
              </a:r>
              <a:r>
                <a:rPr lang="it-IT" sz="1600" b="1">
                  <a:solidFill>
                    <a:schemeClr val="bg1"/>
                  </a:solidFill>
                </a:rPr>
                <a:t>	</a:t>
              </a:r>
              <a:r>
                <a:rPr lang="it-IT" sz="1600" b="1" smtClean="0">
                  <a:solidFill>
                    <a:schemeClr val="bg1"/>
                  </a:solidFill>
                </a:rPr>
                <a:t>-2, -1, 0, 1, 2 </a:t>
              </a:r>
              <a:r>
                <a:rPr lang="it-IT" sz="1600" b="1">
                  <a:solidFill>
                    <a:schemeClr val="bg1"/>
                  </a:solidFill>
                </a:rPr>
                <a:t>….</a:t>
              </a:r>
            </a:p>
            <a:p>
              <a:pPr>
                <a:tabLst>
                  <a:tab pos="1071563" algn="l"/>
                </a:tabLst>
              </a:pPr>
              <a:r>
                <a:rPr lang="it-IT" sz="1600" b="1" smtClean="0">
                  <a:solidFill>
                    <a:schemeClr val="bg1"/>
                  </a:solidFill>
                </a:rPr>
                <a:t>carattere:</a:t>
              </a:r>
              <a:r>
                <a:rPr lang="it-IT" sz="1600" b="1">
                  <a:solidFill>
                    <a:schemeClr val="bg1"/>
                  </a:solidFill>
                </a:rPr>
                <a:t>	‘c</a:t>
              </a:r>
              <a:r>
                <a:rPr lang="it-IT" sz="1600" b="1" smtClean="0">
                  <a:solidFill>
                    <a:schemeClr val="bg1"/>
                  </a:solidFill>
                </a:rPr>
                <a:t>’, ‘</a:t>
              </a:r>
              <a:r>
                <a:rPr lang="it-IT" sz="1600" b="1">
                  <a:solidFill>
                    <a:schemeClr val="bg1"/>
                  </a:solidFill>
                </a:rPr>
                <a:t>2</a:t>
              </a:r>
              <a:r>
                <a:rPr lang="it-IT" sz="1600" b="1" smtClean="0">
                  <a:solidFill>
                    <a:schemeClr val="bg1"/>
                  </a:solidFill>
                </a:rPr>
                <a:t>’, ‘!’ …</a:t>
              </a:r>
            </a:p>
            <a:p>
              <a:pPr>
                <a:tabLst>
                  <a:tab pos="1071563" algn="l"/>
                </a:tabLst>
              </a:pPr>
              <a:r>
                <a:rPr lang="it-IT" sz="1600" b="1" smtClean="0">
                  <a:solidFill>
                    <a:schemeClr val="bg1"/>
                  </a:solidFill>
                </a:rPr>
                <a:t>booleano:	true, false</a:t>
              </a:r>
              <a:endParaRPr lang="en-GB" sz="16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oup 98"/>
          <p:cNvGrpSpPr>
            <a:grpSpLocks/>
          </p:cNvGrpSpPr>
          <p:nvPr/>
        </p:nvGrpSpPr>
        <p:grpSpPr bwMode="auto">
          <a:xfrm>
            <a:off x="1143014" y="1966898"/>
            <a:ext cx="5581651" cy="628650"/>
            <a:chOff x="564" y="1440"/>
            <a:chExt cx="3516" cy="396"/>
          </a:xfrm>
        </p:grpSpPr>
        <p:sp>
          <p:nvSpPr>
            <p:cNvPr id="45" name="Text Box 42"/>
            <p:cNvSpPr txBox="1">
              <a:spLocks noChangeArrowheads="1"/>
            </p:cNvSpPr>
            <p:nvPr/>
          </p:nvSpPr>
          <p:spPr bwMode="auto">
            <a:xfrm>
              <a:off x="564" y="1440"/>
              <a:ext cx="1260" cy="366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600" b="1" smtClean="0">
                  <a:solidFill>
                    <a:schemeClr val="bg1"/>
                  </a:solidFill>
                </a:rPr>
                <a:t>Definizione </a:t>
              </a:r>
              <a:r>
                <a:rPr lang="it-IT" sz="1600" b="1">
                  <a:solidFill>
                    <a:schemeClr val="bg1"/>
                  </a:solidFill>
                </a:rPr>
                <a:t>delle variabili utilizzate</a:t>
              </a:r>
              <a:endParaRPr lang="en-GB" sz="1600" b="1">
                <a:solidFill>
                  <a:schemeClr val="bg1"/>
                </a:solidFill>
              </a:endParaRPr>
            </a:p>
          </p:txBody>
        </p:sp>
        <p:sp>
          <p:nvSpPr>
            <p:cNvPr id="46" name="AutoShape 96"/>
            <p:cNvSpPr>
              <a:spLocks noChangeArrowheads="1"/>
            </p:cNvSpPr>
            <p:nvPr/>
          </p:nvSpPr>
          <p:spPr bwMode="auto">
            <a:xfrm>
              <a:off x="2064" y="1680"/>
              <a:ext cx="2016" cy="15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cxnSp>
          <p:nvCxnSpPr>
            <p:cNvPr id="47" name="AutoShape 97"/>
            <p:cNvCxnSpPr>
              <a:cxnSpLocks noChangeShapeType="1"/>
              <a:stCxn id="45" idx="3"/>
              <a:endCxn id="46" idx="1"/>
            </p:cNvCxnSpPr>
            <p:nvPr/>
          </p:nvCxnSpPr>
          <p:spPr bwMode="auto">
            <a:xfrm>
              <a:off x="1824" y="1623"/>
              <a:ext cx="240" cy="135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Definizione di una variabile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6" name="Text Box 25"/>
          <p:cNvSpPr txBox="1">
            <a:spLocks noChangeArrowheads="1"/>
          </p:cNvSpPr>
          <p:nvPr/>
        </p:nvSpPr>
        <p:spPr bwMode="auto">
          <a:xfrm>
            <a:off x="7650165" y="4146533"/>
            <a:ext cx="51276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Font typeface="Wingdings" pitchFamily="2" charset="2"/>
              <a:buChar char="ü"/>
            </a:pPr>
            <a:r>
              <a:rPr lang="it-IT" sz="2400"/>
              <a:t> </a:t>
            </a:r>
            <a:endParaRPr lang="en-GB" sz="2400"/>
          </a:p>
        </p:txBody>
      </p:sp>
      <p:sp>
        <p:nvSpPr>
          <p:cNvPr id="7" name="AutoShape 44"/>
          <p:cNvSpPr>
            <a:spLocks noChangeArrowheads="1"/>
          </p:cNvSpPr>
          <p:nvPr/>
        </p:nvSpPr>
        <p:spPr bwMode="auto">
          <a:xfrm>
            <a:off x="8129590" y="4230670"/>
            <a:ext cx="457200" cy="2286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hlink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5357818" y="4194619"/>
            <a:ext cx="1771651" cy="1858962"/>
            <a:chOff x="3150" y="2681"/>
            <a:chExt cx="1116" cy="1171"/>
          </a:xfrm>
        </p:grpSpPr>
        <p:sp>
          <p:nvSpPr>
            <p:cNvPr id="9" name="Text Box 46"/>
            <p:cNvSpPr txBox="1">
              <a:spLocks noChangeArrowheads="1"/>
            </p:cNvSpPr>
            <p:nvPr/>
          </p:nvSpPr>
          <p:spPr bwMode="auto">
            <a:xfrm>
              <a:off x="3642" y="2681"/>
              <a:ext cx="225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chemeClr val="hlink"/>
                  </a:solidFill>
                </a:rPr>
                <a:t>N</a:t>
              </a:r>
              <a:endParaRPr lang="en-GB" sz="1600" b="1">
                <a:solidFill>
                  <a:schemeClr val="hlink"/>
                </a:solidFill>
              </a:endParaRPr>
            </a:p>
          </p:txBody>
        </p:sp>
        <p:sp>
          <p:nvSpPr>
            <p:cNvPr id="10" name="Text Box 47"/>
            <p:cNvSpPr txBox="1">
              <a:spLocks noChangeArrowheads="1"/>
            </p:cNvSpPr>
            <p:nvPr/>
          </p:nvSpPr>
          <p:spPr bwMode="auto">
            <a:xfrm>
              <a:off x="3150" y="3600"/>
              <a:ext cx="573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b="1">
                  <a:solidFill>
                    <a:srgbClr val="FF0000"/>
                  </a:solidFill>
                </a:rPr>
                <a:t>intero</a:t>
              </a:r>
              <a:endParaRPr lang="en-GB" sz="2000" b="1">
                <a:solidFill>
                  <a:srgbClr val="FF0000"/>
                </a:solidFill>
              </a:endParaRPr>
            </a:p>
          </p:txBody>
        </p:sp>
        <p:sp>
          <p:nvSpPr>
            <p:cNvPr id="11" name="Line 48"/>
            <p:cNvSpPr>
              <a:spLocks noChangeShapeType="1"/>
            </p:cNvSpPr>
            <p:nvPr/>
          </p:nvSpPr>
          <p:spPr bwMode="auto">
            <a:xfrm flipH="1">
              <a:off x="3690" y="2797"/>
              <a:ext cx="576" cy="89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12" name="Group 72"/>
          <p:cNvGrpSpPr>
            <a:grpSpLocks/>
          </p:cNvGrpSpPr>
          <p:nvPr/>
        </p:nvGrpSpPr>
        <p:grpSpPr bwMode="auto">
          <a:xfrm>
            <a:off x="1423990" y="1000110"/>
            <a:ext cx="6934200" cy="5289553"/>
            <a:chOff x="672" y="653"/>
            <a:chExt cx="4368" cy="3332"/>
          </a:xfrm>
        </p:grpSpPr>
        <p:grpSp>
          <p:nvGrpSpPr>
            <p:cNvPr id="13" name="Group 28"/>
            <p:cNvGrpSpPr>
              <a:grpSpLocks/>
            </p:cNvGrpSpPr>
            <p:nvPr/>
          </p:nvGrpSpPr>
          <p:grpSpPr bwMode="auto">
            <a:xfrm>
              <a:off x="3648" y="2227"/>
              <a:ext cx="1269" cy="1757"/>
              <a:chOff x="3963" y="2227"/>
              <a:chExt cx="1269" cy="1757"/>
            </a:xfrm>
          </p:grpSpPr>
          <p:sp>
            <p:nvSpPr>
              <p:cNvPr id="32" name="Rectangle 29"/>
              <p:cNvSpPr>
                <a:spLocks noChangeArrowheads="1"/>
              </p:cNvSpPr>
              <p:nvPr/>
            </p:nvSpPr>
            <p:spPr bwMode="auto">
              <a:xfrm>
                <a:off x="4182" y="2275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3" name="Line 30"/>
              <p:cNvSpPr>
                <a:spLocks noChangeShapeType="1"/>
              </p:cNvSpPr>
              <p:nvPr/>
            </p:nvSpPr>
            <p:spPr bwMode="auto">
              <a:xfrm>
                <a:off x="4950" y="2275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4" name="Line 31"/>
              <p:cNvSpPr>
                <a:spLocks noChangeShapeType="1"/>
              </p:cNvSpPr>
              <p:nvPr/>
            </p:nvSpPr>
            <p:spPr bwMode="auto">
              <a:xfrm>
                <a:off x="4182" y="3454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5" name="Line 32"/>
              <p:cNvSpPr>
                <a:spLocks noChangeShapeType="1"/>
              </p:cNvSpPr>
              <p:nvPr/>
            </p:nvSpPr>
            <p:spPr bwMode="auto">
              <a:xfrm>
                <a:off x="4182" y="326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6" name="Line 33"/>
              <p:cNvSpPr>
                <a:spLocks noChangeShapeType="1"/>
              </p:cNvSpPr>
              <p:nvPr/>
            </p:nvSpPr>
            <p:spPr bwMode="auto">
              <a:xfrm>
                <a:off x="4182" y="3061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34"/>
              <p:cNvSpPr>
                <a:spLocks noChangeShapeType="1"/>
              </p:cNvSpPr>
              <p:nvPr/>
            </p:nvSpPr>
            <p:spPr bwMode="auto">
              <a:xfrm>
                <a:off x="4182" y="286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35"/>
              <p:cNvSpPr>
                <a:spLocks noChangeShapeType="1"/>
              </p:cNvSpPr>
              <p:nvPr/>
            </p:nvSpPr>
            <p:spPr bwMode="auto">
              <a:xfrm>
                <a:off x="4182" y="265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Line 36"/>
              <p:cNvSpPr>
                <a:spLocks noChangeShapeType="1"/>
              </p:cNvSpPr>
              <p:nvPr/>
            </p:nvSpPr>
            <p:spPr bwMode="auto">
              <a:xfrm>
                <a:off x="4182" y="247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Text Box 37"/>
              <p:cNvSpPr txBox="1">
                <a:spLocks noChangeArrowheads="1"/>
              </p:cNvSpPr>
              <p:nvPr/>
            </p:nvSpPr>
            <p:spPr bwMode="auto">
              <a:xfrm>
                <a:off x="4909" y="2227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41" name="Text Box 38"/>
              <p:cNvSpPr txBox="1">
                <a:spLocks noChangeArrowheads="1"/>
              </p:cNvSpPr>
              <p:nvPr/>
            </p:nvSpPr>
            <p:spPr bwMode="auto">
              <a:xfrm>
                <a:off x="4909" y="3043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42" name="Text Box 39"/>
              <p:cNvSpPr txBox="1">
                <a:spLocks noChangeArrowheads="1"/>
              </p:cNvSpPr>
              <p:nvPr/>
            </p:nvSpPr>
            <p:spPr bwMode="auto">
              <a:xfrm>
                <a:off x="4350" y="3734"/>
                <a:ext cx="604" cy="250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F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43" name="Text Box 40"/>
              <p:cNvSpPr txBox="1">
                <a:spLocks noChangeArrowheads="1"/>
              </p:cNvSpPr>
              <p:nvPr/>
            </p:nvSpPr>
            <p:spPr bwMode="auto">
              <a:xfrm>
                <a:off x="3963" y="3061"/>
                <a:ext cx="20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B</a:t>
                </a:r>
                <a:endParaRPr lang="en-GB" sz="1600" b="1"/>
              </a:p>
            </p:txBody>
          </p:sp>
          <p:sp>
            <p:nvSpPr>
              <p:cNvPr id="44" name="Text Box 41"/>
              <p:cNvSpPr txBox="1">
                <a:spLocks noChangeArrowheads="1"/>
              </p:cNvSpPr>
              <p:nvPr/>
            </p:nvSpPr>
            <p:spPr bwMode="auto">
              <a:xfrm>
                <a:off x="3963" y="2275"/>
                <a:ext cx="217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A</a:t>
                </a:r>
                <a:endParaRPr lang="en-GB" sz="1600" b="1"/>
              </a:p>
            </p:txBody>
          </p:sp>
          <p:sp>
            <p:nvSpPr>
              <p:cNvPr id="45" name="Text Box 42"/>
              <p:cNvSpPr txBox="1">
                <a:spLocks noChangeArrowheads="1"/>
              </p:cNvSpPr>
              <p:nvPr/>
            </p:nvSpPr>
            <p:spPr bwMode="auto">
              <a:xfrm>
                <a:off x="4416" y="3061"/>
                <a:ext cx="331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120</a:t>
                </a:r>
                <a:endParaRPr lang="en-GB" sz="1600" b="1"/>
              </a:p>
            </p:txBody>
          </p:sp>
          <p:sp>
            <p:nvSpPr>
              <p:cNvPr id="46" name="Text Box 43"/>
              <p:cNvSpPr txBox="1">
                <a:spLocks noChangeArrowheads="1"/>
              </p:cNvSpPr>
              <p:nvPr/>
            </p:nvSpPr>
            <p:spPr bwMode="auto">
              <a:xfrm>
                <a:off x="4498" y="2275"/>
                <a:ext cx="188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2</a:t>
                </a:r>
                <a:endParaRPr lang="en-GB" sz="1600" b="1"/>
              </a:p>
            </p:txBody>
          </p:sp>
        </p:grpSp>
        <p:grpSp>
          <p:nvGrpSpPr>
            <p:cNvPr id="14" name="Group 68"/>
            <p:cNvGrpSpPr>
              <a:grpSpLocks/>
            </p:cNvGrpSpPr>
            <p:nvPr/>
          </p:nvGrpSpPr>
          <p:grpSpPr bwMode="auto">
            <a:xfrm>
              <a:off x="672" y="2251"/>
              <a:ext cx="1281" cy="1734"/>
              <a:chOff x="672" y="2251"/>
              <a:chExt cx="1281" cy="1734"/>
            </a:xfrm>
          </p:grpSpPr>
          <p:sp>
            <p:nvSpPr>
              <p:cNvPr id="17" name="Rectangle 10"/>
              <p:cNvSpPr>
                <a:spLocks noChangeArrowheads="1"/>
              </p:cNvSpPr>
              <p:nvPr/>
            </p:nvSpPr>
            <p:spPr bwMode="auto">
              <a:xfrm>
                <a:off x="891" y="2275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8" name="Line 11"/>
              <p:cNvSpPr>
                <a:spLocks noChangeShapeType="1"/>
              </p:cNvSpPr>
              <p:nvPr/>
            </p:nvSpPr>
            <p:spPr bwMode="auto">
              <a:xfrm>
                <a:off x="1659" y="2275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9" name="Line 12"/>
              <p:cNvSpPr>
                <a:spLocks noChangeShapeType="1"/>
              </p:cNvSpPr>
              <p:nvPr/>
            </p:nvSpPr>
            <p:spPr bwMode="auto">
              <a:xfrm>
                <a:off x="891" y="3454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0" name="Line 13"/>
              <p:cNvSpPr>
                <a:spLocks noChangeShapeType="1"/>
              </p:cNvSpPr>
              <p:nvPr/>
            </p:nvSpPr>
            <p:spPr bwMode="auto">
              <a:xfrm>
                <a:off x="891" y="326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1" name="Line 14"/>
              <p:cNvSpPr>
                <a:spLocks noChangeShapeType="1"/>
              </p:cNvSpPr>
              <p:nvPr/>
            </p:nvSpPr>
            <p:spPr bwMode="auto">
              <a:xfrm>
                <a:off x="891" y="3061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2" name="Line 15"/>
              <p:cNvSpPr>
                <a:spLocks noChangeShapeType="1"/>
              </p:cNvSpPr>
              <p:nvPr/>
            </p:nvSpPr>
            <p:spPr bwMode="auto">
              <a:xfrm>
                <a:off x="891" y="286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3" name="Line 16"/>
              <p:cNvSpPr>
                <a:spLocks noChangeShapeType="1"/>
              </p:cNvSpPr>
              <p:nvPr/>
            </p:nvSpPr>
            <p:spPr bwMode="auto">
              <a:xfrm>
                <a:off x="891" y="265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4" name="Line 17"/>
              <p:cNvSpPr>
                <a:spLocks noChangeShapeType="1"/>
              </p:cNvSpPr>
              <p:nvPr/>
            </p:nvSpPr>
            <p:spPr bwMode="auto">
              <a:xfrm>
                <a:off x="891" y="247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5" name="Text Box 18"/>
              <p:cNvSpPr txBox="1">
                <a:spLocks noChangeArrowheads="1"/>
              </p:cNvSpPr>
              <p:nvPr/>
            </p:nvSpPr>
            <p:spPr bwMode="auto">
              <a:xfrm>
                <a:off x="1630" y="2251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26" name="Text Box 19"/>
              <p:cNvSpPr txBox="1">
                <a:spLocks noChangeArrowheads="1"/>
              </p:cNvSpPr>
              <p:nvPr/>
            </p:nvSpPr>
            <p:spPr bwMode="auto">
              <a:xfrm>
                <a:off x="1630" y="3031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27" name="Text Box 20"/>
              <p:cNvSpPr txBox="1">
                <a:spLocks noChangeArrowheads="1"/>
              </p:cNvSpPr>
              <p:nvPr/>
            </p:nvSpPr>
            <p:spPr bwMode="auto">
              <a:xfrm>
                <a:off x="1059" y="3733"/>
                <a:ext cx="564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I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28" name="Text Box 21"/>
              <p:cNvSpPr txBox="1">
                <a:spLocks noChangeArrowheads="1"/>
              </p:cNvSpPr>
              <p:nvPr/>
            </p:nvSpPr>
            <p:spPr bwMode="auto">
              <a:xfrm>
                <a:off x="672" y="3061"/>
                <a:ext cx="20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B</a:t>
                </a:r>
                <a:endParaRPr lang="en-GB" sz="1600" b="1"/>
              </a:p>
            </p:txBody>
          </p:sp>
          <p:sp>
            <p:nvSpPr>
              <p:cNvPr id="29" name="Text Box 22"/>
              <p:cNvSpPr txBox="1">
                <a:spLocks noChangeArrowheads="1"/>
              </p:cNvSpPr>
              <p:nvPr/>
            </p:nvSpPr>
            <p:spPr bwMode="auto">
              <a:xfrm>
                <a:off x="672" y="2275"/>
                <a:ext cx="217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A</a:t>
                </a:r>
                <a:endParaRPr lang="en-GB" sz="1600" b="1"/>
              </a:p>
            </p:txBody>
          </p:sp>
          <p:sp>
            <p:nvSpPr>
              <p:cNvPr id="30" name="Text Box 23"/>
              <p:cNvSpPr txBox="1">
                <a:spLocks noChangeArrowheads="1"/>
              </p:cNvSpPr>
              <p:nvPr/>
            </p:nvSpPr>
            <p:spPr bwMode="auto">
              <a:xfrm>
                <a:off x="1125" y="3061"/>
                <a:ext cx="331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120</a:t>
                </a:r>
                <a:endParaRPr lang="en-GB" sz="1600" b="1"/>
              </a:p>
            </p:txBody>
          </p:sp>
          <p:sp>
            <p:nvSpPr>
              <p:cNvPr id="31" name="Text Box 24"/>
              <p:cNvSpPr txBox="1">
                <a:spLocks noChangeArrowheads="1"/>
              </p:cNvSpPr>
              <p:nvPr/>
            </p:nvSpPr>
            <p:spPr bwMode="auto">
              <a:xfrm>
                <a:off x="1207" y="2275"/>
                <a:ext cx="188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2</a:t>
                </a:r>
                <a:endParaRPr lang="en-GB" sz="1600" b="1"/>
              </a:p>
            </p:txBody>
          </p:sp>
        </p:grpSp>
        <p:sp>
          <p:nvSpPr>
            <p:cNvPr id="15" name="Text Box 5"/>
            <p:cNvSpPr txBox="1">
              <a:spLocks noChangeArrowheads="1"/>
            </p:cNvSpPr>
            <p:nvPr/>
          </p:nvSpPr>
          <p:spPr bwMode="auto">
            <a:xfrm>
              <a:off x="672" y="653"/>
              <a:ext cx="4368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Blocco di inizio</a:t>
              </a:r>
            </a:p>
          </p:txBody>
        </p:sp>
        <p:sp>
          <p:nvSpPr>
            <p:cNvPr id="16" name="AutoShape 50"/>
            <p:cNvSpPr>
              <a:spLocks noChangeArrowheads="1"/>
            </p:cNvSpPr>
            <p:nvPr/>
          </p:nvSpPr>
          <p:spPr bwMode="auto">
            <a:xfrm>
              <a:off x="2019" y="2533"/>
              <a:ext cx="1581" cy="815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Start</a:t>
              </a:r>
            </a:p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	Nome:	SommaN</a:t>
              </a:r>
            </a:p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	Variabili:	</a:t>
              </a:r>
              <a:r>
                <a:rPr lang="it-IT" sz="1400" b="1" smtClean="0"/>
                <a:t> int </a:t>
              </a:r>
              <a:r>
                <a:rPr lang="it-IT" sz="1400" b="1"/>
                <a:t>	N,</a:t>
              </a:r>
            </a:p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			somma,</a:t>
              </a:r>
            </a:p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			cont</a:t>
              </a:r>
              <a:endParaRPr lang="en-GB" sz="1400" b="1"/>
            </a:p>
          </p:txBody>
        </p:sp>
      </p:grp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1810542" y="2068288"/>
            <a:ext cx="6705600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it-IT" sz="2000" b="1" smtClean="0"/>
              <a:t>si </a:t>
            </a:r>
            <a:r>
              <a:rPr lang="it-IT" sz="2000" b="1"/>
              <a:t>individua una locazione di memoria </a:t>
            </a:r>
            <a:r>
              <a:rPr lang="it-IT" sz="2000" b="1" smtClean="0"/>
              <a:t>disponibile</a:t>
            </a: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1810542" y="2405713"/>
            <a:ext cx="6705600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 typeface="+mj-lt"/>
              <a:buAutoNum type="arabicPeriod" startAt="2"/>
            </a:pPr>
            <a:r>
              <a:rPr lang="it-IT" sz="2000" b="1" smtClean="0"/>
              <a:t>si riserva tale locazione</a:t>
            </a: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1810542" y="2743138"/>
            <a:ext cx="7358114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 typeface="+mj-lt"/>
              <a:buAutoNum type="arabicPeriod" startAt="3"/>
            </a:pPr>
            <a:r>
              <a:rPr lang="it-IT" sz="2000" b="1" smtClean="0"/>
              <a:t>si associano a tale locazione il </a:t>
            </a:r>
            <a:r>
              <a:rPr lang="it-IT" sz="2000" b="1" smtClean="0">
                <a:solidFill>
                  <a:srgbClr val="FF0000"/>
                </a:solidFill>
              </a:rPr>
              <a:t>nome</a:t>
            </a:r>
            <a:r>
              <a:rPr lang="it-IT" sz="2000" b="1" smtClean="0"/>
              <a:t> e il </a:t>
            </a:r>
            <a:r>
              <a:rPr lang="it-IT" sz="2000" b="1" smtClean="0">
                <a:solidFill>
                  <a:srgbClr val="FF0000"/>
                </a:solidFill>
              </a:rPr>
              <a:t>tipo</a:t>
            </a:r>
            <a:r>
              <a:rPr lang="it-IT" sz="2000" b="1" smtClean="0"/>
              <a:t> specificati</a:t>
            </a:r>
            <a:endParaRPr lang="it-IT" sz="2000" b="1" smtClean="0">
              <a:solidFill>
                <a:schemeClr val="folHlink"/>
              </a:solidFill>
            </a:endParaRPr>
          </a:p>
        </p:txBody>
      </p:sp>
      <p:sp>
        <p:nvSpPr>
          <p:cNvPr id="50" name="CasellaDiTesto 49"/>
          <p:cNvSpPr txBox="1"/>
          <p:nvPr/>
        </p:nvSpPr>
        <p:spPr>
          <a:xfrm>
            <a:off x="1654102" y="1600130"/>
            <a:ext cx="6626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smtClean="0"/>
              <a:t>Per ognuna delle variabili elencate nel blocco</a:t>
            </a:r>
            <a:endParaRPr lang="it-IT" sz="2400"/>
          </a:p>
        </p:txBody>
      </p:sp>
      <p:sp>
        <p:nvSpPr>
          <p:cNvPr id="53" name="AutoShape 52"/>
          <p:cNvSpPr>
            <a:spLocks noChangeArrowheads="1"/>
          </p:cNvSpPr>
          <p:nvPr/>
        </p:nvSpPr>
        <p:spPr bwMode="auto">
          <a:xfrm>
            <a:off x="4644008" y="4523408"/>
            <a:ext cx="864096" cy="216024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nimBg="1"/>
      <p:bldP spid="47" grpId="0" autoUpdateAnimBg="0"/>
      <p:bldP spid="48" grpId="0" autoUpdateAnimBg="0"/>
      <p:bldP spid="49" grpId="0" autoUpdateAnimBg="0"/>
      <p:bldP spid="50" grpId="0"/>
      <p:bldP spid="5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Tipologia dei blocchi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79738" y="6279844"/>
            <a:ext cx="480353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49" name="Text Box 46"/>
          <p:cNvSpPr txBox="1">
            <a:spLocks noChangeArrowheads="1"/>
          </p:cNvSpPr>
          <p:nvPr/>
        </p:nvSpPr>
        <p:spPr bwMode="auto">
          <a:xfrm>
            <a:off x="1357290" y="1537555"/>
            <a:ext cx="6934200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0" hangingPunct="0">
              <a:spcBef>
                <a:spcPct val="20000"/>
              </a:spcBef>
            </a:pPr>
            <a:r>
              <a:rPr lang="it-IT" b="1" smtClean="0"/>
              <a:t>	</a:t>
            </a:r>
            <a:r>
              <a:rPr lang="it-IT" sz="2000" b="1" smtClean="0"/>
              <a:t>si rilascia la memoria allocata ad ognuna delle variabili elencate nel blocco “Start”</a:t>
            </a:r>
          </a:p>
        </p:txBody>
      </p:sp>
      <p:grpSp>
        <p:nvGrpSpPr>
          <p:cNvPr id="109" name="Gruppo 108"/>
          <p:cNvGrpSpPr/>
          <p:nvPr/>
        </p:nvGrpSpPr>
        <p:grpSpPr>
          <a:xfrm>
            <a:off x="1285852" y="1000108"/>
            <a:ext cx="7419975" cy="4429154"/>
            <a:chOff x="1285852" y="1000108"/>
            <a:chExt cx="7419975" cy="4429154"/>
          </a:xfrm>
        </p:grpSpPr>
        <p:sp>
          <p:nvSpPr>
            <p:cNvPr id="67" name="Text Box 5"/>
            <p:cNvSpPr txBox="1">
              <a:spLocks noChangeArrowheads="1"/>
            </p:cNvSpPr>
            <p:nvPr/>
          </p:nvSpPr>
          <p:spPr bwMode="auto">
            <a:xfrm>
              <a:off x="1285852" y="1000108"/>
              <a:ext cx="6934200" cy="46196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Blocco di termine:</a:t>
              </a:r>
            </a:p>
          </p:txBody>
        </p:sp>
        <p:grpSp>
          <p:nvGrpSpPr>
            <p:cNvPr id="68" name="Gruppo 67"/>
            <p:cNvGrpSpPr/>
            <p:nvPr/>
          </p:nvGrpSpPr>
          <p:grpSpPr>
            <a:xfrm>
              <a:off x="1285852" y="2676536"/>
              <a:ext cx="7419975" cy="2752726"/>
              <a:chOff x="1285852" y="2676536"/>
              <a:chExt cx="7419975" cy="2752726"/>
            </a:xfrm>
          </p:grpSpPr>
          <p:grpSp>
            <p:nvGrpSpPr>
              <p:cNvPr id="69" name="Group 67"/>
              <p:cNvGrpSpPr>
                <a:grpSpLocks/>
              </p:cNvGrpSpPr>
              <p:nvPr/>
            </p:nvGrpSpPr>
            <p:grpSpPr bwMode="auto">
              <a:xfrm>
                <a:off x="1285852" y="2676536"/>
                <a:ext cx="7419970" cy="2752726"/>
                <a:chOff x="270" y="1627"/>
                <a:chExt cx="4674" cy="1734"/>
              </a:xfrm>
            </p:grpSpPr>
            <p:sp>
              <p:nvSpPr>
                <p:cNvPr id="82" name="AutoShape 48"/>
                <p:cNvSpPr>
                  <a:spLocks noChangeArrowheads="1"/>
                </p:cNvSpPr>
                <p:nvPr/>
              </p:nvSpPr>
              <p:spPr bwMode="auto">
                <a:xfrm>
                  <a:off x="2409" y="2229"/>
                  <a:ext cx="493" cy="322"/>
                </a:xfrm>
                <a:prstGeom prst="flowChartAlternateProcess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>
                    <a:tabLst>
                      <a:tab pos="190500" algn="l"/>
                      <a:tab pos="952500" algn="l"/>
                      <a:tab pos="1524000" algn="l"/>
                    </a:tabLst>
                  </a:pPr>
                  <a:r>
                    <a:rPr lang="it-IT" sz="2400" b="1"/>
                    <a:t>End</a:t>
                  </a:r>
                  <a:endParaRPr lang="en-GB" sz="2400" b="1"/>
                </a:p>
              </p:txBody>
            </p:sp>
            <p:grpSp>
              <p:nvGrpSpPr>
                <p:cNvPr id="83" name="Group 63"/>
                <p:cNvGrpSpPr>
                  <a:grpSpLocks/>
                </p:cNvGrpSpPr>
                <p:nvPr/>
              </p:nvGrpSpPr>
              <p:grpSpPr bwMode="auto">
                <a:xfrm>
                  <a:off x="270" y="1627"/>
                  <a:ext cx="1706" cy="1734"/>
                  <a:chOff x="243" y="1627"/>
                  <a:chExt cx="1706" cy="1734"/>
                </a:xfrm>
              </p:grpSpPr>
              <p:sp>
                <p:nvSpPr>
                  <p:cNvPr id="91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891" y="1651"/>
                    <a:ext cx="960" cy="1392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2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1659" y="1651"/>
                    <a:ext cx="0" cy="1392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3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891" y="2830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4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891" y="2638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5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891" y="243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6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891" y="224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7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891" y="203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8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891" y="18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99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26" y="1627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00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26" y="2407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01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59" y="3109"/>
                    <a:ext cx="564" cy="252"/>
                  </a:xfrm>
                  <a:prstGeom prst="rect">
                    <a:avLst/>
                  </a:prstGeom>
                  <a:noFill/>
                  <a:ln w="19050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pPr marL="381000" indent="-381000" eaLnBrk="0" hangingPunct="0">
                      <a:spcBef>
                        <a:spcPts val="300"/>
                      </a:spcBef>
                      <a:spcAft>
                        <a:spcPts val="300"/>
                      </a:spcAft>
                      <a:buClr>
                        <a:schemeClr val="tx1"/>
                      </a:buClr>
                      <a:buFont typeface="Monotype Sorts" pitchFamily="2" charset="2"/>
                      <a:buNone/>
                    </a:pPr>
                    <a:r>
                      <a:rPr lang="it-IT" sz="2000" b="1">
                        <a:solidFill>
                          <a:srgbClr val="FF0000"/>
                        </a:solidFill>
                      </a:rPr>
                      <a:t>Stato</a:t>
                    </a:r>
                    <a:r>
                      <a:rPr lang="it-IT" sz="2000" b="1" baseline="-25000">
                        <a:solidFill>
                          <a:srgbClr val="FF0000"/>
                        </a:solidFill>
                      </a:rPr>
                      <a:t>I</a:t>
                    </a:r>
                    <a:endParaRPr lang="it-IT" sz="2000" b="1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02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3" y="2437"/>
                    <a:ext cx="620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somma</a:t>
                    </a:r>
                    <a:endParaRPr lang="en-GB" b="1"/>
                  </a:p>
                </p:txBody>
              </p:sp>
              <p:sp>
                <p:nvSpPr>
                  <p:cNvPr id="103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5" y="1639"/>
                    <a:ext cx="419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cont</a:t>
                    </a:r>
                    <a:endParaRPr lang="en-GB" b="1"/>
                  </a:p>
                </p:txBody>
              </p:sp>
              <p:sp>
                <p:nvSpPr>
                  <p:cNvPr id="104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60" y="2437"/>
                    <a:ext cx="276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10</a:t>
                    </a:r>
                    <a:endParaRPr lang="en-GB" b="1"/>
                  </a:p>
                </p:txBody>
              </p:sp>
              <p:sp>
                <p:nvSpPr>
                  <p:cNvPr id="105" name="Text 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01" y="1651"/>
                    <a:ext cx="196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4</a:t>
                    </a:r>
                    <a:endParaRPr lang="en-GB" b="1"/>
                  </a:p>
                </p:txBody>
              </p:sp>
              <p:sp>
                <p:nvSpPr>
                  <p:cNvPr id="106" name="Text 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6" y="2028"/>
                    <a:ext cx="240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N</a:t>
                    </a:r>
                    <a:endParaRPr lang="en-GB" b="1"/>
                  </a:p>
                </p:txBody>
              </p:sp>
              <p:sp>
                <p:nvSpPr>
                  <p:cNvPr id="107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26" y="2016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108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01" y="2044"/>
                    <a:ext cx="196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4</a:t>
                    </a:r>
                    <a:endParaRPr lang="en-GB" b="1"/>
                  </a:p>
                </p:txBody>
              </p:sp>
            </p:grpSp>
            <p:grpSp>
              <p:nvGrpSpPr>
                <p:cNvPr id="84" name="Group 66"/>
                <p:cNvGrpSpPr>
                  <a:grpSpLocks/>
                </p:cNvGrpSpPr>
                <p:nvPr/>
              </p:nvGrpSpPr>
              <p:grpSpPr bwMode="auto">
                <a:xfrm>
                  <a:off x="3894" y="1651"/>
                  <a:ext cx="1050" cy="1709"/>
                  <a:chOff x="3867" y="1651"/>
                  <a:chExt cx="1050" cy="1709"/>
                </a:xfrm>
              </p:grpSpPr>
              <p:sp>
                <p:nvSpPr>
                  <p:cNvPr id="85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94" y="2011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86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4635" y="1651"/>
                    <a:ext cx="0" cy="1392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87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3867" y="224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88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94" y="2419"/>
                    <a:ext cx="323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Clr>
                        <a:schemeClr val="hlink"/>
                      </a:buClr>
                      <a:buFont typeface="Wingdings" pitchFamily="2" charset="2"/>
                      <a:buChar char="ü"/>
                    </a:pPr>
                    <a:r>
                      <a:rPr lang="it-IT" sz="2400"/>
                      <a:t> </a:t>
                    </a:r>
                    <a:endParaRPr lang="en-GB" sz="2400"/>
                  </a:p>
                </p:txBody>
              </p:sp>
              <p:sp>
                <p:nvSpPr>
                  <p:cNvPr id="89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5" y="3110"/>
                    <a:ext cx="604" cy="250"/>
                  </a:xfrm>
                  <a:prstGeom prst="rect">
                    <a:avLst/>
                  </a:prstGeom>
                  <a:noFill/>
                  <a:ln w="19050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pPr marL="381000" indent="-381000" eaLnBrk="0" hangingPunct="0">
                      <a:spcBef>
                        <a:spcPts val="300"/>
                      </a:spcBef>
                      <a:spcAft>
                        <a:spcPts val="300"/>
                      </a:spcAft>
                      <a:buClr>
                        <a:schemeClr val="tx1"/>
                      </a:buClr>
                      <a:buFont typeface="Monotype Sorts" pitchFamily="2" charset="2"/>
                      <a:buNone/>
                    </a:pPr>
                    <a:r>
                      <a:rPr lang="it-IT" sz="2000" b="1">
                        <a:solidFill>
                          <a:srgbClr val="FF0000"/>
                        </a:solidFill>
                      </a:rPr>
                      <a:t>Stato</a:t>
                    </a:r>
                    <a:r>
                      <a:rPr lang="it-IT" sz="2000" b="1" baseline="-25000">
                        <a:solidFill>
                          <a:srgbClr val="FF0000"/>
                        </a:solidFill>
                      </a:rPr>
                      <a:t>F</a:t>
                    </a:r>
                    <a:endParaRPr lang="it-IT" sz="2000" b="1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90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36" y="2428"/>
                    <a:ext cx="276" cy="233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b="1"/>
                      <a:t>10</a:t>
                    </a:r>
                    <a:endParaRPr lang="en-GB" b="1"/>
                  </a:p>
                </p:txBody>
              </p:sp>
            </p:grpSp>
          </p:grpSp>
          <p:sp>
            <p:nvSpPr>
              <p:cNvPr id="70" name="Rectangle 14"/>
              <p:cNvSpPr>
                <a:spLocks noChangeArrowheads="1"/>
              </p:cNvSpPr>
              <p:nvPr/>
            </p:nvSpPr>
            <p:spPr bwMode="auto">
              <a:xfrm>
                <a:off x="7038952" y="2714639"/>
                <a:ext cx="1524000" cy="2209801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1" name="Line 16"/>
              <p:cNvSpPr>
                <a:spLocks noChangeShapeType="1"/>
              </p:cNvSpPr>
              <p:nvPr/>
            </p:nvSpPr>
            <p:spPr bwMode="auto">
              <a:xfrm>
                <a:off x="7038952" y="4586302"/>
                <a:ext cx="152400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2" name="Line 17"/>
              <p:cNvSpPr>
                <a:spLocks noChangeShapeType="1"/>
              </p:cNvSpPr>
              <p:nvPr/>
            </p:nvSpPr>
            <p:spPr bwMode="auto">
              <a:xfrm>
                <a:off x="7038952" y="4281502"/>
                <a:ext cx="152400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3" name="Line 18"/>
              <p:cNvSpPr>
                <a:spLocks noChangeShapeType="1"/>
              </p:cNvSpPr>
              <p:nvPr/>
            </p:nvSpPr>
            <p:spPr bwMode="auto">
              <a:xfrm>
                <a:off x="7038952" y="3954919"/>
                <a:ext cx="152400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4" name="Line 20"/>
              <p:cNvSpPr>
                <a:spLocks noChangeShapeType="1"/>
              </p:cNvSpPr>
              <p:nvPr/>
            </p:nvSpPr>
            <p:spPr bwMode="auto">
              <a:xfrm>
                <a:off x="7038952" y="3316744"/>
                <a:ext cx="152400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Line 21"/>
              <p:cNvSpPr>
                <a:spLocks noChangeShapeType="1"/>
              </p:cNvSpPr>
              <p:nvPr/>
            </p:nvSpPr>
            <p:spPr bwMode="auto">
              <a:xfrm>
                <a:off x="7038952" y="3049601"/>
                <a:ext cx="152400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6" name="Text Box 22"/>
              <p:cNvSpPr txBox="1">
                <a:spLocks noChangeArrowheads="1"/>
              </p:cNvSpPr>
              <p:nvPr/>
            </p:nvSpPr>
            <p:spPr bwMode="auto">
              <a:xfrm>
                <a:off x="8193065" y="2684476"/>
                <a:ext cx="512762" cy="45720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77" name="Text Box 51"/>
              <p:cNvSpPr txBox="1">
                <a:spLocks noChangeArrowheads="1"/>
              </p:cNvSpPr>
              <p:nvPr/>
            </p:nvSpPr>
            <p:spPr bwMode="auto">
              <a:xfrm>
                <a:off x="6072165" y="3948126"/>
                <a:ext cx="984565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b="1"/>
                  <a:t>somma</a:t>
                </a:r>
                <a:endParaRPr lang="en-GB" b="1"/>
              </a:p>
            </p:txBody>
          </p:sp>
          <p:sp>
            <p:nvSpPr>
              <p:cNvPr id="78" name="Text Box 52"/>
              <p:cNvSpPr txBox="1">
                <a:spLocks noChangeArrowheads="1"/>
              </p:cNvSpPr>
              <p:nvPr/>
            </p:nvSpPr>
            <p:spPr bwMode="auto">
              <a:xfrm>
                <a:off x="6218215" y="2681301"/>
                <a:ext cx="665567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b="1"/>
                  <a:t>cont</a:t>
                </a:r>
                <a:endParaRPr lang="en-GB" b="1"/>
              </a:p>
            </p:txBody>
          </p:sp>
          <p:sp>
            <p:nvSpPr>
              <p:cNvPr id="79" name="Text Box 53"/>
              <p:cNvSpPr txBox="1">
                <a:spLocks noChangeArrowheads="1"/>
              </p:cNvSpPr>
              <p:nvPr/>
            </p:nvSpPr>
            <p:spPr bwMode="auto">
              <a:xfrm>
                <a:off x="6362677" y="3298839"/>
                <a:ext cx="380232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b="1"/>
                  <a:t>N</a:t>
                </a:r>
                <a:endParaRPr lang="en-GB" b="1"/>
              </a:p>
            </p:txBody>
          </p:sp>
          <p:sp>
            <p:nvSpPr>
              <p:cNvPr id="80" name="Text Box 56"/>
              <p:cNvSpPr txBox="1">
                <a:spLocks noChangeArrowheads="1"/>
              </p:cNvSpPr>
              <p:nvPr/>
            </p:nvSpPr>
            <p:spPr bwMode="auto">
              <a:xfrm>
                <a:off x="7531077" y="2700351"/>
                <a:ext cx="311304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b="1"/>
                  <a:t>4</a:t>
                </a:r>
                <a:endParaRPr lang="en-GB" b="1"/>
              </a:p>
            </p:txBody>
          </p:sp>
          <p:sp>
            <p:nvSpPr>
              <p:cNvPr id="81" name="Text Box 57"/>
              <p:cNvSpPr txBox="1">
                <a:spLocks noChangeArrowheads="1"/>
              </p:cNvSpPr>
              <p:nvPr/>
            </p:nvSpPr>
            <p:spPr bwMode="auto">
              <a:xfrm>
                <a:off x="7531077" y="3324239"/>
                <a:ext cx="311304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b="1"/>
                  <a:t>4</a:t>
                </a:r>
                <a:endParaRPr lang="en-GB" b="1"/>
              </a:p>
            </p:txBody>
          </p:sp>
        </p:grpSp>
      </p:grpSp>
      <p:grpSp>
        <p:nvGrpSpPr>
          <p:cNvPr id="110" name="Group 68"/>
          <p:cNvGrpSpPr>
            <a:grpSpLocks/>
          </p:cNvGrpSpPr>
          <p:nvPr/>
        </p:nvGrpSpPr>
        <p:grpSpPr bwMode="auto">
          <a:xfrm>
            <a:off x="8279232" y="2726406"/>
            <a:ext cx="266700" cy="1536700"/>
            <a:chOff x="4680" y="1657"/>
            <a:chExt cx="168" cy="968"/>
          </a:xfrm>
        </p:grpSpPr>
        <p:sp>
          <p:nvSpPr>
            <p:cNvPr id="111" name="Oval 58"/>
            <p:cNvSpPr>
              <a:spLocks noChangeArrowheads="1"/>
            </p:cNvSpPr>
            <p:nvPr/>
          </p:nvSpPr>
          <p:spPr bwMode="auto">
            <a:xfrm>
              <a:off x="4680" y="2441"/>
              <a:ext cx="168" cy="184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2" name="Oval 59"/>
            <p:cNvSpPr>
              <a:spLocks noChangeArrowheads="1"/>
            </p:cNvSpPr>
            <p:nvPr/>
          </p:nvSpPr>
          <p:spPr bwMode="auto">
            <a:xfrm>
              <a:off x="4686" y="2040"/>
              <a:ext cx="162" cy="186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3" name="Oval 61"/>
            <p:cNvSpPr>
              <a:spLocks noChangeArrowheads="1"/>
            </p:cNvSpPr>
            <p:nvPr/>
          </p:nvSpPr>
          <p:spPr bwMode="auto">
            <a:xfrm>
              <a:off x="4686" y="1657"/>
              <a:ext cx="162" cy="186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Tipologia dei blocchi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94917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5419756" y="3114665"/>
            <a:ext cx="2052654" cy="336550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600" smtClean="0">
                <a:solidFill>
                  <a:schemeClr val="bg1"/>
                </a:solidFill>
              </a:rPr>
              <a:t>Blocco </a:t>
            </a:r>
            <a:r>
              <a:rPr lang="it-IT" sz="1600">
                <a:solidFill>
                  <a:schemeClr val="bg1"/>
                </a:solidFill>
              </a:rPr>
              <a:t>di acquisizione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7477156" y="5051415"/>
            <a:ext cx="1524000" cy="581025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600" smtClean="0">
                <a:solidFill>
                  <a:schemeClr val="bg1"/>
                </a:solidFill>
              </a:rPr>
              <a:t>Blocco </a:t>
            </a:r>
            <a:r>
              <a:rPr lang="it-IT" sz="1600">
                <a:solidFill>
                  <a:schemeClr val="bg1"/>
                </a:solidFill>
              </a:rPr>
              <a:t>di restituzione</a:t>
            </a:r>
            <a:endParaRPr lang="en-GB" sz="1600">
              <a:solidFill>
                <a:schemeClr val="bg1"/>
              </a:solidFill>
            </a:endParaRPr>
          </a:p>
        </p:txBody>
      </p:sp>
      <p:grpSp>
        <p:nvGrpSpPr>
          <p:cNvPr id="33" name="Gruppo 32"/>
          <p:cNvGrpSpPr/>
          <p:nvPr/>
        </p:nvGrpSpPr>
        <p:grpSpPr>
          <a:xfrm>
            <a:off x="1066800" y="1219200"/>
            <a:ext cx="7315200" cy="4970453"/>
            <a:chOff x="1066800" y="1219200"/>
            <a:chExt cx="7315200" cy="497045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330356" y="2000240"/>
              <a:ext cx="5967413" cy="4189413"/>
              <a:chOff x="496" y="1102"/>
              <a:chExt cx="3759" cy="2639"/>
            </a:xfrm>
          </p:grpSpPr>
          <p:sp>
            <p:nvSpPr>
              <p:cNvPr id="6" name="AutoShape 4"/>
              <p:cNvSpPr>
                <a:spLocks noChangeArrowheads="1"/>
              </p:cNvSpPr>
              <p:nvPr/>
            </p:nvSpPr>
            <p:spPr bwMode="auto">
              <a:xfrm>
                <a:off x="1768" y="1102"/>
                <a:ext cx="2144" cy="515"/>
              </a:xfrm>
              <a:prstGeom prst="flowChartAlternate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Start</a:t>
                </a:r>
              </a:p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	Nome:	SommaN</a:t>
                </a:r>
              </a:p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	Variabili:	</a:t>
                </a:r>
                <a:r>
                  <a:rPr lang="it-IT" sz="1400" b="1" smtClean="0"/>
                  <a:t>int </a:t>
                </a:r>
                <a:r>
                  <a:rPr lang="it-IT" sz="1400" b="1"/>
                  <a:t>	N, somma, cont</a:t>
                </a:r>
                <a:endParaRPr lang="en-GB" sz="1400" b="1"/>
              </a:p>
            </p:txBody>
          </p:sp>
          <p:sp>
            <p:nvSpPr>
              <p:cNvPr id="7" name="AutoShape 5"/>
              <p:cNvSpPr>
                <a:spLocks noChangeArrowheads="1"/>
              </p:cNvSpPr>
              <p:nvPr/>
            </p:nvSpPr>
            <p:spPr bwMode="auto">
              <a:xfrm>
                <a:off x="2732" y="1796"/>
                <a:ext cx="220" cy="244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N</a:t>
                </a:r>
                <a:endParaRPr lang="en-GB" sz="1400" b="1"/>
              </a:p>
            </p:txBody>
          </p:sp>
          <p:sp>
            <p:nvSpPr>
              <p:cNvPr id="8" name="AutoShape 6"/>
              <p:cNvSpPr>
                <a:spLocks noChangeArrowheads="1"/>
              </p:cNvSpPr>
              <p:nvPr/>
            </p:nvSpPr>
            <p:spPr bwMode="auto">
              <a:xfrm>
                <a:off x="2469" y="2215"/>
                <a:ext cx="745" cy="330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somma </a:t>
                </a:r>
                <a:r>
                  <a:rPr lang="it-IT" sz="1400" b="1" smtClean="0">
                    <a:sym typeface="Symbol"/>
                  </a:rPr>
                  <a:t> </a:t>
                </a:r>
                <a:r>
                  <a:rPr lang="it-IT" sz="1400" b="1" smtClean="0"/>
                  <a:t>0</a:t>
                </a:r>
                <a:endParaRPr lang="it-IT" sz="1400" b="1"/>
              </a:p>
              <a:p>
                <a:pPr algn="ctr"/>
                <a:r>
                  <a:rPr lang="it-IT" sz="1400" b="1"/>
                  <a:t>cont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0</a:t>
                </a:r>
                <a:endParaRPr lang="en-GB" sz="1400" b="1"/>
              </a:p>
            </p:txBody>
          </p:sp>
          <p:sp>
            <p:nvSpPr>
              <p:cNvPr id="9" name="AutoShape 7"/>
              <p:cNvSpPr>
                <a:spLocks noChangeArrowheads="1"/>
              </p:cNvSpPr>
              <p:nvPr/>
            </p:nvSpPr>
            <p:spPr bwMode="auto">
              <a:xfrm>
                <a:off x="2270" y="2995"/>
                <a:ext cx="1144" cy="385"/>
              </a:xfrm>
              <a:prstGeom prst="flowChartDecision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cont &lt; </a:t>
                </a:r>
                <a:r>
                  <a:rPr lang="it-IT" sz="1400" b="1" smtClean="0"/>
                  <a:t>N</a:t>
                </a:r>
                <a:endParaRPr lang="en-GB" sz="1400" b="1"/>
              </a:p>
            </p:txBody>
          </p:sp>
          <p:sp>
            <p:nvSpPr>
              <p:cNvPr id="10" name="AutoShape 8"/>
              <p:cNvSpPr>
                <a:spLocks noChangeArrowheads="1"/>
              </p:cNvSpPr>
              <p:nvPr/>
            </p:nvSpPr>
            <p:spPr bwMode="auto">
              <a:xfrm flipH="1">
                <a:off x="3747" y="3070"/>
                <a:ext cx="508" cy="241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somma</a:t>
                </a:r>
                <a:endParaRPr lang="en-GB" sz="1400" b="1"/>
              </a:p>
            </p:txBody>
          </p:sp>
          <p:sp>
            <p:nvSpPr>
              <p:cNvPr id="11" name="AutoShape 9"/>
              <p:cNvSpPr>
                <a:spLocks noChangeArrowheads="1"/>
              </p:cNvSpPr>
              <p:nvPr/>
            </p:nvSpPr>
            <p:spPr bwMode="auto">
              <a:xfrm>
                <a:off x="496" y="3023"/>
                <a:ext cx="1366" cy="330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cont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cont+1</a:t>
                </a:r>
              </a:p>
              <a:p>
                <a:pPr algn="ctr"/>
                <a:r>
                  <a:rPr lang="it-IT" sz="1400" b="1"/>
                  <a:t>somma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somma+cont</a:t>
                </a:r>
                <a:endParaRPr lang="en-GB" sz="1400" b="1"/>
              </a:p>
            </p:txBody>
          </p:sp>
          <p:cxnSp>
            <p:nvCxnSpPr>
              <p:cNvPr id="12" name="AutoShape 10"/>
              <p:cNvCxnSpPr>
                <a:cxnSpLocks noChangeShapeType="1"/>
                <a:stCxn id="6" idx="2"/>
                <a:endCxn id="7" idx="0"/>
              </p:cNvCxnSpPr>
              <p:nvPr/>
            </p:nvCxnSpPr>
            <p:spPr bwMode="auto">
              <a:xfrm rot="16200000" flipH="1">
                <a:off x="2751" y="1705"/>
                <a:ext cx="180" cy="2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3" name="AutoShape 11"/>
              <p:cNvCxnSpPr>
                <a:cxnSpLocks noChangeShapeType="1"/>
                <a:stCxn id="7" idx="2"/>
                <a:endCxn id="8" idx="0"/>
              </p:cNvCxnSpPr>
              <p:nvPr/>
            </p:nvCxnSpPr>
            <p:spPr bwMode="auto">
              <a:xfrm rot="5400000">
                <a:off x="2754" y="2127"/>
                <a:ext cx="175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4" name="AutoShape 12"/>
              <p:cNvSpPr>
                <a:spLocks noChangeArrowheads="1"/>
              </p:cNvSpPr>
              <p:nvPr/>
            </p:nvSpPr>
            <p:spPr bwMode="auto">
              <a:xfrm>
                <a:off x="2794" y="2736"/>
                <a:ext cx="96" cy="96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cxnSp>
            <p:nvCxnSpPr>
              <p:cNvPr id="15" name="AutoShape 13"/>
              <p:cNvCxnSpPr>
                <a:cxnSpLocks noChangeShapeType="1"/>
                <a:stCxn id="8" idx="2"/>
                <a:endCxn id="14" idx="0"/>
              </p:cNvCxnSpPr>
              <p:nvPr/>
            </p:nvCxnSpPr>
            <p:spPr bwMode="auto">
              <a:xfrm rot="16200000" flipH="1">
                <a:off x="2746" y="2640"/>
                <a:ext cx="191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6" name="AutoShape 14"/>
              <p:cNvCxnSpPr>
                <a:cxnSpLocks noChangeShapeType="1"/>
                <a:stCxn id="14" idx="4"/>
                <a:endCxn id="9" idx="0"/>
              </p:cNvCxnSpPr>
              <p:nvPr/>
            </p:nvCxnSpPr>
            <p:spPr bwMode="auto">
              <a:xfrm rot="5400000">
                <a:off x="2761" y="2913"/>
                <a:ext cx="163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7" name="AutoShape 15"/>
              <p:cNvCxnSpPr>
                <a:cxnSpLocks noChangeShapeType="1"/>
                <a:stCxn id="9" idx="3"/>
                <a:endCxn id="10" idx="3"/>
              </p:cNvCxnSpPr>
              <p:nvPr/>
            </p:nvCxnSpPr>
            <p:spPr bwMode="auto">
              <a:xfrm>
                <a:off x="3414" y="3188"/>
                <a:ext cx="333" cy="3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8" name="AutoShape 16"/>
              <p:cNvSpPr>
                <a:spLocks noChangeArrowheads="1"/>
              </p:cNvSpPr>
              <p:nvPr/>
            </p:nvSpPr>
            <p:spPr bwMode="auto">
              <a:xfrm>
                <a:off x="3833" y="3526"/>
                <a:ext cx="338" cy="215"/>
              </a:xfrm>
              <a:prstGeom prst="flowChartAlternate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End</a:t>
                </a:r>
                <a:endParaRPr lang="en-GB" sz="1400" b="1"/>
              </a:p>
            </p:txBody>
          </p:sp>
          <p:cxnSp>
            <p:nvCxnSpPr>
              <p:cNvPr id="19" name="AutoShape 17"/>
              <p:cNvCxnSpPr>
                <a:cxnSpLocks noChangeShapeType="1"/>
                <a:stCxn id="10" idx="2"/>
                <a:endCxn id="18" idx="0"/>
              </p:cNvCxnSpPr>
              <p:nvPr/>
            </p:nvCxnSpPr>
            <p:spPr bwMode="auto">
              <a:xfrm rot="16200000" flipH="1">
                <a:off x="3894" y="3418"/>
                <a:ext cx="215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0" name="AutoShape 18"/>
              <p:cNvCxnSpPr>
                <a:cxnSpLocks noChangeShapeType="1"/>
                <a:stCxn id="9" idx="1"/>
                <a:endCxn id="11" idx="3"/>
              </p:cNvCxnSpPr>
              <p:nvPr/>
            </p:nvCxnSpPr>
            <p:spPr bwMode="auto">
              <a:xfrm rot="10800000" flipV="1">
                <a:off x="1862" y="3188"/>
                <a:ext cx="408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" name="AutoShape 19"/>
              <p:cNvCxnSpPr>
                <a:cxnSpLocks noChangeShapeType="1"/>
                <a:stCxn id="11" idx="0"/>
                <a:endCxn id="14" idx="2"/>
              </p:cNvCxnSpPr>
              <p:nvPr/>
            </p:nvCxnSpPr>
            <p:spPr bwMode="auto">
              <a:xfrm rot="5400000" flipH="1" flipV="1">
                <a:off x="1867" y="2096"/>
                <a:ext cx="239" cy="1615"/>
              </a:xfrm>
              <a:prstGeom prst="bentConnector2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  <p:sp>
            <p:nvSpPr>
              <p:cNvPr id="22" name="Text Box 20"/>
              <p:cNvSpPr txBox="1">
                <a:spLocks noChangeArrowheads="1"/>
              </p:cNvSpPr>
              <p:nvPr/>
            </p:nvSpPr>
            <p:spPr bwMode="auto">
              <a:xfrm>
                <a:off x="1908" y="2980"/>
                <a:ext cx="340" cy="1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400" b="1" smtClean="0"/>
                  <a:t>true</a:t>
                </a:r>
                <a:endParaRPr lang="en-GB" sz="1400" b="1"/>
              </a:p>
            </p:txBody>
          </p:sp>
          <p:sp>
            <p:nvSpPr>
              <p:cNvPr id="23" name="Text Box 21"/>
              <p:cNvSpPr txBox="1">
                <a:spLocks noChangeArrowheads="1"/>
              </p:cNvSpPr>
              <p:nvPr/>
            </p:nvSpPr>
            <p:spPr bwMode="auto">
              <a:xfrm>
                <a:off x="3391" y="2976"/>
                <a:ext cx="352" cy="1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400" b="1" smtClean="0"/>
                  <a:t>false</a:t>
                </a:r>
                <a:endParaRPr lang="en-GB" sz="1400" b="1"/>
              </a:p>
            </p:txBody>
          </p:sp>
        </p:grp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1066800" y="1219200"/>
              <a:ext cx="73152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Blocchi di acquisizione e di restituzione dati </a:t>
              </a:r>
            </a:p>
          </p:txBody>
        </p:sp>
      </p:grpSp>
      <p:grpSp>
        <p:nvGrpSpPr>
          <p:cNvPr id="27" name="Group 55"/>
          <p:cNvGrpSpPr>
            <a:grpSpLocks/>
          </p:cNvGrpSpPr>
          <p:nvPr/>
        </p:nvGrpSpPr>
        <p:grpSpPr bwMode="auto">
          <a:xfrm>
            <a:off x="6105556" y="4017954"/>
            <a:ext cx="2895600" cy="1033463"/>
            <a:chOff x="3504" y="2565"/>
            <a:chExt cx="1824" cy="651"/>
          </a:xfrm>
        </p:grpSpPr>
        <p:sp>
          <p:nvSpPr>
            <p:cNvPr id="28" name="Text Box 50"/>
            <p:cNvSpPr txBox="1">
              <a:spLocks noChangeArrowheads="1"/>
            </p:cNvSpPr>
            <p:nvPr/>
          </p:nvSpPr>
          <p:spPr bwMode="auto">
            <a:xfrm>
              <a:off x="3504" y="2565"/>
              <a:ext cx="1824" cy="366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it-IT" sz="1600">
                  <a:solidFill>
                    <a:schemeClr val="bg1"/>
                  </a:solidFill>
                </a:rPr>
                <a:t>Restituisce il contenuto della variabile somma</a:t>
              </a:r>
              <a:endParaRPr lang="en-GB" sz="1600">
                <a:solidFill>
                  <a:schemeClr val="bg1"/>
                </a:solidFill>
              </a:endParaRPr>
            </a:p>
          </p:txBody>
        </p:sp>
        <p:sp>
          <p:nvSpPr>
            <p:cNvPr id="29" name="Line 51"/>
            <p:cNvSpPr>
              <a:spLocks noChangeShapeType="1"/>
            </p:cNvSpPr>
            <p:nvPr/>
          </p:nvSpPr>
          <p:spPr bwMode="auto">
            <a:xfrm flipH="1">
              <a:off x="3984" y="2928"/>
              <a:ext cx="0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30" name="Group 53"/>
          <p:cNvGrpSpPr>
            <a:grpSpLocks/>
          </p:cNvGrpSpPr>
          <p:nvPr/>
        </p:nvGrpSpPr>
        <p:grpSpPr bwMode="auto">
          <a:xfrm>
            <a:off x="1757394" y="3022590"/>
            <a:ext cx="3052763" cy="581025"/>
            <a:chOff x="765" y="1920"/>
            <a:chExt cx="1923" cy="366"/>
          </a:xfrm>
        </p:grpSpPr>
        <p:sp>
          <p:nvSpPr>
            <p:cNvPr id="31" name="Line 48"/>
            <p:cNvSpPr>
              <a:spLocks noChangeShapeType="1"/>
            </p:cNvSpPr>
            <p:nvPr/>
          </p:nvSpPr>
          <p:spPr bwMode="auto">
            <a:xfrm>
              <a:off x="2400" y="2074"/>
              <a:ext cx="28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Text Box 52"/>
            <p:cNvSpPr txBox="1">
              <a:spLocks noChangeArrowheads="1"/>
            </p:cNvSpPr>
            <p:nvPr/>
          </p:nvSpPr>
          <p:spPr bwMode="auto">
            <a:xfrm>
              <a:off x="765" y="1920"/>
              <a:ext cx="1731" cy="366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600">
                  <a:solidFill>
                    <a:schemeClr val="bg1"/>
                  </a:solidFill>
                </a:rPr>
                <a:t>Il dato acquisito è memorizzato nella variabile N</a:t>
              </a:r>
              <a:endParaRPr lang="en-GB" sz="16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 autoUpdateAnimBg="0"/>
      <p:bldP spid="25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Tipologia dei blocchi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84284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grpSp>
        <p:nvGrpSpPr>
          <p:cNvPr id="31" name="Gruppo 30"/>
          <p:cNvGrpSpPr/>
          <p:nvPr/>
        </p:nvGrpSpPr>
        <p:grpSpPr>
          <a:xfrm>
            <a:off x="1066800" y="1071546"/>
            <a:ext cx="6705600" cy="5100654"/>
            <a:chOff x="1066800" y="1071546"/>
            <a:chExt cx="6705600" cy="5100654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249340" y="1982787"/>
              <a:ext cx="5653088" cy="4189413"/>
              <a:chOff x="694" y="1102"/>
              <a:chExt cx="3561" cy="2639"/>
            </a:xfrm>
          </p:grpSpPr>
          <p:sp>
            <p:nvSpPr>
              <p:cNvPr id="6" name="AutoShape 4"/>
              <p:cNvSpPr>
                <a:spLocks noChangeArrowheads="1"/>
              </p:cNvSpPr>
              <p:nvPr/>
            </p:nvSpPr>
            <p:spPr bwMode="auto">
              <a:xfrm>
                <a:off x="1771" y="1102"/>
                <a:ext cx="2144" cy="515"/>
              </a:xfrm>
              <a:prstGeom prst="flowChartAlternate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Start</a:t>
                </a:r>
              </a:p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	Nome:	SommaN</a:t>
                </a:r>
              </a:p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	Variabili:	</a:t>
                </a:r>
                <a:r>
                  <a:rPr lang="it-IT" sz="1400" b="1" smtClean="0"/>
                  <a:t>int </a:t>
                </a:r>
                <a:r>
                  <a:rPr lang="it-IT" sz="1400" b="1"/>
                  <a:t>	N, cont, somma</a:t>
                </a:r>
                <a:endParaRPr lang="en-GB" sz="1400" b="1"/>
              </a:p>
            </p:txBody>
          </p:sp>
          <p:sp>
            <p:nvSpPr>
              <p:cNvPr id="7" name="AutoShape 5"/>
              <p:cNvSpPr>
                <a:spLocks noChangeArrowheads="1"/>
              </p:cNvSpPr>
              <p:nvPr/>
            </p:nvSpPr>
            <p:spPr bwMode="auto">
              <a:xfrm>
                <a:off x="2732" y="1796"/>
                <a:ext cx="220" cy="244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N</a:t>
                </a:r>
                <a:endParaRPr lang="en-GB" sz="1400" b="1"/>
              </a:p>
            </p:txBody>
          </p:sp>
          <p:sp>
            <p:nvSpPr>
              <p:cNvPr id="8" name="AutoShape 6"/>
              <p:cNvSpPr>
                <a:spLocks noChangeArrowheads="1"/>
              </p:cNvSpPr>
              <p:nvPr/>
            </p:nvSpPr>
            <p:spPr bwMode="auto">
              <a:xfrm>
                <a:off x="2469" y="2291"/>
                <a:ext cx="745" cy="330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somma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0</a:t>
                </a:r>
              </a:p>
              <a:p>
                <a:pPr algn="ctr"/>
                <a:r>
                  <a:rPr lang="it-IT" sz="1400" b="1"/>
                  <a:t>cont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0</a:t>
                </a:r>
                <a:endParaRPr lang="en-GB" sz="1400" b="1"/>
              </a:p>
            </p:txBody>
          </p:sp>
          <p:sp>
            <p:nvSpPr>
              <p:cNvPr id="9" name="AutoShape 7"/>
              <p:cNvSpPr>
                <a:spLocks noChangeArrowheads="1"/>
              </p:cNvSpPr>
              <p:nvPr/>
            </p:nvSpPr>
            <p:spPr bwMode="auto">
              <a:xfrm>
                <a:off x="2270" y="2995"/>
                <a:ext cx="1144" cy="385"/>
              </a:xfrm>
              <a:prstGeom prst="flowChartDecision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cont &lt; </a:t>
                </a:r>
                <a:r>
                  <a:rPr lang="it-IT" sz="1400" b="1" smtClean="0"/>
                  <a:t>N</a:t>
                </a:r>
                <a:endParaRPr lang="en-GB" sz="1400" b="1"/>
              </a:p>
            </p:txBody>
          </p:sp>
          <p:sp>
            <p:nvSpPr>
              <p:cNvPr id="10" name="AutoShape 8"/>
              <p:cNvSpPr>
                <a:spLocks noChangeArrowheads="1"/>
              </p:cNvSpPr>
              <p:nvPr/>
            </p:nvSpPr>
            <p:spPr bwMode="auto">
              <a:xfrm flipH="1">
                <a:off x="3747" y="3070"/>
                <a:ext cx="508" cy="241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somma</a:t>
                </a:r>
                <a:endParaRPr lang="en-GB" sz="1400" b="1"/>
              </a:p>
            </p:txBody>
          </p:sp>
          <p:sp>
            <p:nvSpPr>
              <p:cNvPr id="11" name="AutoShape 9"/>
              <p:cNvSpPr>
                <a:spLocks noChangeArrowheads="1"/>
              </p:cNvSpPr>
              <p:nvPr/>
            </p:nvSpPr>
            <p:spPr bwMode="auto">
              <a:xfrm>
                <a:off x="694" y="3023"/>
                <a:ext cx="1376" cy="330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cont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cont+1</a:t>
                </a:r>
              </a:p>
              <a:p>
                <a:pPr algn="ctr"/>
                <a:r>
                  <a:rPr lang="it-IT" sz="1400" b="1"/>
                  <a:t>somma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somma+cont</a:t>
                </a:r>
                <a:endParaRPr lang="en-GB" sz="1400" b="1"/>
              </a:p>
            </p:txBody>
          </p:sp>
          <p:cxnSp>
            <p:nvCxnSpPr>
              <p:cNvPr id="12" name="AutoShape 10"/>
              <p:cNvCxnSpPr>
                <a:cxnSpLocks noChangeShapeType="1"/>
                <a:stCxn id="6" idx="2"/>
                <a:endCxn id="7" idx="0"/>
              </p:cNvCxnSpPr>
              <p:nvPr/>
            </p:nvCxnSpPr>
            <p:spPr bwMode="auto">
              <a:xfrm rot="5400000">
                <a:off x="2753" y="1706"/>
                <a:ext cx="180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3" name="AutoShape 11"/>
              <p:cNvCxnSpPr>
                <a:cxnSpLocks noChangeShapeType="1"/>
                <a:stCxn id="7" idx="2"/>
                <a:endCxn id="8" idx="0"/>
              </p:cNvCxnSpPr>
              <p:nvPr/>
            </p:nvCxnSpPr>
            <p:spPr bwMode="auto">
              <a:xfrm flipH="1">
                <a:off x="2842" y="2040"/>
                <a:ext cx="0" cy="25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4" name="AutoShape 12"/>
              <p:cNvSpPr>
                <a:spLocks noChangeArrowheads="1"/>
              </p:cNvSpPr>
              <p:nvPr/>
            </p:nvSpPr>
            <p:spPr bwMode="auto">
              <a:xfrm>
                <a:off x="2794" y="2736"/>
                <a:ext cx="96" cy="96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cxnSp>
            <p:nvCxnSpPr>
              <p:cNvPr id="15" name="AutoShape 13"/>
              <p:cNvCxnSpPr>
                <a:cxnSpLocks noChangeShapeType="1"/>
                <a:stCxn id="8" idx="2"/>
                <a:endCxn id="14" idx="0"/>
              </p:cNvCxnSpPr>
              <p:nvPr/>
            </p:nvCxnSpPr>
            <p:spPr bwMode="auto">
              <a:xfrm>
                <a:off x="2842" y="2621"/>
                <a:ext cx="0" cy="115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6" name="AutoShape 14"/>
              <p:cNvCxnSpPr>
                <a:cxnSpLocks noChangeShapeType="1"/>
                <a:stCxn id="14" idx="4"/>
                <a:endCxn id="9" idx="0"/>
              </p:cNvCxnSpPr>
              <p:nvPr/>
            </p:nvCxnSpPr>
            <p:spPr bwMode="auto">
              <a:xfrm rot="5400000">
                <a:off x="2761" y="2913"/>
                <a:ext cx="163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7" name="AutoShape 15"/>
              <p:cNvCxnSpPr>
                <a:cxnSpLocks noChangeShapeType="1"/>
                <a:stCxn id="9" idx="3"/>
                <a:endCxn id="10" idx="3"/>
              </p:cNvCxnSpPr>
              <p:nvPr/>
            </p:nvCxnSpPr>
            <p:spPr bwMode="auto">
              <a:xfrm>
                <a:off x="3414" y="3188"/>
                <a:ext cx="333" cy="3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8" name="AutoShape 16"/>
              <p:cNvSpPr>
                <a:spLocks noChangeArrowheads="1"/>
              </p:cNvSpPr>
              <p:nvPr/>
            </p:nvSpPr>
            <p:spPr bwMode="auto">
              <a:xfrm>
                <a:off x="3833" y="3526"/>
                <a:ext cx="338" cy="215"/>
              </a:xfrm>
              <a:prstGeom prst="flowChartAlternate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End</a:t>
                </a:r>
                <a:endParaRPr lang="en-GB" sz="1400" b="1"/>
              </a:p>
            </p:txBody>
          </p:sp>
          <p:cxnSp>
            <p:nvCxnSpPr>
              <p:cNvPr id="19" name="AutoShape 17"/>
              <p:cNvCxnSpPr>
                <a:cxnSpLocks noChangeShapeType="1"/>
                <a:stCxn id="10" idx="2"/>
                <a:endCxn id="18" idx="0"/>
              </p:cNvCxnSpPr>
              <p:nvPr/>
            </p:nvCxnSpPr>
            <p:spPr bwMode="auto">
              <a:xfrm rot="16200000" flipH="1">
                <a:off x="3894" y="3418"/>
                <a:ext cx="215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0" name="AutoShape 18"/>
              <p:cNvCxnSpPr>
                <a:cxnSpLocks noChangeShapeType="1"/>
                <a:stCxn id="9" idx="1"/>
                <a:endCxn id="11" idx="3"/>
              </p:cNvCxnSpPr>
              <p:nvPr/>
            </p:nvCxnSpPr>
            <p:spPr bwMode="auto">
              <a:xfrm rot="10800000" flipV="1">
                <a:off x="2070" y="3188"/>
                <a:ext cx="200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" name="AutoShape 19"/>
              <p:cNvCxnSpPr>
                <a:cxnSpLocks noChangeShapeType="1"/>
                <a:stCxn id="11" idx="0"/>
                <a:endCxn id="14" idx="2"/>
              </p:cNvCxnSpPr>
              <p:nvPr/>
            </p:nvCxnSpPr>
            <p:spPr bwMode="auto">
              <a:xfrm rot="5400000" flipH="1" flipV="1">
                <a:off x="1968" y="2197"/>
                <a:ext cx="239" cy="1412"/>
              </a:xfrm>
              <a:prstGeom prst="bentConnector2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  <p:sp>
            <p:nvSpPr>
              <p:cNvPr id="22" name="Text Box 20"/>
              <p:cNvSpPr txBox="1">
                <a:spLocks noChangeArrowheads="1"/>
              </p:cNvSpPr>
              <p:nvPr/>
            </p:nvSpPr>
            <p:spPr bwMode="auto">
              <a:xfrm>
                <a:off x="2087" y="2980"/>
                <a:ext cx="340" cy="1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400" b="1" smtClean="0"/>
                  <a:t>true</a:t>
                </a:r>
                <a:endParaRPr lang="en-GB" sz="1400" b="1"/>
              </a:p>
            </p:txBody>
          </p:sp>
          <p:sp>
            <p:nvSpPr>
              <p:cNvPr id="23" name="Text Box 21"/>
              <p:cNvSpPr txBox="1">
                <a:spLocks noChangeArrowheads="1"/>
              </p:cNvSpPr>
              <p:nvPr/>
            </p:nvSpPr>
            <p:spPr bwMode="auto">
              <a:xfrm>
                <a:off x="3327" y="3283"/>
                <a:ext cx="352" cy="1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400" b="1" dirty="0" smtClean="0"/>
                  <a:t>false</a:t>
                </a:r>
                <a:endParaRPr lang="en-GB" sz="1400" b="1" dirty="0"/>
              </a:p>
            </p:txBody>
          </p:sp>
        </p:grpSp>
        <p:sp>
          <p:nvSpPr>
            <p:cNvPr id="24" name="Text Box 25"/>
            <p:cNvSpPr txBox="1">
              <a:spLocks noChangeArrowheads="1"/>
            </p:cNvSpPr>
            <p:nvPr/>
          </p:nvSpPr>
          <p:spPr bwMode="auto">
            <a:xfrm>
              <a:off x="1066800" y="1071546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Blocco di elaborazione </a:t>
              </a:r>
            </a:p>
          </p:txBody>
        </p:sp>
      </p:grp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5454628" y="3861048"/>
            <a:ext cx="3257866" cy="1077218"/>
          </a:xfrm>
          <a:prstGeom prst="rect">
            <a:avLst/>
          </a:prstGeom>
          <a:solidFill>
            <a:srgbClr val="3333FF"/>
          </a:solidFill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600">
                <a:solidFill>
                  <a:schemeClr val="bg1"/>
                </a:solidFill>
              </a:rPr>
              <a:t>Le operazioni di assegnamento vengono considerate nell’ordine in cui compaiono nel </a:t>
            </a:r>
            <a:r>
              <a:rPr lang="it-IT" sz="1600" smtClean="0">
                <a:solidFill>
                  <a:schemeClr val="bg1"/>
                </a:solidFill>
              </a:rPr>
              <a:t>blocco </a:t>
            </a:r>
            <a:r>
              <a:rPr lang="it-IT" sz="1600">
                <a:solidFill>
                  <a:schemeClr val="bg1"/>
                </a:solidFill>
              </a:rPr>
              <a:t>dall’alto verso il basso</a:t>
            </a:r>
            <a:endParaRPr lang="en-GB" sz="1600">
              <a:solidFill>
                <a:schemeClr val="bg1"/>
              </a:solidFill>
            </a:endParaRPr>
          </a:p>
        </p:txBody>
      </p:sp>
      <p:grpSp>
        <p:nvGrpSpPr>
          <p:cNvPr id="26" name="Group 37"/>
          <p:cNvGrpSpPr>
            <a:grpSpLocks/>
          </p:cNvGrpSpPr>
          <p:nvPr/>
        </p:nvGrpSpPr>
        <p:grpSpPr bwMode="auto">
          <a:xfrm>
            <a:off x="1214414" y="3890963"/>
            <a:ext cx="3048000" cy="2243138"/>
            <a:chOff x="672" y="2496"/>
            <a:chExt cx="1920" cy="1413"/>
          </a:xfrm>
        </p:grpSpPr>
        <p:sp>
          <p:nvSpPr>
            <p:cNvPr id="27" name="Text Box 22"/>
            <p:cNvSpPr txBox="1">
              <a:spLocks noChangeArrowheads="1"/>
            </p:cNvSpPr>
            <p:nvPr/>
          </p:nvSpPr>
          <p:spPr bwMode="auto">
            <a:xfrm>
              <a:off x="672" y="2496"/>
              <a:ext cx="1680" cy="233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it-IT" smtClean="0">
                  <a:solidFill>
                    <a:schemeClr val="bg1"/>
                  </a:solidFill>
                </a:rPr>
                <a:t>Blocco </a:t>
              </a:r>
              <a:r>
                <a:rPr lang="it-IT">
                  <a:solidFill>
                    <a:schemeClr val="bg1"/>
                  </a:solidFill>
                </a:rPr>
                <a:t>di elaborazione</a:t>
              </a: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8" name="Text Box 32"/>
            <p:cNvSpPr txBox="1">
              <a:spLocks noChangeArrowheads="1"/>
            </p:cNvSpPr>
            <p:nvPr/>
          </p:nvSpPr>
          <p:spPr bwMode="auto">
            <a:xfrm>
              <a:off x="864" y="3676"/>
              <a:ext cx="1728" cy="233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it-IT" smtClean="0">
                  <a:solidFill>
                    <a:schemeClr val="bg1"/>
                  </a:solidFill>
                </a:rPr>
                <a:t>Blocco </a:t>
              </a:r>
              <a:r>
                <a:rPr lang="it-IT">
                  <a:solidFill>
                    <a:schemeClr val="bg1"/>
                  </a:solidFill>
                </a:rPr>
                <a:t>di elaborazione</a:t>
              </a:r>
              <a:endParaRPr lang="en-GB">
                <a:solidFill>
                  <a:schemeClr val="bg1"/>
                </a:solidFill>
              </a:endParaRPr>
            </a:p>
          </p:txBody>
        </p:sp>
      </p:grpSp>
      <p:sp>
        <p:nvSpPr>
          <p:cNvPr id="29" name="Text Box 33"/>
          <p:cNvSpPr txBox="1">
            <a:spLocks noChangeArrowheads="1"/>
          </p:cNvSpPr>
          <p:nvPr/>
        </p:nvSpPr>
        <p:spPr bwMode="auto">
          <a:xfrm>
            <a:off x="5226498" y="956633"/>
            <a:ext cx="2524148" cy="830997"/>
          </a:xfrm>
          <a:prstGeom prst="rect">
            <a:avLst/>
          </a:prstGeom>
          <a:solidFill>
            <a:srgbClr val="3333FF"/>
          </a:solidFill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600">
                <a:solidFill>
                  <a:schemeClr val="bg1"/>
                </a:solidFill>
              </a:rPr>
              <a:t>Contiene una sequenza di operazioni di assegnamento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5008540" y="2908799"/>
            <a:ext cx="3076572" cy="880241"/>
          </a:xfrm>
          <a:prstGeom prst="rect">
            <a:avLst/>
          </a:prstGeom>
          <a:solidFill>
            <a:srgbClr val="3333FF"/>
          </a:solidFill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it-IT" sz="1600">
                <a:solidFill>
                  <a:schemeClr val="bg1"/>
                </a:solidFill>
              </a:rPr>
              <a:t>Formato di un’operazione di assegnamento:</a:t>
            </a:r>
          </a:p>
          <a:p>
            <a:pPr algn="ctr">
              <a:spcBef>
                <a:spcPct val="20000"/>
              </a:spcBef>
            </a:pPr>
            <a:r>
              <a:rPr lang="it-IT" sz="1600" smtClean="0">
                <a:solidFill>
                  <a:schemeClr val="bg1"/>
                </a:solidFill>
              </a:rPr>
              <a:t>nome </a:t>
            </a:r>
            <a:r>
              <a:rPr lang="it-IT" sz="1600" b="1" smtClean="0">
                <a:solidFill>
                  <a:schemeClr val="bg1"/>
                </a:solidFill>
                <a:sym typeface="Symbol"/>
              </a:rPr>
              <a:t></a:t>
            </a:r>
            <a:r>
              <a:rPr lang="it-IT" sz="1600" smtClean="0">
                <a:solidFill>
                  <a:schemeClr val="bg1"/>
                </a:solidFill>
              </a:rPr>
              <a:t> </a:t>
            </a:r>
            <a:r>
              <a:rPr lang="it-IT" sz="1600">
                <a:solidFill>
                  <a:schemeClr val="bg1"/>
                </a:solidFill>
              </a:rPr>
              <a:t>espressione</a:t>
            </a:r>
            <a:endParaRPr lang="en-GB" sz="1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 autoUpdateAnimBg="0"/>
      <p:bldP spid="29" grpId="0" animBg="1" autoUpdateAnimBg="0"/>
      <p:bldP spid="30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Operazioni di assegnamento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847880" y="1688991"/>
            <a:ext cx="6705600" cy="64633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it-IT" sz="1800" b="1" dirty="0"/>
              <a:t>Si valuta il valore di </a:t>
            </a:r>
            <a:r>
              <a:rPr lang="it-IT" sz="1800" b="1" dirty="0" smtClean="0">
                <a:solidFill>
                  <a:srgbClr val="FF0000"/>
                </a:solidFill>
              </a:rPr>
              <a:t>espressione </a:t>
            </a:r>
            <a:r>
              <a:rPr lang="it-IT" b="1" dirty="0"/>
              <a:t>nello stato attuale della memoria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47880" y="2330450"/>
            <a:ext cx="6705600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AutoNum type="arabicPeriod" startAt="2"/>
            </a:pPr>
            <a:r>
              <a:rPr lang="it-IT" sz="1800" b="1" dirty="0"/>
              <a:t>Si aggiorna con tale valore il contenuto della variabile identificata da </a:t>
            </a:r>
            <a:r>
              <a:rPr lang="it-IT" sz="1800" b="1" dirty="0">
                <a:solidFill>
                  <a:srgbClr val="FF0000"/>
                </a:solidFill>
              </a:rPr>
              <a:t>nome</a:t>
            </a:r>
          </a:p>
        </p:txBody>
      </p:sp>
      <p:grpSp>
        <p:nvGrpSpPr>
          <p:cNvPr id="7" name="Group 107"/>
          <p:cNvGrpSpPr>
            <a:grpSpLocks/>
          </p:cNvGrpSpPr>
          <p:nvPr/>
        </p:nvGrpSpPr>
        <p:grpSpPr bwMode="auto">
          <a:xfrm>
            <a:off x="1214468" y="1233488"/>
            <a:ext cx="7643813" cy="4940301"/>
            <a:chOff x="417" y="777"/>
            <a:chExt cx="4815" cy="3112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035" y="2179"/>
              <a:ext cx="960" cy="1392"/>
            </a:xfrm>
            <a:prstGeom prst="rect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417" y="777"/>
              <a:ext cx="3360" cy="291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nome </a:t>
              </a:r>
              <a:r>
                <a:rPr lang="it-IT" sz="2400" b="1" smtClean="0">
                  <a:solidFill>
                    <a:srgbClr val="FF0000"/>
                  </a:solidFill>
                  <a:sym typeface="Symbol"/>
                </a:rPr>
                <a:t></a:t>
              </a:r>
              <a:r>
                <a:rPr lang="it-IT" sz="2400" b="1" smtClean="0">
                  <a:solidFill>
                    <a:srgbClr val="FF0000"/>
                  </a:solidFill>
                </a:rPr>
                <a:t> espressione</a:t>
              </a: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803" y="2179"/>
              <a:ext cx="0" cy="139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035" y="3358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1035" y="3166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1035" y="2965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1035" y="2773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1035" y="2563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035" y="2383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1762" y="2155"/>
              <a:ext cx="32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1762" y="2947"/>
              <a:ext cx="32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203" y="3637"/>
              <a:ext cx="564" cy="25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Stato</a:t>
              </a:r>
              <a:r>
                <a:rPr lang="it-IT" sz="2000" b="1" baseline="-25000">
                  <a:solidFill>
                    <a:srgbClr val="FF0000"/>
                  </a:solidFill>
                </a:rPr>
                <a:t>I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524" y="2965"/>
              <a:ext cx="38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cont</a:t>
              </a:r>
              <a:endParaRPr lang="en-GB" sz="1600" b="1"/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432" y="2179"/>
              <a:ext cx="56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somma</a:t>
              </a:r>
              <a:endParaRPr lang="en-GB" sz="1600" b="1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338" y="2965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0</a:t>
              </a:r>
              <a:endParaRPr lang="en-GB" sz="1600" b="1"/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1351" y="2179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smtClean="0"/>
                <a:t>3</a:t>
              </a:r>
              <a:endParaRPr lang="en-GB" sz="1600" b="1"/>
            </a:p>
          </p:txBody>
        </p:sp>
        <p:sp>
          <p:nvSpPr>
            <p:cNvPr id="24" name="Text Box 41"/>
            <p:cNvSpPr txBox="1">
              <a:spLocks noChangeArrowheads="1"/>
            </p:cNvSpPr>
            <p:nvPr/>
          </p:nvSpPr>
          <p:spPr bwMode="auto">
            <a:xfrm>
              <a:off x="615" y="2572"/>
              <a:ext cx="225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N</a:t>
              </a:r>
              <a:endParaRPr lang="en-GB" sz="1600" b="1"/>
            </a:p>
          </p:txBody>
        </p:sp>
        <p:sp>
          <p:nvSpPr>
            <p:cNvPr id="25" name="Text Box 42"/>
            <p:cNvSpPr txBox="1">
              <a:spLocks noChangeArrowheads="1"/>
            </p:cNvSpPr>
            <p:nvPr/>
          </p:nvSpPr>
          <p:spPr bwMode="auto">
            <a:xfrm>
              <a:off x="1344" y="2572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3</a:t>
              </a:r>
              <a:endParaRPr lang="en-GB" sz="1600" b="1"/>
            </a:p>
          </p:txBody>
        </p:sp>
        <p:sp>
          <p:nvSpPr>
            <p:cNvPr id="26" name="Text Box 43"/>
            <p:cNvSpPr txBox="1">
              <a:spLocks noChangeArrowheads="1"/>
            </p:cNvSpPr>
            <p:nvPr/>
          </p:nvSpPr>
          <p:spPr bwMode="auto">
            <a:xfrm>
              <a:off x="1762" y="2544"/>
              <a:ext cx="32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4182" y="2179"/>
              <a:ext cx="960" cy="1392"/>
            </a:xfrm>
            <a:prstGeom prst="rect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>
              <a:off x="4950" y="2179"/>
              <a:ext cx="0" cy="139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>
              <a:off x="4182" y="3358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>
              <a:off x="4182" y="3166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>
              <a:off x="4182" y="2965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29"/>
            <p:cNvSpPr>
              <a:spLocks noChangeShapeType="1"/>
            </p:cNvSpPr>
            <p:nvPr/>
          </p:nvSpPr>
          <p:spPr bwMode="auto">
            <a:xfrm>
              <a:off x="4182" y="2773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30"/>
            <p:cNvSpPr>
              <a:spLocks noChangeShapeType="1"/>
            </p:cNvSpPr>
            <p:nvPr/>
          </p:nvSpPr>
          <p:spPr bwMode="auto">
            <a:xfrm>
              <a:off x="4182" y="2563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31"/>
            <p:cNvSpPr>
              <a:spLocks noChangeShapeType="1"/>
            </p:cNvSpPr>
            <p:nvPr/>
          </p:nvSpPr>
          <p:spPr bwMode="auto">
            <a:xfrm>
              <a:off x="4182" y="2383"/>
              <a:ext cx="96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4909" y="2160"/>
              <a:ext cx="32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36" name="Text Box 33"/>
            <p:cNvSpPr txBox="1">
              <a:spLocks noChangeArrowheads="1"/>
            </p:cNvSpPr>
            <p:nvPr/>
          </p:nvSpPr>
          <p:spPr bwMode="auto">
            <a:xfrm>
              <a:off x="4909" y="2544"/>
              <a:ext cx="32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4909" y="2947"/>
              <a:ext cx="32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38" name="Text Box 35"/>
            <p:cNvSpPr txBox="1">
              <a:spLocks noChangeArrowheads="1"/>
            </p:cNvSpPr>
            <p:nvPr/>
          </p:nvSpPr>
          <p:spPr bwMode="auto">
            <a:xfrm>
              <a:off x="4350" y="3638"/>
              <a:ext cx="60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Stato</a:t>
              </a:r>
              <a:r>
                <a:rPr lang="it-IT" sz="2000" b="1" baseline="-25000">
                  <a:solidFill>
                    <a:srgbClr val="FF0000"/>
                  </a:solidFill>
                </a:rPr>
                <a:t>F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39" name="Text Box 56"/>
            <p:cNvSpPr txBox="1">
              <a:spLocks noChangeArrowheads="1"/>
            </p:cNvSpPr>
            <p:nvPr/>
          </p:nvSpPr>
          <p:spPr bwMode="auto">
            <a:xfrm>
              <a:off x="3687" y="2956"/>
              <a:ext cx="38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cont</a:t>
              </a:r>
              <a:endParaRPr lang="en-GB" sz="1600" b="1"/>
            </a:p>
          </p:txBody>
        </p:sp>
        <p:sp>
          <p:nvSpPr>
            <p:cNvPr id="40" name="Text Box 57"/>
            <p:cNvSpPr txBox="1">
              <a:spLocks noChangeArrowheads="1"/>
            </p:cNvSpPr>
            <p:nvPr/>
          </p:nvSpPr>
          <p:spPr bwMode="auto">
            <a:xfrm>
              <a:off x="3594" y="2170"/>
              <a:ext cx="56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somma</a:t>
              </a:r>
              <a:endParaRPr lang="en-GB" sz="1600" b="1"/>
            </a:p>
          </p:txBody>
        </p:sp>
        <p:sp>
          <p:nvSpPr>
            <p:cNvPr id="41" name="Text Box 58"/>
            <p:cNvSpPr txBox="1">
              <a:spLocks noChangeArrowheads="1"/>
            </p:cNvSpPr>
            <p:nvPr/>
          </p:nvSpPr>
          <p:spPr bwMode="auto">
            <a:xfrm>
              <a:off x="4458" y="2956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0</a:t>
              </a:r>
              <a:endParaRPr lang="en-GB" sz="1600" b="1"/>
            </a:p>
          </p:txBody>
        </p:sp>
        <p:sp>
          <p:nvSpPr>
            <p:cNvPr id="42" name="Text Box 59"/>
            <p:cNvSpPr txBox="1">
              <a:spLocks noChangeArrowheads="1"/>
            </p:cNvSpPr>
            <p:nvPr/>
          </p:nvSpPr>
          <p:spPr bwMode="auto">
            <a:xfrm>
              <a:off x="4471" y="2170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0</a:t>
              </a:r>
              <a:endParaRPr lang="en-GB" sz="1600" b="1"/>
            </a:p>
          </p:txBody>
        </p:sp>
        <p:sp>
          <p:nvSpPr>
            <p:cNvPr id="43" name="Text Box 60"/>
            <p:cNvSpPr txBox="1">
              <a:spLocks noChangeArrowheads="1"/>
            </p:cNvSpPr>
            <p:nvPr/>
          </p:nvSpPr>
          <p:spPr bwMode="auto">
            <a:xfrm>
              <a:off x="3778" y="2563"/>
              <a:ext cx="225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N</a:t>
              </a:r>
              <a:endParaRPr lang="en-GB" sz="1600" b="1"/>
            </a:p>
          </p:txBody>
        </p:sp>
        <p:sp>
          <p:nvSpPr>
            <p:cNvPr id="44" name="Text Box 61"/>
            <p:cNvSpPr txBox="1">
              <a:spLocks noChangeArrowheads="1"/>
            </p:cNvSpPr>
            <p:nvPr/>
          </p:nvSpPr>
          <p:spPr bwMode="auto">
            <a:xfrm>
              <a:off x="4464" y="2563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/>
                <a:t>3</a:t>
              </a:r>
              <a:endParaRPr lang="en-GB" sz="1600" b="1"/>
            </a:p>
          </p:txBody>
        </p:sp>
        <p:sp>
          <p:nvSpPr>
            <p:cNvPr id="45" name="AutoShape 90"/>
            <p:cNvSpPr>
              <a:spLocks noChangeArrowheads="1"/>
            </p:cNvSpPr>
            <p:nvPr/>
          </p:nvSpPr>
          <p:spPr bwMode="auto">
            <a:xfrm>
              <a:off x="2213" y="2676"/>
              <a:ext cx="1376" cy="33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cont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cont+1</a:t>
              </a:r>
            </a:p>
            <a:p>
              <a:pPr algn="ctr"/>
              <a:r>
                <a:rPr lang="it-IT" sz="1400" b="1"/>
                <a:t>somma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somma+cont</a:t>
              </a:r>
              <a:endParaRPr lang="en-GB" sz="1400" b="1"/>
            </a:p>
          </p:txBody>
        </p:sp>
      </p:grpSp>
      <p:sp>
        <p:nvSpPr>
          <p:cNvPr id="46" name="Text Box 104"/>
          <p:cNvSpPr txBox="1">
            <a:spLocks noChangeArrowheads="1"/>
          </p:cNvSpPr>
          <p:nvPr/>
        </p:nvSpPr>
        <p:spPr bwMode="auto">
          <a:xfrm>
            <a:off x="7653368" y="4714884"/>
            <a:ext cx="298480" cy="338554"/>
          </a:xfrm>
          <a:prstGeom prst="rect">
            <a:avLst/>
          </a:prstGeom>
          <a:solidFill>
            <a:schemeClr val="hlink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 b="1">
                <a:solidFill>
                  <a:schemeClr val="bg1"/>
                </a:solidFill>
              </a:rPr>
              <a:t>1</a:t>
            </a:r>
            <a:endParaRPr lang="en-GB" sz="1600" b="1">
              <a:solidFill>
                <a:schemeClr val="bg1"/>
              </a:solidFill>
            </a:endParaRPr>
          </a:p>
        </p:txBody>
      </p:sp>
      <p:sp>
        <p:nvSpPr>
          <p:cNvPr id="47" name="Text Box 105"/>
          <p:cNvSpPr txBox="1">
            <a:spLocks noChangeArrowheads="1"/>
          </p:cNvSpPr>
          <p:nvPr/>
        </p:nvSpPr>
        <p:spPr bwMode="auto">
          <a:xfrm>
            <a:off x="7653368" y="3449640"/>
            <a:ext cx="298480" cy="338554"/>
          </a:xfrm>
          <a:prstGeom prst="rect">
            <a:avLst/>
          </a:prstGeom>
          <a:solidFill>
            <a:schemeClr val="hlink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 b="1" smtClean="0">
                <a:solidFill>
                  <a:schemeClr val="bg1"/>
                </a:solidFill>
              </a:rPr>
              <a:t>4</a:t>
            </a:r>
            <a:endParaRPr lang="en-GB" sz="1600" b="1">
              <a:solidFill>
                <a:schemeClr val="bg1"/>
              </a:solidFill>
            </a:endParaRPr>
          </a:p>
        </p:txBody>
      </p:sp>
      <p:sp>
        <p:nvSpPr>
          <p:cNvPr id="48" name="Text Box 109"/>
          <p:cNvSpPr txBox="1">
            <a:spLocks noChangeArrowheads="1"/>
          </p:cNvSpPr>
          <p:nvPr/>
        </p:nvSpPr>
        <p:spPr bwMode="auto">
          <a:xfrm>
            <a:off x="5353080" y="3949706"/>
            <a:ext cx="298480" cy="338554"/>
          </a:xfrm>
          <a:prstGeom prst="rect">
            <a:avLst/>
          </a:prstGeom>
          <a:solidFill>
            <a:schemeClr val="hlink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 b="1">
                <a:solidFill>
                  <a:schemeClr val="bg1"/>
                </a:solidFill>
              </a:rPr>
              <a:t>1</a:t>
            </a:r>
            <a:endParaRPr lang="en-GB" sz="1600" b="1">
              <a:solidFill>
                <a:schemeClr val="bg1"/>
              </a:solidFill>
            </a:endParaRPr>
          </a:p>
        </p:txBody>
      </p:sp>
      <p:sp>
        <p:nvSpPr>
          <p:cNvPr id="49" name="Text Box 110"/>
          <p:cNvSpPr txBox="1">
            <a:spLocks noChangeArrowheads="1"/>
          </p:cNvSpPr>
          <p:nvPr/>
        </p:nvSpPr>
        <p:spPr bwMode="auto">
          <a:xfrm>
            <a:off x="5353080" y="4724400"/>
            <a:ext cx="298480" cy="338554"/>
          </a:xfrm>
          <a:prstGeom prst="rect">
            <a:avLst/>
          </a:prstGeom>
          <a:solidFill>
            <a:schemeClr val="hlink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 b="1" smtClean="0">
                <a:solidFill>
                  <a:schemeClr val="bg1"/>
                </a:solidFill>
              </a:rPr>
              <a:t>4</a:t>
            </a:r>
            <a:endParaRPr lang="en-GB" sz="1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46" grpId="0" animBg="1" autoUpdateAnimBg="0"/>
      <p:bldP spid="47" grpId="0" animBg="1" autoUpdateAnimBg="0"/>
      <p:bldP spid="48" grpId="0" animBg="1" autoUpdateAnimBg="0"/>
      <p:bldP spid="49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Tipologia dei blocchi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grpSp>
        <p:nvGrpSpPr>
          <p:cNvPr id="5" name="Gruppo 4"/>
          <p:cNvGrpSpPr/>
          <p:nvPr/>
        </p:nvGrpSpPr>
        <p:grpSpPr>
          <a:xfrm>
            <a:off x="1066800" y="1071546"/>
            <a:ext cx="6705600" cy="5100654"/>
            <a:chOff x="1066800" y="1071546"/>
            <a:chExt cx="6705600" cy="5100654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1249340" y="1982788"/>
              <a:ext cx="5653088" cy="4189415"/>
              <a:chOff x="694" y="1102"/>
              <a:chExt cx="3561" cy="2639"/>
            </a:xfrm>
          </p:grpSpPr>
          <p:sp>
            <p:nvSpPr>
              <p:cNvPr id="8" name="AutoShape 4"/>
              <p:cNvSpPr>
                <a:spLocks noChangeArrowheads="1"/>
              </p:cNvSpPr>
              <p:nvPr/>
            </p:nvSpPr>
            <p:spPr bwMode="auto">
              <a:xfrm>
                <a:off x="1771" y="1102"/>
                <a:ext cx="2144" cy="515"/>
              </a:xfrm>
              <a:prstGeom prst="flowChartAlternate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Start</a:t>
                </a:r>
              </a:p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	Nome:	SommaN</a:t>
                </a:r>
              </a:p>
              <a:p>
                <a:pPr>
                  <a:tabLst>
                    <a:tab pos="292100" algn="l"/>
                    <a:tab pos="1143000" algn="l"/>
                  </a:tabLst>
                </a:pPr>
                <a:r>
                  <a:rPr lang="it-IT" sz="1400" b="1"/>
                  <a:t>	Variabili:	</a:t>
                </a:r>
                <a:r>
                  <a:rPr lang="it-IT" sz="1400" b="1" smtClean="0"/>
                  <a:t>int </a:t>
                </a:r>
                <a:r>
                  <a:rPr lang="it-IT" sz="1400" b="1"/>
                  <a:t>	N, cont, somma</a:t>
                </a:r>
                <a:endParaRPr lang="en-GB" sz="1400" b="1"/>
              </a:p>
            </p:txBody>
          </p:sp>
          <p:sp>
            <p:nvSpPr>
              <p:cNvPr id="9" name="AutoShape 5"/>
              <p:cNvSpPr>
                <a:spLocks noChangeArrowheads="1"/>
              </p:cNvSpPr>
              <p:nvPr/>
            </p:nvSpPr>
            <p:spPr bwMode="auto">
              <a:xfrm>
                <a:off x="2732" y="1796"/>
                <a:ext cx="220" cy="244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N</a:t>
                </a:r>
                <a:endParaRPr lang="en-GB" sz="1400" b="1"/>
              </a:p>
            </p:txBody>
          </p:sp>
          <p:sp>
            <p:nvSpPr>
              <p:cNvPr id="10" name="AutoShape 6"/>
              <p:cNvSpPr>
                <a:spLocks noChangeArrowheads="1"/>
              </p:cNvSpPr>
              <p:nvPr/>
            </p:nvSpPr>
            <p:spPr bwMode="auto">
              <a:xfrm>
                <a:off x="2469" y="2215"/>
                <a:ext cx="745" cy="330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somma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0</a:t>
                </a:r>
              </a:p>
              <a:p>
                <a:pPr algn="ctr"/>
                <a:r>
                  <a:rPr lang="it-IT" sz="1400" b="1"/>
                  <a:t>cont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0</a:t>
                </a:r>
                <a:endParaRPr lang="en-GB" sz="1400" b="1"/>
              </a:p>
            </p:txBody>
          </p:sp>
          <p:sp>
            <p:nvSpPr>
              <p:cNvPr id="11" name="AutoShape 7"/>
              <p:cNvSpPr>
                <a:spLocks noChangeArrowheads="1"/>
              </p:cNvSpPr>
              <p:nvPr/>
            </p:nvSpPr>
            <p:spPr bwMode="auto">
              <a:xfrm>
                <a:off x="2270" y="2995"/>
                <a:ext cx="1144" cy="385"/>
              </a:xfrm>
              <a:prstGeom prst="flowChartDecision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cont &lt; </a:t>
                </a:r>
                <a:r>
                  <a:rPr lang="it-IT" sz="1400" b="1" smtClean="0"/>
                  <a:t>N</a:t>
                </a:r>
                <a:endParaRPr lang="en-GB" sz="1400" b="1"/>
              </a:p>
            </p:txBody>
          </p:sp>
          <p:sp>
            <p:nvSpPr>
              <p:cNvPr id="12" name="AutoShape 8"/>
              <p:cNvSpPr>
                <a:spLocks noChangeArrowheads="1"/>
              </p:cNvSpPr>
              <p:nvPr/>
            </p:nvSpPr>
            <p:spPr bwMode="auto">
              <a:xfrm flipH="1">
                <a:off x="3747" y="3070"/>
                <a:ext cx="508" cy="241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somma</a:t>
                </a:r>
                <a:endParaRPr lang="en-GB" sz="1400" b="1"/>
              </a:p>
            </p:txBody>
          </p:sp>
          <p:sp>
            <p:nvSpPr>
              <p:cNvPr id="13" name="AutoShape 9"/>
              <p:cNvSpPr>
                <a:spLocks noChangeArrowheads="1"/>
              </p:cNvSpPr>
              <p:nvPr/>
            </p:nvSpPr>
            <p:spPr bwMode="auto">
              <a:xfrm>
                <a:off x="694" y="3023"/>
                <a:ext cx="1376" cy="330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cont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cont+1</a:t>
                </a:r>
              </a:p>
              <a:p>
                <a:pPr algn="ctr"/>
                <a:r>
                  <a:rPr lang="it-IT" sz="1400" b="1"/>
                  <a:t>somma </a:t>
                </a:r>
                <a:r>
                  <a:rPr lang="it-IT" sz="1400" b="1" smtClean="0">
                    <a:sym typeface="Symbol"/>
                  </a:rPr>
                  <a:t></a:t>
                </a:r>
                <a:r>
                  <a:rPr lang="it-IT" sz="1400" b="1" smtClean="0"/>
                  <a:t> </a:t>
                </a:r>
                <a:r>
                  <a:rPr lang="it-IT" sz="1400" b="1"/>
                  <a:t>somma+cont</a:t>
                </a:r>
                <a:endParaRPr lang="en-GB" sz="1400" b="1"/>
              </a:p>
            </p:txBody>
          </p:sp>
          <p:cxnSp>
            <p:nvCxnSpPr>
              <p:cNvPr id="14" name="AutoShape 10"/>
              <p:cNvCxnSpPr>
                <a:cxnSpLocks noChangeShapeType="1"/>
                <a:stCxn id="8" idx="2"/>
                <a:endCxn id="9" idx="0"/>
              </p:cNvCxnSpPr>
              <p:nvPr/>
            </p:nvCxnSpPr>
            <p:spPr bwMode="auto">
              <a:xfrm rot="5400000">
                <a:off x="2753" y="1706"/>
                <a:ext cx="180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5" name="AutoShape 11"/>
              <p:cNvCxnSpPr>
                <a:cxnSpLocks noChangeShapeType="1"/>
                <a:stCxn id="9" idx="2"/>
                <a:endCxn id="10" idx="0"/>
              </p:cNvCxnSpPr>
              <p:nvPr/>
            </p:nvCxnSpPr>
            <p:spPr bwMode="auto">
              <a:xfrm rot="5400000">
                <a:off x="2754" y="2127"/>
                <a:ext cx="175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6" name="AutoShape 12"/>
              <p:cNvSpPr>
                <a:spLocks noChangeArrowheads="1"/>
              </p:cNvSpPr>
              <p:nvPr/>
            </p:nvSpPr>
            <p:spPr bwMode="auto">
              <a:xfrm>
                <a:off x="2794" y="2736"/>
                <a:ext cx="96" cy="96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cxnSp>
            <p:nvCxnSpPr>
              <p:cNvPr id="17" name="AutoShape 13"/>
              <p:cNvCxnSpPr>
                <a:cxnSpLocks noChangeShapeType="1"/>
                <a:stCxn id="10" idx="2"/>
                <a:endCxn id="16" idx="0"/>
              </p:cNvCxnSpPr>
              <p:nvPr/>
            </p:nvCxnSpPr>
            <p:spPr bwMode="auto">
              <a:xfrm rot="16200000" flipH="1">
                <a:off x="2746" y="2640"/>
                <a:ext cx="191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8" name="AutoShape 14"/>
              <p:cNvCxnSpPr>
                <a:cxnSpLocks noChangeShapeType="1"/>
                <a:stCxn id="16" idx="4"/>
                <a:endCxn id="11" idx="0"/>
              </p:cNvCxnSpPr>
              <p:nvPr/>
            </p:nvCxnSpPr>
            <p:spPr bwMode="auto">
              <a:xfrm rot="5400000">
                <a:off x="2761" y="2913"/>
                <a:ext cx="163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9" name="AutoShape 15"/>
              <p:cNvCxnSpPr>
                <a:cxnSpLocks noChangeShapeType="1"/>
                <a:stCxn id="11" idx="3"/>
                <a:endCxn id="12" idx="3"/>
              </p:cNvCxnSpPr>
              <p:nvPr/>
            </p:nvCxnSpPr>
            <p:spPr bwMode="auto">
              <a:xfrm>
                <a:off x="3414" y="3187"/>
                <a:ext cx="333" cy="3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0" name="AutoShape 16"/>
              <p:cNvSpPr>
                <a:spLocks noChangeArrowheads="1"/>
              </p:cNvSpPr>
              <p:nvPr/>
            </p:nvSpPr>
            <p:spPr bwMode="auto">
              <a:xfrm>
                <a:off x="3833" y="3526"/>
                <a:ext cx="338" cy="215"/>
              </a:xfrm>
              <a:prstGeom prst="flowChartAlternateProcess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1400" b="1"/>
                  <a:t>End</a:t>
                </a:r>
                <a:endParaRPr lang="en-GB" sz="1400" b="1"/>
              </a:p>
            </p:txBody>
          </p:sp>
          <p:cxnSp>
            <p:nvCxnSpPr>
              <p:cNvPr id="21" name="AutoShape 17"/>
              <p:cNvCxnSpPr>
                <a:cxnSpLocks noChangeShapeType="1"/>
                <a:stCxn id="12" idx="2"/>
                <a:endCxn id="20" idx="0"/>
              </p:cNvCxnSpPr>
              <p:nvPr/>
            </p:nvCxnSpPr>
            <p:spPr bwMode="auto">
              <a:xfrm rot="16200000" flipH="1">
                <a:off x="3894" y="3418"/>
                <a:ext cx="215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2" name="AutoShape 18"/>
              <p:cNvCxnSpPr>
                <a:cxnSpLocks noChangeShapeType="1"/>
                <a:stCxn id="11" idx="1"/>
                <a:endCxn id="13" idx="3"/>
              </p:cNvCxnSpPr>
              <p:nvPr/>
            </p:nvCxnSpPr>
            <p:spPr bwMode="auto">
              <a:xfrm rot="10800000" flipV="1">
                <a:off x="2070" y="3187"/>
                <a:ext cx="200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3" name="AutoShape 19"/>
              <p:cNvCxnSpPr>
                <a:cxnSpLocks noChangeShapeType="1"/>
                <a:stCxn id="13" idx="0"/>
                <a:endCxn id="16" idx="2"/>
              </p:cNvCxnSpPr>
              <p:nvPr/>
            </p:nvCxnSpPr>
            <p:spPr bwMode="auto">
              <a:xfrm rot="5400000" flipH="1" flipV="1">
                <a:off x="1968" y="2197"/>
                <a:ext cx="239" cy="1412"/>
              </a:xfrm>
              <a:prstGeom prst="bentConnector2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  <p:sp>
            <p:nvSpPr>
              <p:cNvPr id="24" name="Text Box 20"/>
              <p:cNvSpPr txBox="1">
                <a:spLocks noChangeArrowheads="1"/>
              </p:cNvSpPr>
              <p:nvPr/>
            </p:nvSpPr>
            <p:spPr bwMode="auto">
              <a:xfrm>
                <a:off x="2087" y="2980"/>
                <a:ext cx="340" cy="1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400" b="1" smtClean="0"/>
                  <a:t>true</a:t>
                </a:r>
                <a:endParaRPr lang="en-GB" sz="1400" b="1"/>
              </a:p>
            </p:txBody>
          </p:sp>
          <p:sp>
            <p:nvSpPr>
              <p:cNvPr id="25" name="Text Box 21"/>
              <p:cNvSpPr txBox="1">
                <a:spLocks noChangeArrowheads="1"/>
              </p:cNvSpPr>
              <p:nvPr/>
            </p:nvSpPr>
            <p:spPr bwMode="auto">
              <a:xfrm>
                <a:off x="3327" y="2976"/>
                <a:ext cx="352" cy="1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400" b="1" smtClean="0"/>
                  <a:t>false</a:t>
                </a:r>
                <a:endParaRPr lang="en-GB" sz="1400" b="1"/>
              </a:p>
            </p:txBody>
          </p:sp>
        </p:grpSp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1066800" y="1071546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Blocco di decisione </a:t>
              </a:r>
            </a:p>
          </p:txBody>
        </p:sp>
      </p:grp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3754822" y="5715000"/>
            <a:ext cx="1838330" cy="336550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600" smtClean="0">
                <a:solidFill>
                  <a:schemeClr val="bg1"/>
                </a:solidFill>
              </a:rPr>
              <a:t>Blocco </a:t>
            </a:r>
            <a:r>
              <a:rPr lang="it-IT" sz="1600">
                <a:solidFill>
                  <a:schemeClr val="bg1"/>
                </a:solidFill>
              </a:rPr>
              <a:t>di decisione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27" name="Oval 31"/>
          <p:cNvSpPr>
            <a:spLocks noChangeArrowheads="1"/>
          </p:cNvSpPr>
          <p:nvPr/>
        </p:nvSpPr>
        <p:spPr bwMode="auto">
          <a:xfrm>
            <a:off x="4633909" y="5139885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28" name="Text Box 33"/>
          <p:cNvSpPr txBox="1">
            <a:spLocks noChangeArrowheads="1"/>
          </p:cNvSpPr>
          <p:nvPr/>
        </p:nvSpPr>
        <p:spPr bwMode="auto">
          <a:xfrm>
            <a:off x="5504494" y="3333312"/>
            <a:ext cx="3200400" cy="584775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600">
                <a:solidFill>
                  <a:schemeClr val="bg1"/>
                </a:solidFill>
              </a:rPr>
              <a:t>Confronta due o più espressioni secondo diverse modalità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5515004" y="4032260"/>
            <a:ext cx="3200400" cy="825500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600">
                <a:solidFill>
                  <a:schemeClr val="bg1"/>
                </a:solidFill>
              </a:rPr>
              <a:t>Sulla base del risultato del </a:t>
            </a:r>
            <a:r>
              <a:rPr lang="it-IT" sz="1600" smtClean="0">
                <a:solidFill>
                  <a:schemeClr val="bg1"/>
                </a:solidFill>
              </a:rPr>
              <a:t>confronto </a:t>
            </a:r>
            <a:r>
              <a:rPr lang="it-IT" sz="1600">
                <a:solidFill>
                  <a:schemeClr val="bg1"/>
                </a:solidFill>
              </a:rPr>
              <a:t>individua il prossimo </a:t>
            </a:r>
            <a:r>
              <a:rPr lang="it-IT" sz="1600" smtClean="0">
                <a:solidFill>
                  <a:schemeClr val="bg1"/>
                </a:solidFill>
              </a:rPr>
              <a:t>blocco </a:t>
            </a:r>
            <a:r>
              <a:rPr lang="it-IT" sz="1600">
                <a:solidFill>
                  <a:schemeClr val="bg1"/>
                </a:solidFill>
              </a:rPr>
              <a:t>del flusso</a:t>
            </a:r>
            <a:endParaRPr lang="en-GB" sz="1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 autoUpdateAnimBg="0"/>
      <p:bldP spid="27" grpId="0" animBg="1"/>
      <p:bldP spid="28" grpId="0" animBg="1" autoUpdateAnimBg="0"/>
      <p:bldP spid="2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Nozione intuitiva di algoritmo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84284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grpSp>
        <p:nvGrpSpPr>
          <p:cNvPr id="7" name="Gruppo 6"/>
          <p:cNvGrpSpPr/>
          <p:nvPr/>
        </p:nvGrpSpPr>
        <p:grpSpPr>
          <a:xfrm>
            <a:off x="1524016" y="1143311"/>
            <a:ext cx="7405702" cy="4487165"/>
            <a:chOff x="1524016" y="1143311"/>
            <a:chExt cx="7405702" cy="4487165"/>
          </a:xfrm>
        </p:grpSpPr>
        <p:sp>
          <p:nvSpPr>
            <p:cNvPr id="10" name="Text Box 71"/>
            <p:cNvSpPr txBox="1">
              <a:spLocks noChangeArrowheads="1"/>
            </p:cNvSpPr>
            <p:nvPr/>
          </p:nvSpPr>
          <p:spPr bwMode="auto">
            <a:xfrm>
              <a:off x="1524016" y="1143311"/>
              <a:ext cx="6048380" cy="52322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800" b="1">
                  <a:solidFill>
                    <a:srgbClr val="FF0000"/>
                  </a:solidFill>
                </a:rPr>
                <a:t>Nozione intuitiva di algoritmo</a:t>
              </a:r>
            </a:p>
          </p:txBody>
        </p:sp>
        <p:sp>
          <p:nvSpPr>
            <p:cNvPr id="12" name="Text Box 73"/>
            <p:cNvSpPr txBox="1">
              <a:spLocks noChangeArrowheads="1"/>
            </p:cNvSpPr>
            <p:nvPr/>
          </p:nvSpPr>
          <p:spPr bwMode="auto">
            <a:xfrm>
              <a:off x="1952652" y="1844824"/>
              <a:ext cx="6977066" cy="3785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74650" indent="-374650" algn="l">
                <a:lnSpc>
                  <a:spcPct val="115000"/>
                </a:lnSpc>
                <a:spcAft>
                  <a:spcPct val="20000"/>
                </a:spcAft>
                <a:buFontTx/>
                <a:buChar char="•"/>
              </a:pPr>
              <a:r>
                <a:rPr lang="it-IT" sz="2400" b="1" dirty="0"/>
                <a:t>è una sequenza finita di </a:t>
              </a:r>
              <a:r>
                <a:rPr lang="it-IT" sz="2400" b="1" dirty="0" smtClean="0"/>
                <a:t>istruzioni</a:t>
              </a:r>
            </a:p>
            <a:p>
              <a:pPr marL="374650" indent="-374650" algn="l">
                <a:lnSpc>
                  <a:spcPct val="115000"/>
                </a:lnSpc>
                <a:spcAft>
                  <a:spcPct val="20000"/>
                </a:spcAft>
                <a:buFontTx/>
                <a:buChar char="•"/>
              </a:pPr>
              <a:r>
                <a:rPr lang="it-IT" sz="2400" b="1" dirty="0" smtClean="0"/>
                <a:t>ogni istruzione è una stringa di lunghezza finita costruita a partire da un alfabeto di dimensione finita</a:t>
              </a:r>
            </a:p>
            <a:p>
              <a:pPr marL="374650" indent="-374650" algn="l">
                <a:lnSpc>
                  <a:spcPct val="115000"/>
                </a:lnSpc>
                <a:spcAft>
                  <a:spcPct val="20000"/>
                </a:spcAft>
                <a:buFontTx/>
                <a:buChar char="•"/>
              </a:pPr>
              <a:r>
                <a:rPr lang="it-IT" sz="2400" b="1" dirty="0" smtClean="0"/>
                <a:t>deve </a:t>
              </a:r>
              <a:r>
                <a:rPr lang="it-IT" sz="2400" b="1" dirty="0"/>
                <a:t>esistere un agente di calcolo </a:t>
              </a:r>
              <a:r>
                <a:rPr lang="it-IT" sz="2400" b="1" dirty="0">
                  <a:solidFill>
                    <a:srgbClr val="FF0000"/>
                  </a:solidFill>
                </a:rPr>
                <a:t>C</a:t>
              </a:r>
              <a:r>
                <a:rPr lang="it-IT" sz="2400" b="1" dirty="0"/>
                <a:t> capace di eseguire le istruzioni dell’algoritmo</a:t>
              </a:r>
            </a:p>
            <a:p>
              <a:pPr marL="374650" indent="-374650" algn="l">
                <a:lnSpc>
                  <a:spcPct val="115000"/>
                </a:lnSpc>
                <a:spcAft>
                  <a:spcPct val="20000"/>
                </a:spcAft>
                <a:buClr>
                  <a:schemeClr val="tx1"/>
                </a:buClr>
                <a:buFontTx/>
                <a:buChar char="•"/>
              </a:pPr>
              <a:r>
                <a:rPr lang="it-IT" sz="2400" b="1" dirty="0">
                  <a:solidFill>
                    <a:srgbClr val="FF0000"/>
                  </a:solidFill>
                </a:rPr>
                <a:t>C</a:t>
              </a:r>
              <a:r>
                <a:rPr lang="it-IT" sz="2400" b="1" dirty="0"/>
                <a:t> deve avere capacità di memorizzazione</a:t>
              </a:r>
            </a:p>
            <a:p>
              <a:pPr marL="374650" indent="-374650" algn="l">
                <a:lnSpc>
                  <a:spcPct val="115000"/>
                </a:lnSpc>
                <a:spcAft>
                  <a:spcPct val="20000"/>
                </a:spcAft>
                <a:buClr>
                  <a:schemeClr val="tx1"/>
                </a:buClr>
                <a:buFontTx/>
                <a:buChar char="•"/>
              </a:pPr>
              <a:r>
                <a:rPr lang="it-IT" sz="2400" b="1" dirty="0" smtClean="0"/>
                <a:t>…..</a:t>
              </a:r>
              <a:endParaRPr lang="it-IT" sz="2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Riassumendo ….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6023145" y="3774334"/>
            <a:ext cx="2033249" cy="458629"/>
          </a:xfrm>
          <a:prstGeom prst="flowChartPunchedCard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800" b="1">
                <a:solidFill>
                  <a:srgbClr val="FF0000"/>
                </a:solidFill>
              </a:rPr>
              <a:t>nome</a:t>
            </a:r>
            <a:r>
              <a:rPr lang="it-IT" sz="1800" b="1" baseline="-25000">
                <a:solidFill>
                  <a:srgbClr val="FF0000"/>
                </a:solidFill>
              </a:rPr>
              <a:t>1</a:t>
            </a:r>
            <a:r>
              <a:rPr lang="it-IT" sz="1800" b="1">
                <a:solidFill>
                  <a:srgbClr val="FF0000"/>
                </a:solidFill>
              </a:rPr>
              <a:t>, nome</a:t>
            </a:r>
            <a:r>
              <a:rPr lang="it-IT" sz="1800" b="1" baseline="-25000">
                <a:solidFill>
                  <a:srgbClr val="FF0000"/>
                </a:solidFill>
              </a:rPr>
              <a:t>2</a:t>
            </a:r>
            <a:r>
              <a:rPr lang="it-IT" sz="1800" b="1">
                <a:solidFill>
                  <a:srgbClr val="FF0000"/>
                </a:solidFill>
              </a:rPr>
              <a:t>, …</a:t>
            </a:r>
            <a:endParaRPr lang="en-GB" sz="1800" b="1">
              <a:solidFill>
                <a:srgbClr val="FF0000"/>
              </a:solidFill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 flipH="1">
            <a:off x="6023145" y="4527179"/>
            <a:ext cx="2033249" cy="458629"/>
          </a:xfrm>
          <a:prstGeom prst="flowChartPunchedCard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800" b="1">
                <a:solidFill>
                  <a:srgbClr val="FF0000"/>
                </a:solidFill>
              </a:rPr>
              <a:t>nome</a:t>
            </a:r>
            <a:r>
              <a:rPr lang="it-IT" sz="1800" b="1" baseline="-25000">
                <a:solidFill>
                  <a:srgbClr val="FF0000"/>
                </a:solidFill>
              </a:rPr>
              <a:t>1</a:t>
            </a:r>
            <a:r>
              <a:rPr lang="it-IT" sz="1800" b="1">
                <a:solidFill>
                  <a:srgbClr val="FF0000"/>
                </a:solidFill>
              </a:rPr>
              <a:t>, nome</a:t>
            </a:r>
            <a:r>
              <a:rPr lang="it-IT" sz="1800" b="1" baseline="-25000">
                <a:solidFill>
                  <a:srgbClr val="FF0000"/>
                </a:solidFill>
              </a:rPr>
              <a:t>2</a:t>
            </a:r>
            <a:r>
              <a:rPr lang="it-IT" sz="1800" b="1">
                <a:solidFill>
                  <a:srgbClr val="FF0000"/>
                </a:solidFill>
              </a:rPr>
              <a:t>, …</a:t>
            </a:r>
            <a:endParaRPr lang="en-GB" sz="1800" b="1">
              <a:solidFill>
                <a:srgbClr val="FF0000"/>
              </a:solidFill>
            </a:endParaRPr>
          </a:p>
        </p:txBody>
      </p:sp>
      <p:sp>
        <p:nvSpPr>
          <p:cNvPr id="7" name="Text Box 25"/>
          <p:cNvSpPr txBox="1">
            <a:spLocks noChangeArrowheads="1"/>
          </p:cNvSpPr>
          <p:nvPr/>
        </p:nvSpPr>
        <p:spPr bwMode="auto">
          <a:xfrm>
            <a:off x="1066800" y="3743325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Blocco </a:t>
            </a:r>
            <a:r>
              <a:rPr lang="it-IT" sz="2400" b="1">
                <a:solidFill>
                  <a:srgbClr val="FF0000"/>
                </a:solidFill>
              </a:rPr>
              <a:t>di acquisizione</a:t>
            </a:r>
          </a:p>
        </p:txBody>
      </p:sp>
      <p:sp>
        <p:nvSpPr>
          <p:cNvPr id="8" name="Text Box 34"/>
          <p:cNvSpPr txBox="1">
            <a:spLocks noChangeArrowheads="1"/>
          </p:cNvSpPr>
          <p:nvPr/>
        </p:nvSpPr>
        <p:spPr bwMode="auto">
          <a:xfrm>
            <a:off x="1071538" y="4471998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Blocco di </a:t>
            </a:r>
            <a:r>
              <a:rPr lang="it-IT" sz="2400" b="1">
                <a:solidFill>
                  <a:srgbClr val="FF0000"/>
                </a:solidFill>
              </a:rPr>
              <a:t>restituzione</a:t>
            </a:r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1066800" y="1295400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Blocco di </a:t>
            </a:r>
            <a:r>
              <a:rPr lang="it-IT" sz="2400" b="1">
                <a:solidFill>
                  <a:srgbClr val="FF0000"/>
                </a:solidFill>
              </a:rPr>
              <a:t>inizio</a:t>
            </a:r>
          </a:p>
        </p:txBody>
      </p:sp>
      <p:sp>
        <p:nvSpPr>
          <p:cNvPr id="10" name="AutoShape 41"/>
          <p:cNvSpPr>
            <a:spLocks noChangeArrowheads="1"/>
          </p:cNvSpPr>
          <p:nvPr/>
        </p:nvSpPr>
        <p:spPr bwMode="auto">
          <a:xfrm>
            <a:off x="3857625" y="1082715"/>
            <a:ext cx="4502267" cy="1736646"/>
          </a:xfrm>
          <a:prstGeom prst="flowChartAlternateProcess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2400" b="1">
                <a:solidFill>
                  <a:srgbClr val="FF0000"/>
                </a:solidFill>
              </a:rPr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800" b="1">
                <a:solidFill>
                  <a:srgbClr val="FF0000"/>
                </a:solidFill>
              </a:rPr>
              <a:t>	Nome:		nome del diagramma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800" b="1">
                <a:solidFill>
                  <a:srgbClr val="FF0000"/>
                </a:solidFill>
              </a:rPr>
              <a:t>	Variabili:	tipo</a:t>
            </a:r>
            <a:r>
              <a:rPr lang="it-IT" sz="1800" b="1" baseline="-25000">
                <a:solidFill>
                  <a:srgbClr val="FF0000"/>
                </a:solidFill>
              </a:rPr>
              <a:t>1</a:t>
            </a:r>
            <a:r>
              <a:rPr lang="it-IT" sz="1800" b="1">
                <a:solidFill>
                  <a:srgbClr val="FF0000"/>
                </a:solidFill>
              </a:rPr>
              <a:t> nome</a:t>
            </a:r>
            <a:r>
              <a:rPr lang="it-IT" sz="1800" b="1" baseline="-25000">
                <a:solidFill>
                  <a:srgbClr val="FF0000"/>
                </a:solidFill>
              </a:rPr>
              <a:t>1</a:t>
            </a:r>
            <a:endParaRPr lang="it-IT" sz="1800" b="1">
              <a:solidFill>
                <a:srgbClr val="FF0000"/>
              </a:solidFill>
            </a:endParaRP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800" b="1">
                <a:solidFill>
                  <a:srgbClr val="FF0000"/>
                </a:solidFill>
              </a:rPr>
              <a:t>		</a:t>
            </a:r>
            <a:r>
              <a:rPr lang="it-IT" sz="1800" b="1" smtClean="0">
                <a:solidFill>
                  <a:srgbClr val="FF0000"/>
                </a:solidFill>
              </a:rPr>
              <a:t>	tipo</a:t>
            </a:r>
            <a:r>
              <a:rPr lang="it-IT" sz="1800" b="1" baseline="-25000" smtClean="0">
                <a:solidFill>
                  <a:srgbClr val="FF0000"/>
                </a:solidFill>
              </a:rPr>
              <a:t>2</a:t>
            </a:r>
            <a:r>
              <a:rPr lang="it-IT" sz="1800" b="1" smtClean="0">
                <a:solidFill>
                  <a:srgbClr val="FF0000"/>
                </a:solidFill>
              </a:rPr>
              <a:t> </a:t>
            </a:r>
            <a:r>
              <a:rPr lang="it-IT" sz="1800" b="1">
                <a:solidFill>
                  <a:srgbClr val="FF0000"/>
                </a:solidFill>
              </a:rPr>
              <a:t>nome</a:t>
            </a:r>
            <a:r>
              <a:rPr lang="it-IT" sz="1800" b="1" baseline="-25000">
                <a:solidFill>
                  <a:srgbClr val="FF0000"/>
                </a:solidFill>
              </a:rPr>
              <a:t>2</a:t>
            </a:r>
            <a:endParaRPr lang="it-IT" sz="1800" b="1">
              <a:solidFill>
                <a:srgbClr val="FF0000"/>
              </a:solidFill>
            </a:endParaRP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800" b="1">
                <a:solidFill>
                  <a:srgbClr val="FF0000"/>
                </a:solidFill>
              </a:rPr>
              <a:t>			</a:t>
            </a:r>
            <a:r>
              <a:rPr lang="it-IT" b="1" smtClean="0">
                <a:solidFill>
                  <a:srgbClr val="FF0000"/>
                </a:solidFill>
              </a:rPr>
              <a:t>     </a:t>
            </a:r>
            <a:r>
              <a:rPr lang="it-IT" sz="1800" b="1" smtClean="0">
                <a:solidFill>
                  <a:srgbClr val="FF0000"/>
                </a:solidFill>
              </a:rPr>
              <a:t>……</a:t>
            </a:r>
            <a:endParaRPr lang="en-GB" sz="1800" b="1">
              <a:solidFill>
                <a:srgbClr val="FF0000"/>
              </a:solidFill>
            </a:endParaRPr>
          </a:p>
        </p:txBody>
      </p:sp>
      <p:sp>
        <p:nvSpPr>
          <p:cNvPr id="11" name="Text Box 60"/>
          <p:cNvSpPr txBox="1">
            <a:spLocks noChangeArrowheads="1"/>
          </p:cNvSpPr>
          <p:nvPr/>
        </p:nvSpPr>
        <p:spPr bwMode="auto">
          <a:xfrm>
            <a:off x="1066800" y="3048000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Blocco </a:t>
            </a:r>
            <a:r>
              <a:rPr lang="it-IT" sz="2400" b="1">
                <a:solidFill>
                  <a:srgbClr val="FF0000"/>
                </a:solidFill>
              </a:rPr>
              <a:t>di </a:t>
            </a:r>
            <a:r>
              <a:rPr lang="it-IT" sz="2400" b="1" smtClean="0">
                <a:solidFill>
                  <a:srgbClr val="FF0000"/>
                </a:solidFill>
              </a:rPr>
              <a:t>termine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12" name="AutoShape 62"/>
          <p:cNvSpPr>
            <a:spLocks noChangeArrowheads="1"/>
          </p:cNvSpPr>
          <p:nvPr/>
        </p:nvSpPr>
        <p:spPr bwMode="auto">
          <a:xfrm>
            <a:off x="6722444" y="3071495"/>
            <a:ext cx="634651" cy="408623"/>
          </a:xfrm>
          <a:prstGeom prst="flowChartAlternateProcess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tabLst>
                <a:tab pos="292100" algn="l"/>
                <a:tab pos="1143000" algn="l"/>
              </a:tabLst>
            </a:pPr>
            <a:r>
              <a:rPr lang="it-IT" sz="1800" b="1">
                <a:solidFill>
                  <a:srgbClr val="FF0000"/>
                </a:solidFill>
              </a:rPr>
              <a:t>End</a:t>
            </a:r>
            <a:endParaRPr lang="en-GB" sz="1800" b="1">
              <a:solidFill>
                <a:srgbClr val="FF0000"/>
              </a:solidFill>
            </a:endParaRPr>
          </a:p>
        </p:txBody>
      </p:sp>
      <p:sp>
        <p:nvSpPr>
          <p:cNvPr id="13" name="Text Box 64"/>
          <p:cNvSpPr txBox="1">
            <a:spLocks noChangeArrowheads="1"/>
          </p:cNvSpPr>
          <p:nvPr/>
        </p:nvSpPr>
        <p:spPr bwMode="auto">
          <a:xfrm>
            <a:off x="1066800" y="5181600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Blocco di </a:t>
            </a:r>
            <a:r>
              <a:rPr lang="it-IT" sz="2400" b="1">
                <a:solidFill>
                  <a:srgbClr val="FF0000"/>
                </a:solidFill>
              </a:rPr>
              <a:t>elaborazione</a:t>
            </a:r>
          </a:p>
        </p:txBody>
      </p:sp>
      <p:sp>
        <p:nvSpPr>
          <p:cNvPr id="14" name="AutoShape 72"/>
          <p:cNvSpPr>
            <a:spLocks noChangeArrowheads="1"/>
          </p:cNvSpPr>
          <p:nvPr/>
        </p:nvSpPr>
        <p:spPr bwMode="auto">
          <a:xfrm>
            <a:off x="5621338" y="5280025"/>
            <a:ext cx="2836862" cy="1044575"/>
          </a:xfrm>
          <a:prstGeom prst="flowChartProcess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it-IT" sz="1800" b="1">
                <a:solidFill>
                  <a:srgbClr val="FF0000"/>
                </a:solidFill>
              </a:rPr>
              <a:t>nome</a:t>
            </a:r>
            <a:r>
              <a:rPr lang="it-IT" sz="1800" b="1" baseline="-25000">
                <a:solidFill>
                  <a:srgbClr val="FF0000"/>
                </a:solidFill>
              </a:rPr>
              <a:t>1</a:t>
            </a:r>
            <a:r>
              <a:rPr lang="it-IT" sz="1800" b="1">
                <a:solidFill>
                  <a:srgbClr val="FF0000"/>
                </a:solidFill>
              </a:rPr>
              <a:t> </a:t>
            </a:r>
            <a:r>
              <a:rPr lang="it-IT" b="1" smtClean="0">
                <a:solidFill>
                  <a:srgbClr val="FF0000"/>
                </a:solidFill>
                <a:sym typeface="Symbol"/>
              </a:rPr>
              <a:t></a:t>
            </a:r>
            <a:r>
              <a:rPr lang="it-IT" sz="1800" b="1" smtClean="0">
                <a:solidFill>
                  <a:srgbClr val="FF0000"/>
                </a:solidFill>
              </a:rPr>
              <a:t> </a:t>
            </a:r>
            <a:r>
              <a:rPr lang="it-IT" sz="1800" b="1">
                <a:solidFill>
                  <a:srgbClr val="FF0000"/>
                </a:solidFill>
              </a:rPr>
              <a:t>espressione</a:t>
            </a:r>
            <a:r>
              <a:rPr lang="it-IT" sz="1800" b="1" baseline="-25000">
                <a:solidFill>
                  <a:srgbClr val="FF0000"/>
                </a:solidFill>
              </a:rPr>
              <a:t>1</a:t>
            </a:r>
            <a:endParaRPr lang="it-IT" sz="1800" b="1">
              <a:solidFill>
                <a:srgbClr val="FF0000"/>
              </a:solidFill>
            </a:endParaRPr>
          </a:p>
          <a:p>
            <a:pPr algn="ctr"/>
            <a:r>
              <a:rPr lang="it-IT" sz="1800" b="1">
                <a:solidFill>
                  <a:srgbClr val="FF0000"/>
                </a:solidFill>
              </a:rPr>
              <a:t>nome</a:t>
            </a:r>
            <a:r>
              <a:rPr lang="it-IT" sz="1800" b="1" baseline="-25000">
                <a:solidFill>
                  <a:srgbClr val="FF0000"/>
                </a:solidFill>
              </a:rPr>
              <a:t>2</a:t>
            </a:r>
            <a:r>
              <a:rPr lang="it-IT" sz="1800" b="1">
                <a:solidFill>
                  <a:srgbClr val="FF0000"/>
                </a:solidFill>
              </a:rPr>
              <a:t> </a:t>
            </a:r>
            <a:r>
              <a:rPr lang="it-IT" b="1" smtClean="0">
                <a:solidFill>
                  <a:srgbClr val="FF0000"/>
                </a:solidFill>
                <a:sym typeface="Symbol"/>
              </a:rPr>
              <a:t></a:t>
            </a:r>
            <a:r>
              <a:rPr lang="it-IT" sz="1800" b="1" smtClean="0">
                <a:solidFill>
                  <a:srgbClr val="FF0000"/>
                </a:solidFill>
              </a:rPr>
              <a:t> </a:t>
            </a:r>
            <a:r>
              <a:rPr lang="it-IT" sz="1800" b="1">
                <a:solidFill>
                  <a:srgbClr val="FF0000"/>
                </a:solidFill>
              </a:rPr>
              <a:t>espressione</a:t>
            </a:r>
            <a:r>
              <a:rPr lang="it-IT" sz="1800" b="1" baseline="-25000">
                <a:solidFill>
                  <a:srgbClr val="FF0000"/>
                </a:solidFill>
              </a:rPr>
              <a:t>2</a:t>
            </a:r>
          </a:p>
          <a:p>
            <a:pPr algn="ctr"/>
            <a:r>
              <a:rPr lang="it-IT" sz="1800" baseline="-25000">
                <a:solidFill>
                  <a:schemeClr val="hlink"/>
                </a:solidFill>
              </a:rPr>
              <a:t> </a:t>
            </a:r>
            <a:r>
              <a:rPr lang="it-IT" sz="1800" b="1" baseline="-25000">
                <a:solidFill>
                  <a:srgbClr val="FF0000"/>
                </a:solidFill>
              </a:rPr>
              <a:t>……</a:t>
            </a:r>
          </a:p>
          <a:p>
            <a:pPr algn="ctr"/>
            <a:endParaRPr lang="it-IT" sz="1800" baseline="-25000">
              <a:solidFill>
                <a:schemeClr val="hlink"/>
              </a:solidFill>
            </a:endParaRPr>
          </a:p>
        </p:txBody>
      </p:sp>
      <p:grpSp>
        <p:nvGrpSpPr>
          <p:cNvPr id="18" name="Gruppo 17"/>
          <p:cNvGrpSpPr/>
          <p:nvPr/>
        </p:nvGrpSpPr>
        <p:grpSpPr>
          <a:xfrm>
            <a:off x="2700002" y="1928802"/>
            <a:ext cx="3086444" cy="923330"/>
            <a:chOff x="5057456" y="3071810"/>
            <a:chExt cx="3086444" cy="923330"/>
          </a:xfrm>
        </p:grpSpPr>
        <p:sp>
          <p:nvSpPr>
            <p:cNvPr id="15" name="CasellaDiTesto 14"/>
            <p:cNvSpPr txBox="1"/>
            <p:nvPr/>
          </p:nvSpPr>
          <p:spPr>
            <a:xfrm>
              <a:off x="5057456" y="3071810"/>
              <a:ext cx="65755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FF0000"/>
                  </a:solidFill>
                </a:rPr>
                <a:t>int</a:t>
              </a:r>
            </a:p>
            <a:p>
              <a:r>
                <a:rPr lang="it-IT" b="1" smtClean="0">
                  <a:solidFill>
                    <a:srgbClr val="FF0000"/>
                  </a:solidFill>
                </a:rPr>
                <a:t>bool</a:t>
              </a:r>
            </a:p>
            <a:p>
              <a:r>
                <a:rPr lang="it-IT" b="1" smtClean="0">
                  <a:solidFill>
                    <a:srgbClr val="FF0000"/>
                  </a:solidFill>
                </a:rPr>
                <a:t>char</a:t>
              </a:r>
              <a:endParaRPr lang="it-IT" b="1">
                <a:solidFill>
                  <a:srgbClr val="FF0000"/>
                </a:solidFill>
              </a:endParaRPr>
            </a:p>
          </p:txBody>
        </p:sp>
        <p:cxnSp>
          <p:nvCxnSpPr>
            <p:cNvPr id="17" name="Connettore 1 16"/>
            <p:cNvCxnSpPr/>
            <p:nvPr/>
          </p:nvCxnSpPr>
          <p:spPr>
            <a:xfrm flipV="1">
              <a:off x="5786446" y="3429000"/>
              <a:ext cx="2357454" cy="142876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7" grpId="0"/>
      <p:bldP spid="8" grpId="0"/>
      <p:bldP spid="9" grpId="0"/>
      <p:bldP spid="10" grpId="0" animBg="1" autoUpdateAnimBg="0"/>
      <p:bldP spid="11" grpId="0"/>
      <p:bldP spid="12" grpId="0" animBg="1" autoUpdateAnimBg="0"/>
      <p:bldP spid="13" grpId="0"/>
      <p:bldP spid="14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Riassumendo ….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1066800" y="1295400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Blocco di decisione</a:t>
            </a:r>
            <a:endParaRPr lang="it-IT" sz="2400" b="1">
              <a:solidFill>
                <a:srgbClr val="FF0000"/>
              </a:solidFill>
            </a:endParaRPr>
          </a:p>
        </p:txBody>
      </p:sp>
      <p:grpSp>
        <p:nvGrpSpPr>
          <p:cNvPr id="30" name="Gruppo 29"/>
          <p:cNvGrpSpPr/>
          <p:nvPr/>
        </p:nvGrpSpPr>
        <p:grpSpPr>
          <a:xfrm>
            <a:off x="4500562" y="1714488"/>
            <a:ext cx="4214842" cy="1039356"/>
            <a:chOff x="4357686" y="1389512"/>
            <a:chExt cx="4214842" cy="1039356"/>
          </a:xfrm>
        </p:grpSpPr>
        <p:sp>
          <p:nvSpPr>
            <p:cNvPr id="18" name="AutoShape 10"/>
            <p:cNvSpPr>
              <a:spLocks noChangeArrowheads="1"/>
            </p:cNvSpPr>
            <p:nvPr/>
          </p:nvSpPr>
          <p:spPr bwMode="auto">
            <a:xfrm>
              <a:off x="4978832" y="1389512"/>
              <a:ext cx="3028144" cy="1039356"/>
            </a:xfrm>
            <a:prstGeom prst="flowChartDecision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>
                  <a:solidFill>
                    <a:srgbClr val="FF0000"/>
                  </a:solidFill>
                </a:rPr>
                <a:t>espressione a</a:t>
              </a:r>
            </a:p>
            <a:p>
              <a:pPr algn="ctr"/>
              <a:r>
                <a:rPr lang="it-IT" sz="1400" b="1" smtClean="0">
                  <a:solidFill>
                    <a:srgbClr val="FF0000"/>
                  </a:solidFill>
                </a:rPr>
                <a:t>valore booleano</a:t>
              </a:r>
              <a:endParaRPr lang="en-GB" sz="1400" b="1">
                <a:solidFill>
                  <a:srgbClr val="FF0000"/>
                </a:solidFill>
              </a:endParaRPr>
            </a:p>
          </p:txBody>
        </p:sp>
        <p:cxnSp>
          <p:nvCxnSpPr>
            <p:cNvPr id="19" name="AutoShape 18"/>
            <p:cNvCxnSpPr>
              <a:cxnSpLocks noChangeShapeType="1"/>
              <a:stCxn id="18" idx="3"/>
            </p:cNvCxnSpPr>
            <p:nvPr/>
          </p:nvCxnSpPr>
          <p:spPr bwMode="auto">
            <a:xfrm flipV="1">
              <a:off x="8006976" y="1906454"/>
              <a:ext cx="565552" cy="2736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0" name="AutoShape 21"/>
            <p:cNvCxnSpPr>
              <a:cxnSpLocks noChangeShapeType="1"/>
              <a:stCxn id="18" idx="1"/>
            </p:cNvCxnSpPr>
            <p:nvPr/>
          </p:nvCxnSpPr>
          <p:spPr bwMode="auto">
            <a:xfrm rot="10800000">
              <a:off x="4357686" y="1906454"/>
              <a:ext cx="621146" cy="2736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4460878" y="1598479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>
                  <a:solidFill>
                    <a:srgbClr val="FF0000"/>
                  </a:solidFill>
                </a:rPr>
                <a:t>true</a:t>
              </a:r>
              <a:endParaRPr lang="en-GB" sz="1400" b="1">
                <a:solidFill>
                  <a:srgbClr val="FF0000"/>
                </a:solidFill>
              </a:endParaRPr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7786710" y="2000240"/>
              <a:ext cx="55880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>
                  <a:solidFill>
                    <a:srgbClr val="FF0000"/>
                  </a:solidFill>
                </a:rPr>
                <a:t>false</a:t>
              </a:r>
              <a:endParaRPr lang="en-GB" sz="1400" b="1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Condizioni di validità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259632" y="908720"/>
            <a:ext cx="7632848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Esiste un solo blocco di inizio e almeno un blocco di termine;</a:t>
            </a:r>
          </a:p>
          <a:p>
            <a:pPr marL="265113" indent="-265113"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il blocco di inizio ha un solo arco uscente e non ha archi entranti;</a:t>
            </a:r>
          </a:p>
          <a:p>
            <a:pPr marL="265113" indent="-265113"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ogni blocco di uscita ha un solo arco entrante e non ha archi uscenti;</a:t>
            </a:r>
          </a:p>
          <a:p>
            <a:pPr marL="265113" indent="-265113"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ciascun blocco di elaborazione, di acquisizione, e di restituzione ha un solo arco entrante e un solo arco uscente;</a:t>
            </a:r>
          </a:p>
          <a:p>
            <a:pPr marL="265113" indent="-265113"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ciascun blocco di decisione ha un solo arco entrante e due uscenti;</a:t>
            </a:r>
          </a:p>
          <a:p>
            <a:pPr marL="265113" indent="-265113"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ciascun arco entra in un blocco o si innesta su un altro arco;</a:t>
            </a:r>
          </a:p>
          <a:p>
            <a:pPr marL="265113" indent="-265113"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ciascun blocco è raggiungibile dal blocco iniziale;</a:t>
            </a:r>
          </a:p>
          <a:p>
            <a:pPr marL="265113" indent="-265113"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da qualsiasi blocco è possibile raggiungere almeno uno dei blocchi di termine.</a:t>
            </a:r>
            <a:endParaRPr lang="it-IT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99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Operatori ….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1652614" y="917658"/>
            <a:ext cx="6705600" cy="307776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Operatori aritmetici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963863" algn="l"/>
              </a:tabLst>
            </a:pPr>
            <a:r>
              <a:rPr lang="it-IT" sz="2000" b="1" smtClean="0"/>
              <a:t>+ : int x int</a:t>
            </a:r>
            <a:r>
              <a:rPr lang="it-IT" sz="2000" b="1" smtClean="0">
                <a:sym typeface="Symbol"/>
              </a:rPr>
              <a:t>  int		somma tra interi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963863" algn="l"/>
              </a:tabLst>
            </a:pPr>
            <a:r>
              <a:rPr lang="it-IT" sz="2000" b="1" smtClean="0"/>
              <a:t>- : int x int</a:t>
            </a:r>
            <a:r>
              <a:rPr lang="it-IT" sz="2000" b="1" smtClean="0">
                <a:sym typeface="Symbol"/>
              </a:rPr>
              <a:t>  int		differenza tra interi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963863" algn="l"/>
              </a:tabLst>
            </a:pPr>
            <a:r>
              <a:rPr lang="it-IT" sz="2000" b="1" smtClean="0"/>
              <a:t>* : int x int</a:t>
            </a:r>
            <a:r>
              <a:rPr lang="it-IT" sz="2000" b="1" smtClean="0">
                <a:sym typeface="Symbol"/>
              </a:rPr>
              <a:t>  int		prodotto tra interi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963863" algn="l"/>
              </a:tabLst>
            </a:pPr>
            <a:r>
              <a:rPr lang="it-IT" sz="2000" b="1" smtClean="0"/>
              <a:t>/ : int x int</a:t>
            </a:r>
            <a:r>
              <a:rPr lang="it-IT" sz="2000" b="1" smtClean="0">
                <a:sym typeface="Symbol"/>
              </a:rPr>
              <a:t>  int		divisione intera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963863" algn="l"/>
              </a:tabLst>
            </a:pPr>
            <a:r>
              <a:rPr lang="it-IT" sz="2000" b="1" smtClean="0"/>
              <a:t>% : int x int</a:t>
            </a:r>
            <a:r>
              <a:rPr lang="it-IT" sz="2000" b="1" smtClean="0">
                <a:sym typeface="Symbol"/>
              </a:rPr>
              <a:t>  int		resto della divisione 			intera</a:t>
            </a:r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auto">
          <a:xfrm>
            <a:off x="1652614" y="4000504"/>
            <a:ext cx="6705600" cy="184665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Operatori logici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3941763" algn="l"/>
              </a:tabLst>
            </a:pPr>
            <a:r>
              <a:rPr lang="it-IT" sz="2000" b="1" dirty="0" err="1" smtClean="0"/>
              <a:t>not</a:t>
            </a:r>
            <a:r>
              <a:rPr lang="it-IT" sz="2000" b="1" dirty="0" smtClean="0"/>
              <a:t> : </a:t>
            </a:r>
            <a:r>
              <a:rPr lang="it-IT" sz="2000" b="1" dirty="0" err="1" smtClean="0"/>
              <a:t>bool</a:t>
            </a:r>
            <a:r>
              <a:rPr lang="it-IT" sz="2000" b="1" dirty="0" smtClean="0"/>
              <a:t> </a:t>
            </a:r>
            <a:r>
              <a:rPr lang="it-IT" sz="2000" b="1" dirty="0" smtClean="0">
                <a:sym typeface="Symbol"/>
              </a:rPr>
              <a:t> </a:t>
            </a:r>
            <a:r>
              <a:rPr lang="it-IT" sz="2000" b="1" dirty="0" err="1" smtClean="0">
                <a:sym typeface="Symbol"/>
              </a:rPr>
              <a:t>bool</a:t>
            </a:r>
            <a:r>
              <a:rPr lang="it-IT" sz="2000" b="1" dirty="0" smtClean="0">
                <a:sym typeface="Symbol"/>
              </a:rPr>
              <a:t>		negazione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dirty="0" smtClean="0"/>
              <a:t>and : </a:t>
            </a:r>
            <a:r>
              <a:rPr lang="it-IT" sz="2000" b="1" dirty="0" err="1" smtClean="0"/>
              <a:t>bool</a:t>
            </a:r>
            <a:r>
              <a:rPr lang="it-IT" sz="2000" b="1" dirty="0" smtClean="0"/>
              <a:t> x </a:t>
            </a:r>
            <a:r>
              <a:rPr lang="it-IT" sz="2000" b="1" dirty="0" err="1" smtClean="0"/>
              <a:t>bool</a:t>
            </a:r>
            <a:r>
              <a:rPr lang="it-IT" sz="2000" b="1" dirty="0" smtClean="0">
                <a:sym typeface="Symbol"/>
              </a:rPr>
              <a:t>  </a:t>
            </a:r>
            <a:r>
              <a:rPr lang="it-IT" sz="2000" b="1" dirty="0" err="1" smtClean="0">
                <a:sym typeface="Symbol"/>
              </a:rPr>
              <a:t>b</a:t>
            </a:r>
            <a:r>
              <a:rPr lang="it-IT" sz="2000" b="1" dirty="0" err="1" smtClean="0"/>
              <a:t>ool</a:t>
            </a:r>
            <a:r>
              <a:rPr lang="it-IT" sz="2000" b="1" dirty="0" smtClean="0"/>
              <a:t> </a:t>
            </a:r>
            <a:r>
              <a:rPr lang="it-IT" sz="2000" b="1" dirty="0" smtClean="0">
                <a:sym typeface="Symbol"/>
              </a:rPr>
              <a:t>	and logico	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dirty="0" smtClean="0"/>
              <a:t>or : </a:t>
            </a:r>
            <a:r>
              <a:rPr lang="it-IT" sz="2000" b="1" dirty="0" err="1" smtClean="0"/>
              <a:t>bool</a:t>
            </a:r>
            <a:r>
              <a:rPr lang="it-IT" sz="2000" b="1" dirty="0" smtClean="0"/>
              <a:t> x </a:t>
            </a:r>
            <a:r>
              <a:rPr lang="it-IT" sz="2000" b="1" dirty="0" err="1" smtClean="0"/>
              <a:t>bool</a:t>
            </a:r>
            <a:r>
              <a:rPr lang="it-IT" sz="2000" b="1" dirty="0" smtClean="0"/>
              <a:t> </a:t>
            </a:r>
            <a:r>
              <a:rPr lang="it-IT" sz="2000" b="1" dirty="0" smtClean="0">
                <a:sym typeface="Symbol"/>
              </a:rPr>
              <a:t> </a:t>
            </a:r>
            <a:r>
              <a:rPr lang="it-IT" sz="2000" b="1" dirty="0" err="1" smtClean="0">
                <a:sym typeface="Symbol"/>
              </a:rPr>
              <a:t>b</a:t>
            </a:r>
            <a:r>
              <a:rPr lang="it-IT" sz="2000" b="1" dirty="0" err="1" smtClean="0"/>
              <a:t>ool</a:t>
            </a:r>
            <a:r>
              <a:rPr lang="it-IT" sz="2000" b="1" dirty="0" smtClean="0"/>
              <a:t> </a:t>
            </a:r>
            <a:r>
              <a:rPr lang="it-IT" sz="2000" b="1" dirty="0" smtClean="0">
                <a:sym typeface="Symbol"/>
              </a:rPr>
              <a:t>		or logico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/>
      <p:bldP spid="15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Operatori ….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1652614" y="1373391"/>
            <a:ext cx="7134228" cy="276998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Operatori di confronto tra interi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smtClean="0"/>
              <a:t>= : int x int</a:t>
            </a:r>
            <a:r>
              <a:rPr lang="it-IT" sz="2000" b="1" smtClean="0">
                <a:sym typeface="Symbol"/>
              </a:rPr>
              <a:t>  bool	test di uguaglianza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smtClean="0"/>
              <a:t>&gt; : int x int</a:t>
            </a:r>
            <a:r>
              <a:rPr lang="it-IT" sz="2000" b="1" smtClean="0">
                <a:sym typeface="Symbol"/>
              </a:rPr>
              <a:t>  bool	strettamente maggiore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smtClean="0"/>
              <a:t>≥</a:t>
            </a:r>
            <a:r>
              <a:rPr lang="it-IT" sz="2000" b="1" smtClean="0"/>
              <a:t> : int x int</a:t>
            </a:r>
            <a:r>
              <a:rPr lang="it-IT" sz="2000" b="1" smtClean="0">
                <a:sym typeface="Symbol"/>
              </a:rPr>
              <a:t>  bool	maggiore o uguale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smtClean="0"/>
              <a:t>&lt; : int x int</a:t>
            </a:r>
            <a:r>
              <a:rPr lang="it-IT" sz="2000" b="1" smtClean="0">
                <a:sym typeface="Symbol"/>
              </a:rPr>
              <a:t>  bool	strettamente minore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smtClean="0"/>
              <a:t>≤</a:t>
            </a:r>
            <a:r>
              <a:rPr lang="it-IT" sz="2000" b="1" smtClean="0"/>
              <a:t> : int x int</a:t>
            </a:r>
            <a:r>
              <a:rPr lang="it-IT" sz="2000" b="1" smtClean="0">
                <a:sym typeface="Symbol"/>
              </a:rPr>
              <a:t>  bool	minore uguale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Ordinamento lessicografico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25</a:t>
            </a:fld>
            <a:endParaRPr lang="it-IT" dirty="0"/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476404" y="1071546"/>
            <a:ext cx="7239000" cy="5314950"/>
            <a:chOff x="720" y="732"/>
            <a:chExt cx="4560" cy="3348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80" y="732"/>
              <a:ext cx="4200" cy="334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</p:pic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 rot="-5400000">
              <a:off x="-768" y="2220"/>
              <a:ext cx="3264" cy="288"/>
            </a:xfrm>
            <a:prstGeom prst="rect">
              <a:avLst/>
            </a:prstGeom>
            <a:solidFill>
              <a:schemeClr val="hlink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it-IT" sz="2400">
                  <a:solidFill>
                    <a:schemeClr val="bg1"/>
                  </a:solidFill>
                </a:rPr>
                <a:t>Tabella dei codici ASCII</a:t>
              </a:r>
              <a:endParaRPr lang="en-GB" sz="2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Operatori ….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26</a:t>
            </a:fld>
            <a:endParaRPr lang="it-IT" dirty="0"/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auto">
          <a:xfrm>
            <a:off x="1142976" y="1049522"/>
            <a:ext cx="7858180" cy="338554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Operatori di confronto tra caratteri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dirty="0" smtClean="0"/>
              <a:t>= : </a:t>
            </a:r>
            <a:r>
              <a:rPr lang="it-IT" sz="2000" b="1" dirty="0" err="1" smtClean="0"/>
              <a:t>char</a:t>
            </a:r>
            <a:r>
              <a:rPr lang="it-IT" sz="2000" b="1" dirty="0" smtClean="0"/>
              <a:t> x </a:t>
            </a:r>
            <a:r>
              <a:rPr lang="it-IT" sz="2000" b="1" dirty="0" err="1" smtClean="0"/>
              <a:t>char</a:t>
            </a:r>
            <a:r>
              <a:rPr lang="it-IT" sz="2000" b="1" dirty="0" smtClean="0">
                <a:sym typeface="Symbol"/>
              </a:rPr>
              <a:t> </a:t>
            </a:r>
            <a:r>
              <a:rPr lang="it-IT" sz="2000" b="1" dirty="0" err="1" smtClean="0">
                <a:sym typeface="Symbol"/>
              </a:rPr>
              <a:t>bool</a:t>
            </a:r>
            <a:r>
              <a:rPr lang="it-IT" sz="2000" b="1" dirty="0" smtClean="0">
                <a:sym typeface="Symbol"/>
              </a:rPr>
              <a:t>	test di uguaglianza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dirty="0" smtClean="0"/>
              <a:t>&lt; : </a:t>
            </a:r>
            <a:r>
              <a:rPr lang="it-IT" sz="2000" b="1" dirty="0" err="1" smtClean="0"/>
              <a:t>char</a:t>
            </a:r>
            <a:r>
              <a:rPr lang="it-IT" sz="2000" b="1" dirty="0" smtClean="0"/>
              <a:t> x </a:t>
            </a:r>
            <a:r>
              <a:rPr lang="it-IT" sz="2000" b="1" dirty="0" err="1" smtClean="0"/>
              <a:t>char</a:t>
            </a:r>
            <a:r>
              <a:rPr lang="it-IT" sz="2000" b="1" dirty="0" smtClean="0">
                <a:sym typeface="Symbol"/>
              </a:rPr>
              <a:t>  </a:t>
            </a:r>
            <a:r>
              <a:rPr lang="it-IT" sz="2000" b="1" dirty="0" err="1" smtClean="0">
                <a:sym typeface="Symbol"/>
              </a:rPr>
              <a:t>bool</a:t>
            </a:r>
            <a:r>
              <a:rPr lang="it-IT" sz="2000" b="1" dirty="0" smtClean="0">
                <a:sym typeface="Symbol"/>
              </a:rPr>
              <a:t>	precede lessicograficamente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dirty="0" smtClean="0"/>
              <a:t>≤</a:t>
            </a:r>
            <a:r>
              <a:rPr lang="it-IT" sz="2000" b="1" dirty="0" smtClean="0"/>
              <a:t> : </a:t>
            </a:r>
            <a:r>
              <a:rPr lang="it-IT" sz="2000" b="1" dirty="0" err="1" smtClean="0"/>
              <a:t>char</a:t>
            </a:r>
            <a:r>
              <a:rPr lang="it-IT" sz="2000" b="1" dirty="0" smtClean="0"/>
              <a:t> x </a:t>
            </a:r>
            <a:r>
              <a:rPr lang="it-IT" sz="2000" b="1" dirty="0" err="1" smtClean="0"/>
              <a:t>char</a:t>
            </a:r>
            <a:r>
              <a:rPr lang="it-IT" sz="2000" b="1" dirty="0" smtClean="0"/>
              <a:t> </a:t>
            </a:r>
            <a:r>
              <a:rPr lang="it-IT" sz="2000" b="1" dirty="0" smtClean="0">
                <a:sym typeface="Symbol"/>
              </a:rPr>
              <a:t> </a:t>
            </a:r>
            <a:r>
              <a:rPr lang="it-IT" sz="2000" b="1" dirty="0" err="1" smtClean="0">
                <a:sym typeface="Symbol"/>
              </a:rPr>
              <a:t>bool</a:t>
            </a:r>
            <a:r>
              <a:rPr lang="it-IT" sz="2000" b="1" dirty="0" smtClean="0">
                <a:sym typeface="Symbol"/>
              </a:rPr>
              <a:t>	uguale o precede 					lessicograficamente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b="1" dirty="0" smtClean="0"/>
              <a:t>&gt; : </a:t>
            </a:r>
            <a:r>
              <a:rPr lang="it-IT" sz="2000" b="1" dirty="0" err="1" smtClean="0"/>
              <a:t>char</a:t>
            </a:r>
            <a:r>
              <a:rPr lang="it-IT" sz="2000" b="1" dirty="0" smtClean="0"/>
              <a:t> x </a:t>
            </a:r>
            <a:r>
              <a:rPr lang="it-IT" sz="2000" b="1" dirty="0" err="1" smtClean="0"/>
              <a:t>char</a:t>
            </a:r>
            <a:r>
              <a:rPr lang="it-IT" sz="2000" b="1" dirty="0" smtClean="0"/>
              <a:t> </a:t>
            </a:r>
            <a:r>
              <a:rPr lang="it-IT" sz="2000" b="1" dirty="0" smtClean="0">
                <a:sym typeface="Symbol"/>
              </a:rPr>
              <a:t> </a:t>
            </a:r>
            <a:r>
              <a:rPr lang="it-IT" sz="2000" b="1" dirty="0" err="1" smtClean="0">
                <a:sym typeface="Symbol"/>
              </a:rPr>
              <a:t>bool</a:t>
            </a:r>
            <a:r>
              <a:rPr lang="it-IT" sz="2000" b="1" dirty="0" smtClean="0">
                <a:sym typeface="Symbol"/>
              </a:rPr>
              <a:t>	segue lessicograficamente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0813" algn="l"/>
              </a:tabLst>
            </a:pPr>
            <a:r>
              <a:rPr lang="it-IT" sz="2000" dirty="0" smtClean="0"/>
              <a:t>≥</a:t>
            </a:r>
            <a:r>
              <a:rPr lang="it-IT" sz="2000" b="1" dirty="0" smtClean="0"/>
              <a:t> : </a:t>
            </a:r>
            <a:r>
              <a:rPr lang="it-IT" sz="2000" b="1" dirty="0" err="1" smtClean="0"/>
              <a:t>char</a:t>
            </a:r>
            <a:r>
              <a:rPr lang="it-IT" sz="2000" b="1" dirty="0" smtClean="0"/>
              <a:t> x </a:t>
            </a:r>
            <a:r>
              <a:rPr lang="it-IT" sz="2000" b="1" dirty="0" err="1" smtClean="0"/>
              <a:t>char</a:t>
            </a:r>
            <a:r>
              <a:rPr lang="it-IT" sz="2000" b="1" dirty="0" smtClean="0"/>
              <a:t> </a:t>
            </a:r>
            <a:r>
              <a:rPr lang="it-IT" sz="2000" b="1" dirty="0" smtClean="0">
                <a:sym typeface="Symbol"/>
              </a:rPr>
              <a:t> </a:t>
            </a:r>
            <a:r>
              <a:rPr lang="it-IT" sz="2000" b="1" dirty="0" err="1" smtClean="0">
                <a:sym typeface="Symbol"/>
              </a:rPr>
              <a:t>bool</a:t>
            </a:r>
            <a:r>
              <a:rPr lang="it-IT" sz="2000" b="1" dirty="0" smtClean="0">
                <a:sym typeface="Symbol"/>
              </a:rPr>
              <a:t>	uguale o segue						lessicograficamente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498080" cy="646331"/>
          </a:xfrm>
        </p:spPr>
        <p:txBody>
          <a:bodyPr/>
          <a:lstStyle/>
          <a:p>
            <a:r>
              <a:rPr lang="it-IT" smtClean="0"/>
              <a:t>Un semplice esempio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70435" y="6284091"/>
            <a:ext cx="4812833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27</a:t>
            </a:fld>
            <a:endParaRPr lang="it-IT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2134583" y="2099553"/>
            <a:ext cx="2071702" cy="1077218"/>
          </a:xfrm>
          <a:prstGeom prst="rect">
            <a:avLst/>
          </a:prstGeom>
          <a:solidFill>
            <a:srgbClr val="3333FF"/>
          </a:solidFill>
          <a:ln>
            <a:solidFill>
              <a:srgbClr val="3333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Calcolare il massimo di una sequenza di N≥1</a:t>
            </a:r>
            <a:r>
              <a:rPr lang="it-IT" sz="1600" b="1" cap="small" dirty="0" smtClean="0">
                <a:solidFill>
                  <a:schemeClr val="bg1"/>
                </a:solidFill>
                <a:latin typeface="Script MT Bold" pitchFamily="66" charset="0"/>
              </a:rPr>
              <a:t> </a:t>
            </a:r>
            <a:r>
              <a:rPr lang="it-IT" sz="1600" dirty="0" smtClean="0">
                <a:solidFill>
                  <a:schemeClr val="bg1"/>
                </a:solidFill>
              </a:rPr>
              <a:t>numeri </a:t>
            </a:r>
            <a:r>
              <a:rPr lang="it-IT" sz="1600" dirty="0" smtClean="0">
                <a:solidFill>
                  <a:schemeClr val="bg1"/>
                </a:solidFill>
              </a:rPr>
              <a:t>interi positivi</a:t>
            </a:r>
            <a:endParaRPr lang="it-IT" sz="1600" dirty="0" smtClean="0">
              <a:solidFill>
                <a:schemeClr val="bg1"/>
              </a:solidFill>
            </a:endParaRPr>
          </a:p>
        </p:txBody>
      </p:sp>
      <p:sp>
        <p:nvSpPr>
          <p:cNvPr id="77" name="AutoShape 4"/>
          <p:cNvSpPr>
            <a:spLocks noChangeArrowheads="1"/>
          </p:cNvSpPr>
          <p:nvPr/>
        </p:nvSpPr>
        <p:spPr bwMode="auto">
          <a:xfrm>
            <a:off x="5205941" y="1271143"/>
            <a:ext cx="3192200" cy="817245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 dirty="0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dirty="0"/>
              <a:t>	Nome:	</a:t>
            </a:r>
            <a:r>
              <a:rPr lang="it-IT" sz="1400" b="1" dirty="0" err="1" smtClean="0"/>
              <a:t>MaxTraN</a:t>
            </a:r>
            <a:endParaRPr lang="it-IT" sz="1400" b="1" dirty="0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dirty="0"/>
              <a:t>	Variabili:	</a:t>
            </a:r>
            <a:r>
              <a:rPr lang="it-IT" sz="1400" b="1" dirty="0" err="1" smtClean="0"/>
              <a:t>int</a:t>
            </a:r>
            <a:r>
              <a:rPr lang="it-IT" sz="1400" b="1" dirty="0" smtClean="0"/>
              <a:t> </a:t>
            </a:r>
            <a:r>
              <a:rPr lang="it-IT" sz="1400" b="1" dirty="0"/>
              <a:t> </a:t>
            </a:r>
            <a:r>
              <a:rPr lang="it-IT" sz="1400" b="1" dirty="0" smtClean="0"/>
              <a:t>N, </a:t>
            </a:r>
            <a:r>
              <a:rPr lang="it-IT" sz="1400" b="1" dirty="0" err="1" smtClean="0"/>
              <a:t>count</a:t>
            </a:r>
            <a:r>
              <a:rPr lang="it-IT" sz="1400" b="1" dirty="0" smtClean="0"/>
              <a:t>, </a:t>
            </a:r>
            <a:r>
              <a:rPr lang="it-IT" sz="1400" b="1" dirty="0" err="1" smtClean="0"/>
              <a:t>max</a:t>
            </a:r>
            <a:r>
              <a:rPr lang="it-IT" sz="1400" b="1" dirty="0" smtClean="0"/>
              <a:t>, val</a:t>
            </a:r>
          </a:p>
        </p:txBody>
      </p:sp>
      <p:grpSp>
        <p:nvGrpSpPr>
          <p:cNvPr id="49" name="Gruppo 48"/>
          <p:cNvGrpSpPr/>
          <p:nvPr/>
        </p:nvGrpSpPr>
        <p:grpSpPr>
          <a:xfrm>
            <a:off x="7576968" y="4223796"/>
            <a:ext cx="1138436" cy="537731"/>
            <a:chOff x="7576968" y="4223796"/>
            <a:chExt cx="1138436" cy="537731"/>
          </a:xfrm>
        </p:grpSpPr>
        <p:cxnSp>
          <p:nvCxnSpPr>
            <p:cNvPr id="80" name="AutoShape 15"/>
            <p:cNvCxnSpPr>
              <a:cxnSpLocks noChangeShapeType="1"/>
              <a:stCxn id="79" idx="3"/>
              <a:endCxn id="86" idx="3"/>
            </p:cNvCxnSpPr>
            <p:nvPr/>
          </p:nvCxnSpPr>
          <p:spPr bwMode="auto">
            <a:xfrm flipV="1">
              <a:off x="7818369" y="4570432"/>
              <a:ext cx="346884" cy="472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/>
            </a:ln>
          </p:spPr>
        </p:cxnSp>
        <p:sp>
          <p:nvSpPr>
            <p:cNvPr id="81" name="Text Box 21"/>
            <p:cNvSpPr txBox="1">
              <a:spLocks noChangeArrowheads="1"/>
            </p:cNvSpPr>
            <p:nvPr/>
          </p:nvSpPr>
          <p:spPr bwMode="auto">
            <a:xfrm>
              <a:off x="7576968" y="4223796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true</a:t>
              </a:r>
              <a:endParaRPr lang="en-GB" sz="1400" b="1"/>
            </a:p>
          </p:txBody>
        </p:sp>
        <p:sp>
          <p:nvSpPr>
            <p:cNvPr id="86" name="AutoShape 8"/>
            <p:cNvSpPr>
              <a:spLocks noChangeArrowheads="1"/>
            </p:cNvSpPr>
            <p:nvPr/>
          </p:nvSpPr>
          <p:spPr bwMode="auto">
            <a:xfrm flipH="1">
              <a:off x="8165253" y="4379336"/>
              <a:ext cx="550151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</a:t>
              </a:r>
              <a:endParaRPr lang="en-GB" sz="1400" b="1"/>
            </a:p>
          </p:txBody>
        </p:sp>
      </p:grpSp>
      <p:grpSp>
        <p:nvGrpSpPr>
          <p:cNvPr id="32" name="Gruppo 31"/>
          <p:cNvGrpSpPr/>
          <p:nvPr/>
        </p:nvGrpSpPr>
        <p:grpSpPr>
          <a:xfrm>
            <a:off x="6653822" y="2088388"/>
            <a:ext cx="314510" cy="742938"/>
            <a:chOff x="6653822" y="2088388"/>
            <a:chExt cx="314510" cy="742938"/>
          </a:xfrm>
        </p:grpSpPr>
        <p:sp>
          <p:nvSpPr>
            <p:cNvPr id="85" name="AutoShape 5"/>
            <p:cNvSpPr>
              <a:spLocks noChangeArrowheads="1"/>
            </p:cNvSpPr>
            <p:nvPr/>
          </p:nvSpPr>
          <p:spPr bwMode="auto">
            <a:xfrm>
              <a:off x="6653822" y="2449135"/>
              <a:ext cx="314510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N</a:t>
              </a:r>
              <a:endParaRPr lang="en-GB" sz="1400" b="1" dirty="0"/>
            </a:p>
          </p:txBody>
        </p:sp>
        <p:cxnSp>
          <p:nvCxnSpPr>
            <p:cNvPr id="88" name="AutoShape 13"/>
            <p:cNvCxnSpPr>
              <a:cxnSpLocks noChangeShapeType="1"/>
              <a:stCxn id="77" idx="2"/>
              <a:endCxn id="85" idx="0"/>
            </p:cNvCxnSpPr>
            <p:nvPr/>
          </p:nvCxnSpPr>
          <p:spPr bwMode="auto">
            <a:xfrm>
              <a:off x="6802041" y="2088388"/>
              <a:ext cx="9036" cy="36074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3" name="Gruppo 32"/>
          <p:cNvGrpSpPr/>
          <p:nvPr/>
        </p:nvGrpSpPr>
        <p:grpSpPr>
          <a:xfrm>
            <a:off x="6268083" y="2817614"/>
            <a:ext cx="1088761" cy="800811"/>
            <a:chOff x="6268083" y="2817614"/>
            <a:chExt cx="1088761" cy="800811"/>
          </a:xfrm>
        </p:grpSpPr>
        <p:sp>
          <p:nvSpPr>
            <p:cNvPr id="78" name="AutoShape 6"/>
            <p:cNvSpPr>
              <a:spLocks noChangeArrowheads="1"/>
            </p:cNvSpPr>
            <p:nvPr/>
          </p:nvSpPr>
          <p:spPr bwMode="auto">
            <a:xfrm>
              <a:off x="6268083" y="3095205"/>
              <a:ext cx="1088761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</a:t>
              </a:r>
              <a:r>
                <a:rPr lang="it-IT" sz="1400" b="1" dirty="0" smtClean="0"/>
                <a:t>0</a:t>
              </a:r>
              <a:endParaRPr lang="it-IT" sz="1400" b="1" dirty="0" smtClean="0"/>
            </a:p>
            <a:p>
              <a:pPr algn="ctr"/>
              <a:r>
                <a:rPr lang="it-IT" sz="1400" b="1" dirty="0" err="1" smtClean="0"/>
                <a:t>count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smtClean="0">
                  <a:sym typeface="Symbol"/>
                </a:rPr>
                <a:t>0</a:t>
              </a:r>
              <a:r>
                <a:rPr lang="it-IT" sz="1400" b="1" dirty="0" smtClean="0"/>
                <a:t> </a:t>
              </a:r>
              <a:endParaRPr lang="it-IT" sz="1400" b="1" dirty="0"/>
            </a:p>
          </p:txBody>
        </p:sp>
        <p:cxnSp>
          <p:nvCxnSpPr>
            <p:cNvPr id="91" name="AutoShape 13"/>
            <p:cNvCxnSpPr>
              <a:cxnSpLocks noChangeShapeType="1"/>
            </p:cNvCxnSpPr>
            <p:nvPr/>
          </p:nvCxnSpPr>
          <p:spPr bwMode="auto">
            <a:xfrm rot="5400000">
              <a:off x="6690201" y="2935344"/>
              <a:ext cx="241565" cy="61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4" name="Gruppo 33"/>
          <p:cNvGrpSpPr/>
          <p:nvPr/>
        </p:nvGrpSpPr>
        <p:grpSpPr>
          <a:xfrm>
            <a:off x="5795701" y="3618425"/>
            <a:ext cx="2022668" cy="1262421"/>
            <a:chOff x="5795701" y="3618425"/>
            <a:chExt cx="2022668" cy="1262421"/>
          </a:xfrm>
        </p:grpSpPr>
        <p:sp>
          <p:nvSpPr>
            <p:cNvPr id="79" name="AutoShape 7"/>
            <p:cNvSpPr>
              <a:spLocks noChangeArrowheads="1"/>
            </p:cNvSpPr>
            <p:nvPr/>
          </p:nvSpPr>
          <p:spPr bwMode="auto">
            <a:xfrm>
              <a:off x="5795701" y="4269460"/>
              <a:ext cx="2022668" cy="611386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count = N</a:t>
              </a:r>
              <a:endParaRPr lang="en-GB" sz="1400" b="1"/>
            </a:p>
          </p:txBody>
        </p:sp>
        <p:cxnSp>
          <p:nvCxnSpPr>
            <p:cNvPr id="92" name="AutoShape 13"/>
            <p:cNvCxnSpPr>
              <a:cxnSpLocks noChangeShapeType="1"/>
              <a:stCxn id="78" idx="2"/>
              <a:endCxn id="79" idx="0"/>
            </p:cNvCxnSpPr>
            <p:nvPr/>
          </p:nvCxnSpPr>
          <p:spPr bwMode="auto">
            <a:xfrm flipH="1">
              <a:off x="6807035" y="3618425"/>
              <a:ext cx="5429" cy="65103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5" name="Gruppo 34"/>
          <p:cNvGrpSpPr/>
          <p:nvPr/>
        </p:nvGrpSpPr>
        <p:grpSpPr>
          <a:xfrm>
            <a:off x="5981619" y="4817878"/>
            <a:ext cx="1620957" cy="646093"/>
            <a:chOff x="5981619" y="4817878"/>
            <a:chExt cx="1620957" cy="646093"/>
          </a:xfrm>
        </p:grpSpPr>
        <p:sp>
          <p:nvSpPr>
            <p:cNvPr id="84" name="Text Box 20"/>
            <p:cNvSpPr txBox="1">
              <a:spLocks noChangeArrowheads="1"/>
            </p:cNvSpPr>
            <p:nvPr/>
          </p:nvSpPr>
          <p:spPr bwMode="auto">
            <a:xfrm>
              <a:off x="6879369" y="4817878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  <p:sp>
          <p:nvSpPr>
            <p:cNvPr id="89" name="AutoShape 6"/>
            <p:cNvSpPr>
              <a:spLocks noChangeArrowheads="1"/>
            </p:cNvSpPr>
            <p:nvPr/>
          </p:nvSpPr>
          <p:spPr bwMode="auto">
            <a:xfrm>
              <a:off x="5981619" y="5156194"/>
              <a:ext cx="1620957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count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count+1</a:t>
              </a:r>
            </a:p>
          </p:txBody>
        </p:sp>
        <p:cxnSp>
          <p:nvCxnSpPr>
            <p:cNvPr id="93" name="AutoShape 13"/>
            <p:cNvCxnSpPr>
              <a:cxnSpLocks noChangeShapeType="1"/>
            </p:cNvCxnSpPr>
            <p:nvPr/>
          </p:nvCxnSpPr>
          <p:spPr bwMode="auto">
            <a:xfrm rot="5400000">
              <a:off x="6690202" y="5002372"/>
              <a:ext cx="241565" cy="61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6" name="Gruppo 35"/>
          <p:cNvGrpSpPr/>
          <p:nvPr/>
        </p:nvGrpSpPr>
        <p:grpSpPr>
          <a:xfrm>
            <a:off x="6600666" y="5456146"/>
            <a:ext cx="418704" cy="638750"/>
            <a:chOff x="6600666" y="5456146"/>
            <a:chExt cx="418704" cy="638750"/>
          </a:xfrm>
        </p:grpSpPr>
        <p:cxnSp>
          <p:nvCxnSpPr>
            <p:cNvPr id="94" name="AutoShape 13"/>
            <p:cNvCxnSpPr>
              <a:cxnSpLocks noChangeShapeType="1"/>
            </p:cNvCxnSpPr>
            <p:nvPr/>
          </p:nvCxnSpPr>
          <p:spPr bwMode="auto">
            <a:xfrm rot="5400000">
              <a:off x="6690202" y="5573876"/>
              <a:ext cx="241565" cy="61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95" name="AutoShape 5"/>
            <p:cNvSpPr>
              <a:spLocks noChangeArrowheads="1"/>
            </p:cNvSpPr>
            <p:nvPr/>
          </p:nvSpPr>
          <p:spPr bwMode="auto">
            <a:xfrm>
              <a:off x="6600666" y="5712705"/>
              <a:ext cx="418704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val</a:t>
              </a:r>
              <a:endParaRPr lang="en-GB" sz="1400" b="1" dirty="0"/>
            </a:p>
          </p:txBody>
        </p:sp>
      </p:grpSp>
      <p:grpSp>
        <p:nvGrpSpPr>
          <p:cNvPr id="38" name="Gruppo 37"/>
          <p:cNvGrpSpPr/>
          <p:nvPr/>
        </p:nvGrpSpPr>
        <p:grpSpPr>
          <a:xfrm>
            <a:off x="4214975" y="5603696"/>
            <a:ext cx="2385692" cy="611386"/>
            <a:chOff x="4214975" y="5603696"/>
            <a:chExt cx="2385692" cy="611386"/>
          </a:xfrm>
        </p:grpSpPr>
        <p:sp>
          <p:nvSpPr>
            <p:cNvPr id="90" name="AutoShape 7"/>
            <p:cNvSpPr>
              <a:spLocks noChangeArrowheads="1"/>
            </p:cNvSpPr>
            <p:nvPr/>
          </p:nvSpPr>
          <p:spPr bwMode="auto">
            <a:xfrm>
              <a:off x="4214975" y="5603696"/>
              <a:ext cx="1962166" cy="611386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val &gt; max</a:t>
              </a:r>
              <a:endParaRPr lang="en-GB" sz="1400" b="1"/>
            </a:p>
          </p:txBody>
        </p:sp>
        <p:cxnSp>
          <p:nvCxnSpPr>
            <p:cNvPr id="96" name="AutoShape 13"/>
            <p:cNvCxnSpPr>
              <a:cxnSpLocks noChangeShapeType="1"/>
              <a:stCxn id="95" idx="1"/>
              <a:endCxn id="90" idx="3"/>
            </p:cNvCxnSpPr>
            <p:nvPr/>
          </p:nvCxnSpPr>
          <p:spPr bwMode="auto">
            <a:xfrm rot="10800000" flipV="1">
              <a:off x="6177142" y="5903801"/>
              <a:ext cx="423525" cy="55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7" name="Gruppo 46"/>
          <p:cNvGrpSpPr/>
          <p:nvPr/>
        </p:nvGrpSpPr>
        <p:grpSpPr>
          <a:xfrm>
            <a:off x="2664527" y="5559093"/>
            <a:ext cx="1630370" cy="506545"/>
            <a:chOff x="2664527" y="5559093"/>
            <a:chExt cx="1630370" cy="506545"/>
          </a:xfrm>
        </p:grpSpPr>
        <p:cxnSp>
          <p:nvCxnSpPr>
            <p:cNvPr id="76" name="AutoShape 13"/>
            <p:cNvCxnSpPr>
              <a:cxnSpLocks noChangeShapeType="1"/>
              <a:stCxn id="90" idx="1"/>
            </p:cNvCxnSpPr>
            <p:nvPr/>
          </p:nvCxnSpPr>
          <p:spPr bwMode="auto">
            <a:xfrm rot="10800000" flipV="1">
              <a:off x="3676343" y="5909389"/>
              <a:ext cx="538633" cy="236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82" name="AutoShape 9"/>
            <p:cNvSpPr>
              <a:spLocks noChangeArrowheads="1"/>
            </p:cNvSpPr>
            <p:nvPr/>
          </p:nvSpPr>
          <p:spPr bwMode="auto">
            <a:xfrm>
              <a:off x="2664527" y="5757861"/>
              <a:ext cx="1011815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val</a:t>
              </a:r>
              <a:endParaRPr lang="en-GB" sz="1400" b="1"/>
            </a:p>
          </p:txBody>
        </p:sp>
        <p:sp>
          <p:nvSpPr>
            <p:cNvPr id="97" name="Text Box 21"/>
            <p:cNvSpPr txBox="1">
              <a:spLocks noChangeArrowheads="1"/>
            </p:cNvSpPr>
            <p:nvPr/>
          </p:nvSpPr>
          <p:spPr bwMode="auto">
            <a:xfrm>
              <a:off x="3736097" y="5559093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</p:grpSp>
      <p:cxnSp>
        <p:nvCxnSpPr>
          <p:cNvPr id="98" name="Forma 97"/>
          <p:cNvCxnSpPr>
            <a:stCxn id="82" idx="0"/>
          </p:cNvCxnSpPr>
          <p:nvPr/>
        </p:nvCxnSpPr>
        <p:spPr>
          <a:xfrm rot="5400000" flipH="1" flipV="1">
            <a:off x="4079275" y="3029205"/>
            <a:ext cx="1819817" cy="3637496"/>
          </a:xfrm>
          <a:prstGeom prst="bent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48" name="Gruppo 47"/>
          <p:cNvGrpSpPr/>
          <p:nvPr/>
        </p:nvGrpSpPr>
        <p:grpSpPr>
          <a:xfrm>
            <a:off x="5177643" y="3954483"/>
            <a:ext cx="797868" cy="1649213"/>
            <a:chOff x="5177643" y="3954483"/>
            <a:chExt cx="797868" cy="1649213"/>
          </a:xfrm>
        </p:grpSpPr>
        <p:cxnSp>
          <p:nvCxnSpPr>
            <p:cNvPr id="83" name="AutoShape 15"/>
            <p:cNvCxnSpPr>
              <a:cxnSpLocks noChangeShapeType="1"/>
            </p:cNvCxnSpPr>
            <p:nvPr/>
          </p:nvCxnSpPr>
          <p:spPr bwMode="auto">
            <a:xfrm rot="16200000" flipV="1">
              <a:off x="4356307" y="4775819"/>
              <a:ext cx="1649213" cy="654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99" name="Text Box 21"/>
            <p:cNvSpPr txBox="1">
              <a:spLocks noChangeArrowheads="1"/>
            </p:cNvSpPr>
            <p:nvPr/>
          </p:nvSpPr>
          <p:spPr bwMode="auto">
            <a:xfrm>
              <a:off x="5307732" y="5223928"/>
              <a:ext cx="667779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</p:grpSp>
      <p:grpSp>
        <p:nvGrpSpPr>
          <p:cNvPr id="50" name="Gruppo 49"/>
          <p:cNvGrpSpPr/>
          <p:nvPr/>
        </p:nvGrpSpPr>
        <p:grpSpPr>
          <a:xfrm>
            <a:off x="8176542" y="4761526"/>
            <a:ext cx="536575" cy="660839"/>
            <a:chOff x="8176542" y="4761526"/>
            <a:chExt cx="536575" cy="660839"/>
          </a:xfrm>
        </p:grpSpPr>
        <p:sp>
          <p:nvSpPr>
            <p:cNvPr id="87" name="AutoShape 16"/>
            <p:cNvSpPr>
              <a:spLocks noChangeArrowheads="1"/>
            </p:cNvSpPr>
            <p:nvPr/>
          </p:nvSpPr>
          <p:spPr bwMode="auto">
            <a:xfrm>
              <a:off x="8176542" y="5081052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cxnSp>
          <p:nvCxnSpPr>
            <p:cNvPr id="100" name="AutoShape 13"/>
            <p:cNvCxnSpPr>
              <a:cxnSpLocks noChangeShapeType="1"/>
              <a:stCxn id="86" idx="2"/>
              <a:endCxn id="87" idx="0"/>
            </p:cNvCxnSpPr>
            <p:nvPr/>
          </p:nvCxnSpPr>
          <p:spPr bwMode="auto">
            <a:xfrm rot="16200000" flipH="1">
              <a:off x="8282817" y="4919038"/>
              <a:ext cx="319525" cy="450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7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28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90682" y="1000108"/>
            <a:ext cx="666746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Vettore (monodimensionale) di n elementi: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00252" y="1540491"/>
            <a:ext cx="662940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/>
              <a:t>definisce una corrispondenza biunivoca tra un multi-insieme omogeneo di n elementi e l’insieme di interi {0, </a:t>
            </a:r>
            <a:r>
              <a:rPr lang="it-IT" sz="2000" b="1" dirty="0"/>
              <a:t>1</a:t>
            </a:r>
            <a:r>
              <a:rPr lang="it-IT" sz="2000" b="1" dirty="0" smtClean="0"/>
              <a:t>, …, n-1}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03077" y="2699030"/>
            <a:ext cx="1797287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3305197" y="2770469"/>
            <a:ext cx="4410075" cy="1560513"/>
            <a:chOff x="1776" y="2188"/>
            <a:chExt cx="2778" cy="983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302" y="2428"/>
              <a:ext cx="384" cy="14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2832" y="2188"/>
              <a:ext cx="812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b="1" dirty="0"/>
                <a:t>	 </a:t>
              </a:r>
              <a:r>
                <a:rPr lang="it-IT" sz="1600" b="1" dirty="0" smtClean="0"/>
                <a:t>0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832" y="2376"/>
              <a:ext cx="812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b="1" dirty="0"/>
                <a:t>	 </a:t>
              </a:r>
              <a:r>
                <a:rPr lang="it-IT" sz="1600" b="1" dirty="0" smtClean="0"/>
                <a:t>1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2832" y="2568"/>
              <a:ext cx="812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b="1" dirty="0"/>
                <a:t>	 </a:t>
              </a:r>
              <a:r>
                <a:rPr lang="it-IT" sz="1600" b="1" dirty="0" smtClean="0"/>
                <a:t>2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2832" y="2760"/>
              <a:ext cx="812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b="1" dirty="0"/>
                <a:t>	 </a:t>
              </a:r>
              <a:r>
                <a:rPr lang="it-IT" sz="1600" b="1" dirty="0" smtClean="0"/>
                <a:t>3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2832" y="2956"/>
              <a:ext cx="812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b="1" dirty="0"/>
                <a:t>	 </a:t>
              </a:r>
              <a:r>
                <a:rPr lang="it-IT" sz="1600" b="1" dirty="0" smtClean="0"/>
                <a:t>4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1776" y="2543"/>
              <a:ext cx="1468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2000" b="1" smtClean="0"/>
                <a:t>Vettore di 5 interi</a:t>
              </a:r>
            </a:p>
          </p:txBody>
        </p: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3449" y="2191"/>
              <a:ext cx="1105" cy="967"/>
              <a:chOff x="3449" y="2191"/>
              <a:chExt cx="1105" cy="967"/>
            </a:xfrm>
          </p:grpSpPr>
          <p:sp>
            <p:nvSpPr>
              <p:cNvPr id="21" name="Rectangle 15"/>
              <p:cNvSpPr>
                <a:spLocks noChangeArrowheads="1"/>
              </p:cNvSpPr>
              <p:nvPr/>
            </p:nvSpPr>
            <p:spPr bwMode="auto">
              <a:xfrm>
                <a:off x="3786" y="2198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2" name="Rectangle 16"/>
              <p:cNvSpPr>
                <a:spLocks noChangeArrowheads="1"/>
              </p:cNvSpPr>
              <p:nvPr/>
            </p:nvSpPr>
            <p:spPr bwMode="auto">
              <a:xfrm>
                <a:off x="3786" y="2390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3" name="Rectangle 17"/>
              <p:cNvSpPr>
                <a:spLocks noChangeArrowheads="1"/>
              </p:cNvSpPr>
              <p:nvPr/>
            </p:nvSpPr>
            <p:spPr bwMode="auto">
              <a:xfrm>
                <a:off x="3786" y="2582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4" name="Rectangle 18"/>
              <p:cNvSpPr>
                <a:spLocks noChangeArrowheads="1"/>
              </p:cNvSpPr>
              <p:nvPr/>
            </p:nvSpPr>
            <p:spPr bwMode="auto">
              <a:xfrm>
                <a:off x="3786" y="2774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5" name="Rectangle 19"/>
              <p:cNvSpPr>
                <a:spLocks noChangeArrowheads="1"/>
              </p:cNvSpPr>
              <p:nvPr/>
            </p:nvSpPr>
            <p:spPr bwMode="auto">
              <a:xfrm>
                <a:off x="3786" y="2966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6" name="Text Box 20"/>
              <p:cNvSpPr txBox="1">
                <a:spLocks noChangeArrowheads="1"/>
              </p:cNvSpPr>
              <p:nvPr/>
            </p:nvSpPr>
            <p:spPr bwMode="auto">
              <a:xfrm>
                <a:off x="3449" y="2191"/>
                <a:ext cx="812" cy="21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it-IT" sz="1600" dirty="0" smtClean="0"/>
                  <a:t>	 </a:t>
                </a:r>
                <a:r>
                  <a:rPr lang="it-IT" sz="1600" b="1" dirty="0"/>
                  <a:t>5</a:t>
                </a:r>
                <a:endParaRPr lang="it-IT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3408" y="2383"/>
              <a:ext cx="849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dirty="0" smtClean="0"/>
                <a:t>	 </a:t>
              </a:r>
              <a:r>
                <a:rPr lang="it-IT" sz="1600" b="1" dirty="0" smtClean="0"/>
                <a:t>-4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22"/>
            <p:cNvSpPr txBox="1">
              <a:spLocks noChangeArrowheads="1"/>
            </p:cNvSpPr>
            <p:nvPr/>
          </p:nvSpPr>
          <p:spPr bwMode="auto">
            <a:xfrm>
              <a:off x="3408" y="2569"/>
              <a:ext cx="894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dirty="0"/>
                <a:t>	 </a:t>
              </a:r>
              <a:r>
                <a:rPr lang="it-IT" sz="1600" b="1" dirty="0"/>
                <a:t>32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3408" y="2767"/>
              <a:ext cx="849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dirty="0"/>
                <a:t>	 </a:t>
              </a:r>
              <a:r>
                <a:rPr lang="it-IT" sz="1600" b="1" dirty="0"/>
                <a:t>-</a:t>
              </a:r>
              <a:r>
                <a:rPr lang="it-IT" sz="1600" b="1" dirty="0" smtClean="0"/>
                <a:t>4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24"/>
            <p:cNvSpPr txBox="1">
              <a:spLocks noChangeArrowheads="1"/>
            </p:cNvSpPr>
            <p:nvPr/>
          </p:nvSpPr>
          <p:spPr bwMode="auto">
            <a:xfrm>
              <a:off x="3408" y="2959"/>
              <a:ext cx="894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1600" dirty="0"/>
                <a:t>	 </a:t>
              </a:r>
              <a:r>
                <a:rPr lang="it-IT" sz="1600" b="1" dirty="0"/>
                <a:t>27</a:t>
              </a:r>
              <a:endParaRPr lang="it-IT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214414" y="4770732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Definizione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638460" y="5380339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smtClean="0"/>
              <a:t>tipo</a:t>
            </a:r>
            <a:r>
              <a:rPr lang="it-IT" sz="2400" b="1" baseline="-25000" smtClean="0"/>
              <a:t>Vettore</a:t>
            </a:r>
            <a:r>
              <a:rPr lang="it-IT" sz="2400" b="1" smtClean="0"/>
              <a:t> nome</a:t>
            </a:r>
            <a:r>
              <a:rPr lang="it-IT" sz="2400" b="1" baseline="-25000" smtClean="0"/>
              <a:t>Vettore</a:t>
            </a:r>
            <a:r>
              <a:rPr lang="it-IT" sz="2400" b="1" smtClean="0"/>
              <a:t> [dim</a:t>
            </a:r>
            <a:r>
              <a:rPr lang="it-IT" sz="2400" b="1" baseline="-25000" smtClean="0"/>
              <a:t>Vettore</a:t>
            </a:r>
            <a:r>
              <a:rPr lang="it-IT" sz="2400" b="1" smtClean="0"/>
              <a:t>]</a:t>
            </a:r>
          </a:p>
        </p:txBody>
      </p:sp>
      <p:grpSp>
        <p:nvGrpSpPr>
          <p:cNvPr id="29" name="Gruppo 28"/>
          <p:cNvGrpSpPr/>
          <p:nvPr/>
        </p:nvGrpSpPr>
        <p:grpSpPr>
          <a:xfrm>
            <a:off x="6643702" y="4699294"/>
            <a:ext cx="1994457" cy="857256"/>
            <a:chOff x="6286512" y="928670"/>
            <a:chExt cx="1994457" cy="857256"/>
          </a:xfrm>
        </p:grpSpPr>
        <p:sp>
          <p:nvSpPr>
            <p:cNvPr id="30" name="CasellaDiTesto 29"/>
            <p:cNvSpPr txBox="1"/>
            <p:nvPr/>
          </p:nvSpPr>
          <p:spPr>
            <a:xfrm>
              <a:off x="6286512" y="928670"/>
              <a:ext cx="19944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costante intera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cxnSp>
          <p:nvCxnSpPr>
            <p:cNvPr id="31" name="Connettore 1 30"/>
            <p:cNvCxnSpPr/>
            <p:nvPr/>
          </p:nvCxnSpPr>
          <p:spPr>
            <a:xfrm rot="5400000">
              <a:off x="6322231" y="1321579"/>
              <a:ext cx="500066" cy="428628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27" grpId="0"/>
      <p:bldP spid="2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57515" y="6305550"/>
            <a:ext cx="4825753" cy="476250"/>
          </a:xfrm>
        </p:spPr>
        <p:txBody>
          <a:bodyPr/>
          <a:lstStyle/>
          <a:p>
            <a:r>
              <a:rPr lang="it-IT"/>
              <a:t>Programmazione e Laboratorio di Programmazione - I diagrammi di flusso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29</a:t>
            </a:fld>
            <a:endParaRPr lang="it-IT" dirty="0"/>
          </a:p>
        </p:txBody>
      </p:sp>
      <p:grpSp>
        <p:nvGrpSpPr>
          <p:cNvPr id="95" name="Gruppo 94"/>
          <p:cNvGrpSpPr/>
          <p:nvPr/>
        </p:nvGrpSpPr>
        <p:grpSpPr>
          <a:xfrm>
            <a:off x="7505696" y="2189933"/>
            <a:ext cx="545378" cy="1084228"/>
            <a:chOff x="7643834" y="3899668"/>
            <a:chExt cx="545378" cy="1084228"/>
          </a:xfrm>
        </p:grpSpPr>
        <p:sp>
          <p:nvSpPr>
            <p:cNvPr id="6" name="Text Box 25"/>
            <p:cNvSpPr txBox="1">
              <a:spLocks noChangeArrowheads="1"/>
            </p:cNvSpPr>
            <p:nvPr/>
          </p:nvSpPr>
          <p:spPr bwMode="auto">
            <a:xfrm>
              <a:off x="7650165" y="4214818"/>
              <a:ext cx="512763" cy="4572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47" name="Text Box 25"/>
            <p:cNvSpPr txBox="1">
              <a:spLocks noChangeArrowheads="1"/>
            </p:cNvSpPr>
            <p:nvPr/>
          </p:nvSpPr>
          <p:spPr bwMode="auto">
            <a:xfrm>
              <a:off x="7643834" y="3899668"/>
              <a:ext cx="512763" cy="4572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48" name="Text Box 25"/>
            <p:cNvSpPr txBox="1">
              <a:spLocks noChangeArrowheads="1"/>
            </p:cNvSpPr>
            <p:nvPr/>
          </p:nvSpPr>
          <p:spPr bwMode="auto">
            <a:xfrm>
              <a:off x="7676449" y="4526696"/>
              <a:ext cx="512763" cy="4572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</p:grpSp>
      <p:grpSp>
        <p:nvGrpSpPr>
          <p:cNvPr id="57" name="Gruppo 56"/>
          <p:cNvGrpSpPr/>
          <p:nvPr/>
        </p:nvGrpSpPr>
        <p:grpSpPr>
          <a:xfrm>
            <a:off x="7932192" y="2237967"/>
            <a:ext cx="896009" cy="943972"/>
            <a:chOff x="8070330" y="3947702"/>
            <a:chExt cx="896009" cy="943972"/>
          </a:xfrm>
        </p:grpSpPr>
        <p:sp>
          <p:nvSpPr>
            <p:cNvPr id="51" name="Text Box 40"/>
            <p:cNvSpPr txBox="1">
              <a:spLocks noChangeArrowheads="1"/>
            </p:cNvSpPr>
            <p:nvPr/>
          </p:nvSpPr>
          <p:spPr bwMode="auto">
            <a:xfrm>
              <a:off x="8080840" y="3947702"/>
              <a:ext cx="88549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err="1" smtClean="0"/>
                <a:t>Vett</a:t>
              </a:r>
              <a:r>
                <a:rPr lang="it-IT" sz="1600" b="1" dirty="0" smtClean="0"/>
                <a:t>[0]</a:t>
              </a:r>
              <a:endParaRPr lang="en-GB" sz="1600" b="1" dirty="0"/>
            </a:p>
          </p:txBody>
        </p:sp>
        <p:sp>
          <p:nvSpPr>
            <p:cNvPr id="52" name="Text Box 40"/>
            <p:cNvSpPr txBox="1">
              <a:spLocks noChangeArrowheads="1"/>
            </p:cNvSpPr>
            <p:nvPr/>
          </p:nvSpPr>
          <p:spPr bwMode="auto">
            <a:xfrm>
              <a:off x="8080840" y="4256858"/>
              <a:ext cx="88549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err="1" smtClean="0"/>
                <a:t>Vett</a:t>
              </a:r>
              <a:r>
                <a:rPr lang="it-IT" sz="1600" b="1" dirty="0" smtClean="0"/>
                <a:t>[1]</a:t>
              </a:r>
              <a:endParaRPr lang="en-GB" sz="1600" b="1" dirty="0"/>
            </a:p>
          </p:txBody>
        </p:sp>
        <p:sp>
          <p:nvSpPr>
            <p:cNvPr id="53" name="Text Box 40"/>
            <p:cNvSpPr txBox="1">
              <a:spLocks noChangeArrowheads="1"/>
            </p:cNvSpPr>
            <p:nvPr/>
          </p:nvSpPr>
          <p:spPr bwMode="auto">
            <a:xfrm>
              <a:off x="8070330" y="4553120"/>
              <a:ext cx="88549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 dirty="0" err="1" smtClean="0"/>
                <a:t>Vett</a:t>
              </a:r>
              <a:r>
                <a:rPr lang="it-IT" sz="1600" b="1" dirty="0" smtClean="0"/>
                <a:t>[2]</a:t>
              </a:r>
              <a:endParaRPr lang="en-GB" sz="1600" b="1" dirty="0"/>
            </a:p>
          </p:txBody>
        </p:sp>
      </p:grp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1142976" y="1000108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Effetto</a:t>
            </a:r>
          </a:p>
        </p:txBody>
      </p:sp>
      <p:grpSp>
        <p:nvGrpSpPr>
          <p:cNvPr id="94" name="Gruppo 93"/>
          <p:cNvGrpSpPr/>
          <p:nvPr/>
        </p:nvGrpSpPr>
        <p:grpSpPr>
          <a:xfrm>
            <a:off x="1285852" y="1571612"/>
            <a:ext cx="6738938" cy="2752726"/>
            <a:chOff x="1423990" y="3281347"/>
            <a:chExt cx="6738938" cy="2752726"/>
          </a:xfrm>
        </p:grpSpPr>
        <p:grpSp>
          <p:nvGrpSpPr>
            <p:cNvPr id="61" name="Group 28"/>
            <p:cNvGrpSpPr>
              <a:grpSpLocks/>
            </p:cNvGrpSpPr>
            <p:nvPr/>
          </p:nvGrpSpPr>
          <p:grpSpPr bwMode="auto">
            <a:xfrm>
              <a:off x="6148390" y="3284521"/>
              <a:ext cx="2014538" cy="2747963"/>
              <a:chOff x="3963" y="2253"/>
              <a:chExt cx="1269" cy="1731"/>
            </a:xfrm>
          </p:grpSpPr>
          <p:sp>
            <p:nvSpPr>
              <p:cNvPr id="62" name="Rectangle 29"/>
              <p:cNvSpPr>
                <a:spLocks noChangeArrowheads="1"/>
              </p:cNvSpPr>
              <p:nvPr/>
            </p:nvSpPr>
            <p:spPr bwMode="auto">
              <a:xfrm>
                <a:off x="4182" y="2275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3" name="Line 30"/>
              <p:cNvSpPr>
                <a:spLocks noChangeShapeType="1"/>
              </p:cNvSpPr>
              <p:nvPr/>
            </p:nvSpPr>
            <p:spPr bwMode="auto">
              <a:xfrm>
                <a:off x="4950" y="2275"/>
                <a:ext cx="0" cy="1392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4" name="Line 31"/>
              <p:cNvSpPr>
                <a:spLocks noChangeShapeType="1"/>
              </p:cNvSpPr>
              <p:nvPr/>
            </p:nvSpPr>
            <p:spPr bwMode="auto">
              <a:xfrm>
                <a:off x="4182" y="3454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5" name="Line 32"/>
              <p:cNvSpPr>
                <a:spLocks noChangeShapeType="1"/>
              </p:cNvSpPr>
              <p:nvPr/>
            </p:nvSpPr>
            <p:spPr bwMode="auto">
              <a:xfrm>
                <a:off x="4182" y="326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6" name="Line 33"/>
              <p:cNvSpPr>
                <a:spLocks noChangeShapeType="1"/>
              </p:cNvSpPr>
              <p:nvPr/>
            </p:nvSpPr>
            <p:spPr bwMode="auto">
              <a:xfrm>
                <a:off x="4182" y="3061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7" name="Line 34"/>
              <p:cNvSpPr>
                <a:spLocks noChangeShapeType="1"/>
              </p:cNvSpPr>
              <p:nvPr/>
            </p:nvSpPr>
            <p:spPr bwMode="auto">
              <a:xfrm>
                <a:off x="4182" y="286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8" name="Line 35"/>
              <p:cNvSpPr>
                <a:spLocks noChangeShapeType="1"/>
              </p:cNvSpPr>
              <p:nvPr/>
            </p:nvSpPr>
            <p:spPr bwMode="auto">
              <a:xfrm>
                <a:off x="4182" y="265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9" name="Line 36"/>
              <p:cNvSpPr>
                <a:spLocks noChangeShapeType="1"/>
              </p:cNvSpPr>
              <p:nvPr/>
            </p:nvSpPr>
            <p:spPr bwMode="auto">
              <a:xfrm>
                <a:off x="4182" y="247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0" name="Text Box 37"/>
              <p:cNvSpPr txBox="1">
                <a:spLocks noChangeArrowheads="1"/>
              </p:cNvSpPr>
              <p:nvPr/>
            </p:nvSpPr>
            <p:spPr bwMode="auto">
              <a:xfrm>
                <a:off x="4909" y="2253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71" name="Text Box 38"/>
              <p:cNvSpPr txBox="1">
                <a:spLocks noChangeArrowheads="1"/>
              </p:cNvSpPr>
              <p:nvPr/>
            </p:nvSpPr>
            <p:spPr bwMode="auto">
              <a:xfrm>
                <a:off x="4909" y="3431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72" name="Text Box 39"/>
              <p:cNvSpPr txBox="1">
                <a:spLocks noChangeArrowheads="1"/>
              </p:cNvSpPr>
              <p:nvPr/>
            </p:nvSpPr>
            <p:spPr bwMode="auto">
              <a:xfrm>
                <a:off x="4350" y="3734"/>
                <a:ext cx="604" cy="250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chemeClr val="folHlink"/>
                    </a:solidFill>
                  </a:rPr>
                  <a:t>Stato</a:t>
                </a:r>
                <a:r>
                  <a:rPr lang="it-IT" sz="2000" b="1" baseline="-25000">
                    <a:solidFill>
                      <a:schemeClr val="folHlink"/>
                    </a:solidFill>
                  </a:rPr>
                  <a:t>F</a:t>
                </a:r>
                <a:endParaRPr lang="it-IT" sz="2000" b="1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73" name="Text Box 40"/>
              <p:cNvSpPr txBox="1">
                <a:spLocks noChangeArrowheads="1"/>
              </p:cNvSpPr>
              <p:nvPr/>
            </p:nvSpPr>
            <p:spPr bwMode="auto">
              <a:xfrm>
                <a:off x="3963" y="3469"/>
                <a:ext cx="20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B</a:t>
                </a:r>
                <a:endParaRPr lang="en-GB" sz="1600" b="1"/>
              </a:p>
            </p:txBody>
          </p:sp>
          <p:sp>
            <p:nvSpPr>
              <p:cNvPr id="74" name="Text Box 41"/>
              <p:cNvSpPr txBox="1">
                <a:spLocks noChangeArrowheads="1"/>
              </p:cNvSpPr>
              <p:nvPr/>
            </p:nvSpPr>
            <p:spPr bwMode="auto">
              <a:xfrm>
                <a:off x="3963" y="2275"/>
                <a:ext cx="217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A</a:t>
                </a:r>
                <a:endParaRPr lang="en-GB" sz="1600" b="1"/>
              </a:p>
            </p:txBody>
          </p:sp>
          <p:sp>
            <p:nvSpPr>
              <p:cNvPr id="75" name="Text Box 42"/>
              <p:cNvSpPr txBox="1">
                <a:spLocks noChangeArrowheads="1"/>
              </p:cNvSpPr>
              <p:nvPr/>
            </p:nvSpPr>
            <p:spPr bwMode="auto">
              <a:xfrm>
                <a:off x="4416" y="3469"/>
                <a:ext cx="331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120</a:t>
                </a:r>
                <a:endParaRPr lang="en-GB" sz="1600" b="1"/>
              </a:p>
            </p:txBody>
          </p:sp>
          <p:sp>
            <p:nvSpPr>
              <p:cNvPr id="76" name="Text Box 43"/>
              <p:cNvSpPr txBox="1">
                <a:spLocks noChangeArrowheads="1"/>
              </p:cNvSpPr>
              <p:nvPr/>
            </p:nvSpPr>
            <p:spPr bwMode="auto">
              <a:xfrm>
                <a:off x="4498" y="2275"/>
                <a:ext cx="188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2</a:t>
                </a:r>
                <a:endParaRPr lang="en-GB" sz="1600" b="1"/>
              </a:p>
            </p:txBody>
          </p:sp>
        </p:grpSp>
        <p:grpSp>
          <p:nvGrpSpPr>
            <p:cNvPr id="77" name="Group 68"/>
            <p:cNvGrpSpPr>
              <a:grpSpLocks/>
            </p:cNvGrpSpPr>
            <p:nvPr/>
          </p:nvGrpSpPr>
          <p:grpSpPr bwMode="auto">
            <a:xfrm>
              <a:off x="1423990" y="3281347"/>
              <a:ext cx="2033588" cy="2752726"/>
              <a:chOff x="672" y="2251"/>
              <a:chExt cx="1281" cy="1734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91" y="2275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9" name="Line 11"/>
              <p:cNvSpPr>
                <a:spLocks noChangeShapeType="1"/>
              </p:cNvSpPr>
              <p:nvPr/>
            </p:nvSpPr>
            <p:spPr bwMode="auto">
              <a:xfrm>
                <a:off x="1659" y="2275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0" name="Line 12"/>
              <p:cNvSpPr>
                <a:spLocks noChangeShapeType="1"/>
              </p:cNvSpPr>
              <p:nvPr/>
            </p:nvSpPr>
            <p:spPr bwMode="auto">
              <a:xfrm>
                <a:off x="891" y="3454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1" name="Line 13"/>
              <p:cNvSpPr>
                <a:spLocks noChangeShapeType="1"/>
              </p:cNvSpPr>
              <p:nvPr/>
            </p:nvSpPr>
            <p:spPr bwMode="auto">
              <a:xfrm>
                <a:off x="891" y="326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2" name="Line 14"/>
              <p:cNvSpPr>
                <a:spLocks noChangeShapeType="1"/>
              </p:cNvSpPr>
              <p:nvPr/>
            </p:nvSpPr>
            <p:spPr bwMode="auto">
              <a:xfrm>
                <a:off x="891" y="3061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3" name="Line 15"/>
              <p:cNvSpPr>
                <a:spLocks noChangeShapeType="1"/>
              </p:cNvSpPr>
              <p:nvPr/>
            </p:nvSpPr>
            <p:spPr bwMode="auto">
              <a:xfrm>
                <a:off x="891" y="286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4" name="Line 16"/>
              <p:cNvSpPr>
                <a:spLocks noChangeShapeType="1"/>
              </p:cNvSpPr>
              <p:nvPr/>
            </p:nvSpPr>
            <p:spPr bwMode="auto">
              <a:xfrm>
                <a:off x="891" y="265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5" name="Line 17"/>
              <p:cNvSpPr>
                <a:spLocks noChangeShapeType="1"/>
              </p:cNvSpPr>
              <p:nvPr/>
            </p:nvSpPr>
            <p:spPr bwMode="auto">
              <a:xfrm>
                <a:off x="891" y="2479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6" name="Text Box 18"/>
              <p:cNvSpPr txBox="1">
                <a:spLocks noChangeArrowheads="1"/>
              </p:cNvSpPr>
              <p:nvPr/>
            </p:nvSpPr>
            <p:spPr bwMode="auto">
              <a:xfrm>
                <a:off x="1630" y="2251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87" name="Text Box 19"/>
              <p:cNvSpPr txBox="1">
                <a:spLocks noChangeArrowheads="1"/>
              </p:cNvSpPr>
              <p:nvPr/>
            </p:nvSpPr>
            <p:spPr bwMode="auto">
              <a:xfrm>
                <a:off x="1630" y="3425"/>
                <a:ext cx="323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/>
                  <a:t> </a:t>
                </a:r>
                <a:endParaRPr lang="en-GB" sz="2400"/>
              </a:p>
            </p:txBody>
          </p:sp>
          <p:sp>
            <p:nvSpPr>
              <p:cNvPr id="88" name="Text Box 20"/>
              <p:cNvSpPr txBox="1">
                <a:spLocks noChangeArrowheads="1"/>
              </p:cNvSpPr>
              <p:nvPr/>
            </p:nvSpPr>
            <p:spPr bwMode="auto">
              <a:xfrm>
                <a:off x="1059" y="3733"/>
                <a:ext cx="564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chemeClr val="folHlink"/>
                    </a:solidFill>
                  </a:rPr>
                  <a:t>Stato</a:t>
                </a:r>
                <a:r>
                  <a:rPr lang="it-IT" sz="2000" b="1" baseline="-25000">
                    <a:solidFill>
                      <a:schemeClr val="folHlink"/>
                    </a:solidFill>
                  </a:rPr>
                  <a:t>I</a:t>
                </a:r>
                <a:endParaRPr lang="it-IT" sz="2000" b="1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89" name="Text Box 21"/>
              <p:cNvSpPr txBox="1">
                <a:spLocks noChangeArrowheads="1"/>
              </p:cNvSpPr>
              <p:nvPr/>
            </p:nvSpPr>
            <p:spPr bwMode="auto">
              <a:xfrm>
                <a:off x="672" y="3455"/>
                <a:ext cx="206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B</a:t>
                </a:r>
                <a:endParaRPr lang="en-GB" sz="1600" b="1"/>
              </a:p>
            </p:txBody>
          </p:sp>
          <p:sp>
            <p:nvSpPr>
              <p:cNvPr id="90" name="Text Box 22"/>
              <p:cNvSpPr txBox="1">
                <a:spLocks noChangeArrowheads="1"/>
              </p:cNvSpPr>
              <p:nvPr/>
            </p:nvSpPr>
            <p:spPr bwMode="auto">
              <a:xfrm>
                <a:off x="672" y="2275"/>
                <a:ext cx="217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A</a:t>
                </a:r>
                <a:endParaRPr lang="en-GB" sz="1600" b="1"/>
              </a:p>
            </p:txBody>
          </p:sp>
          <p:sp>
            <p:nvSpPr>
              <p:cNvPr id="91" name="Text Box 23"/>
              <p:cNvSpPr txBox="1">
                <a:spLocks noChangeArrowheads="1"/>
              </p:cNvSpPr>
              <p:nvPr/>
            </p:nvSpPr>
            <p:spPr bwMode="auto">
              <a:xfrm>
                <a:off x="1125" y="3455"/>
                <a:ext cx="331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120</a:t>
                </a:r>
                <a:endParaRPr lang="en-GB" sz="1600" b="1"/>
              </a:p>
            </p:txBody>
          </p:sp>
          <p:sp>
            <p:nvSpPr>
              <p:cNvPr id="92" name="Text Box 24"/>
              <p:cNvSpPr txBox="1">
                <a:spLocks noChangeArrowheads="1"/>
              </p:cNvSpPr>
              <p:nvPr/>
            </p:nvSpPr>
            <p:spPr bwMode="auto">
              <a:xfrm>
                <a:off x="1207" y="2275"/>
                <a:ext cx="188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1600" b="1"/>
                  <a:t>2</a:t>
                </a:r>
                <a:endParaRPr lang="en-GB" sz="1600" b="1"/>
              </a:p>
            </p:txBody>
          </p:sp>
        </p:grpSp>
        <p:sp>
          <p:nvSpPr>
            <p:cNvPr id="93" name="AutoShape 50"/>
            <p:cNvSpPr>
              <a:spLocks noChangeArrowheads="1"/>
            </p:cNvSpPr>
            <p:nvPr/>
          </p:nvSpPr>
          <p:spPr bwMode="auto">
            <a:xfrm>
              <a:off x="3597278" y="3643456"/>
              <a:ext cx="2134882" cy="817245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Start</a:t>
              </a:r>
            </a:p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	</a:t>
              </a:r>
              <a:r>
                <a:rPr lang="it-IT" sz="1400" b="1" smtClean="0"/>
                <a:t>…</a:t>
              </a:r>
              <a:endParaRPr lang="it-IT" sz="1400" b="1"/>
            </a:p>
            <a:p>
              <a:pPr>
                <a:tabLst>
                  <a:tab pos="190500" algn="l"/>
                  <a:tab pos="952500" algn="l"/>
                  <a:tab pos="1524000" algn="l"/>
                </a:tabLst>
              </a:pPr>
              <a:r>
                <a:rPr lang="it-IT" sz="1400" b="1"/>
                <a:t>	Variabili:	</a:t>
              </a:r>
              <a:r>
                <a:rPr lang="it-IT" sz="1400" b="1" smtClean="0"/>
                <a:t> int Vett[3]</a:t>
              </a:r>
              <a:endParaRPr lang="it-IT" sz="1400" b="1"/>
            </a:p>
          </p:txBody>
        </p:sp>
      </p:grpSp>
      <p:grpSp>
        <p:nvGrpSpPr>
          <p:cNvPr id="97" name="Gruppo 96"/>
          <p:cNvGrpSpPr/>
          <p:nvPr/>
        </p:nvGrpSpPr>
        <p:grpSpPr>
          <a:xfrm>
            <a:off x="5314927" y="2362207"/>
            <a:ext cx="1690702" cy="1122342"/>
            <a:chOff x="5453065" y="4071942"/>
            <a:chExt cx="1690702" cy="1122342"/>
          </a:xfrm>
        </p:grpSpPr>
        <p:sp>
          <p:nvSpPr>
            <p:cNvPr id="10" name="Text Box 47"/>
            <p:cNvSpPr txBox="1">
              <a:spLocks noChangeArrowheads="1"/>
            </p:cNvSpPr>
            <p:nvPr/>
          </p:nvSpPr>
          <p:spPr bwMode="auto">
            <a:xfrm>
              <a:off x="5453065" y="4857734"/>
              <a:ext cx="795338" cy="3365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intero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" name="Line 48"/>
            <p:cNvSpPr>
              <a:spLocks noChangeShapeType="1"/>
            </p:cNvSpPr>
            <p:nvPr/>
          </p:nvSpPr>
          <p:spPr bwMode="auto">
            <a:xfrm flipH="1">
              <a:off x="6215065" y="4403709"/>
              <a:ext cx="914400" cy="525463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0" name="Line 48"/>
            <p:cNvSpPr>
              <a:spLocks noChangeShapeType="1"/>
            </p:cNvSpPr>
            <p:nvPr/>
          </p:nvSpPr>
          <p:spPr bwMode="auto">
            <a:xfrm flipH="1">
              <a:off x="6286512" y="4714884"/>
              <a:ext cx="785818" cy="28575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6" name="Line 48"/>
            <p:cNvSpPr>
              <a:spLocks noChangeShapeType="1"/>
            </p:cNvSpPr>
            <p:nvPr/>
          </p:nvSpPr>
          <p:spPr bwMode="auto">
            <a:xfrm flipH="1">
              <a:off x="6143635" y="4071942"/>
              <a:ext cx="1000132" cy="81124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102" name="Text Box 5"/>
          <p:cNvSpPr txBox="1">
            <a:spLocks noChangeArrowheads="1"/>
          </p:cNvSpPr>
          <p:nvPr/>
        </p:nvSpPr>
        <p:spPr bwMode="auto">
          <a:xfrm>
            <a:off x="1071538" y="4500570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Accesso all’elemento di un vettore</a:t>
            </a:r>
          </a:p>
        </p:txBody>
      </p:sp>
      <p:sp>
        <p:nvSpPr>
          <p:cNvPr id="103" name="Text Box 5"/>
          <p:cNvSpPr txBox="1">
            <a:spLocks noChangeArrowheads="1"/>
          </p:cNvSpPr>
          <p:nvPr/>
        </p:nvSpPr>
        <p:spPr bwMode="auto">
          <a:xfrm>
            <a:off x="2428884" y="5895995"/>
            <a:ext cx="4786322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smtClean="0"/>
              <a:t>nome</a:t>
            </a:r>
            <a:r>
              <a:rPr lang="it-IT" sz="2400" b="1" baseline="-25000" smtClean="0"/>
              <a:t>Vettore</a:t>
            </a:r>
            <a:r>
              <a:rPr lang="it-IT" sz="2400" b="1" smtClean="0"/>
              <a:t> [indice]</a:t>
            </a:r>
          </a:p>
        </p:txBody>
      </p:sp>
      <p:grpSp>
        <p:nvGrpSpPr>
          <p:cNvPr id="104" name="Gruppo 103"/>
          <p:cNvGrpSpPr/>
          <p:nvPr/>
        </p:nvGrpSpPr>
        <p:grpSpPr>
          <a:xfrm>
            <a:off x="2928926" y="5143512"/>
            <a:ext cx="5379678" cy="752483"/>
            <a:chOff x="4929190" y="285728"/>
            <a:chExt cx="5379678" cy="752483"/>
          </a:xfrm>
        </p:grpSpPr>
        <p:sp>
          <p:nvSpPr>
            <p:cNvPr id="105" name="CasellaDiTesto 104"/>
            <p:cNvSpPr txBox="1"/>
            <p:nvPr/>
          </p:nvSpPr>
          <p:spPr>
            <a:xfrm>
              <a:off x="4929190" y="285728"/>
              <a:ext cx="53796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dirty="0" smtClean="0">
                  <a:solidFill>
                    <a:srgbClr val="FF0000"/>
                  </a:solidFill>
                </a:rPr>
                <a:t>0 </a:t>
              </a:r>
              <a:r>
                <a:rPr lang="it-IT" sz="2000" b="1" dirty="0" smtClean="0">
                  <a:solidFill>
                    <a:srgbClr val="FF0000"/>
                  </a:solidFill>
                  <a:sym typeface="Symbol"/>
                </a:rPr>
                <a:t>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espressione a valore intero </a:t>
              </a:r>
              <a:r>
                <a:rPr lang="it-IT" sz="2000" b="1" dirty="0" smtClean="0">
                  <a:solidFill>
                    <a:srgbClr val="FF0000"/>
                  </a:solidFill>
                  <a:sym typeface="Symbol"/>
                </a:rPr>
                <a:t>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dim</a:t>
              </a:r>
              <a:r>
                <a:rPr lang="it-IT" sz="2000" b="1" baseline="-25000" dirty="0" smtClean="0">
                  <a:solidFill>
                    <a:srgbClr val="FF0000"/>
                  </a:solidFill>
                </a:rPr>
                <a:t>Vettore</a:t>
              </a:r>
              <a:r>
                <a:rPr lang="it-IT" sz="2000" b="1" dirty="0">
                  <a:solidFill>
                    <a:srgbClr val="FF0000"/>
                  </a:solidFill>
                </a:rPr>
                <a:t>-1</a:t>
              </a:r>
            </a:p>
          </p:txBody>
        </p:sp>
        <p:cxnSp>
          <p:nvCxnSpPr>
            <p:cNvPr id="106" name="Connettore 1 105"/>
            <p:cNvCxnSpPr>
              <a:stCxn id="105" idx="2"/>
              <a:endCxn id="103" idx="0"/>
            </p:cNvCxnSpPr>
            <p:nvPr/>
          </p:nvCxnSpPr>
          <p:spPr>
            <a:xfrm flipH="1">
              <a:off x="6822309" y="685838"/>
              <a:ext cx="796720" cy="352373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102" grpId="0"/>
      <p:bldP spid="10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I diagrammi di flusso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84284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" name="Text Box 49"/>
          <p:cNvSpPr txBox="1">
            <a:spLocks noChangeArrowheads="1"/>
          </p:cNvSpPr>
          <p:nvPr/>
        </p:nvSpPr>
        <p:spPr bwMode="auto">
          <a:xfrm>
            <a:off x="2038376" y="1857364"/>
            <a:ext cx="6248400" cy="337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lnSpc>
                <a:spcPts val="288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it-IT" sz="2400" b="1" dirty="0"/>
              <a:t>un formalismo </a:t>
            </a:r>
            <a:r>
              <a:rPr lang="it-IT" sz="2400" b="1" dirty="0" smtClean="0"/>
              <a:t>grafico per </a:t>
            </a:r>
            <a:r>
              <a:rPr lang="it-IT" sz="2400" b="1" dirty="0"/>
              <a:t>la descrizione di algoritmi  </a:t>
            </a:r>
            <a:endParaRPr lang="it-IT" sz="2400" b="1" dirty="0" smtClean="0"/>
          </a:p>
          <a:p>
            <a:pPr marL="265113" indent="-265113">
              <a:lnSpc>
                <a:spcPts val="288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it-IT" sz="2400" b="1" dirty="0" smtClean="0"/>
              <a:t>un particolare simbolo grafico detto blocco è associato ad ogni tipo di operazione</a:t>
            </a:r>
          </a:p>
          <a:p>
            <a:pPr marL="265113" indent="-265113">
              <a:lnSpc>
                <a:spcPts val="288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it-IT" sz="2400" b="1" dirty="0" smtClean="0"/>
              <a:t>i blocchi sono collegati tra loro da archi che definiscono l’ordine di esecuzione delle istruzioni</a:t>
            </a:r>
            <a:endParaRPr lang="it-IT" sz="2400" b="1" dirty="0"/>
          </a:p>
        </p:txBody>
      </p:sp>
      <p:sp>
        <p:nvSpPr>
          <p:cNvPr id="7" name="Text Box 51"/>
          <p:cNvSpPr txBox="1">
            <a:spLocks noChangeArrowheads="1"/>
          </p:cNvSpPr>
          <p:nvPr/>
        </p:nvSpPr>
        <p:spPr bwMode="auto">
          <a:xfrm>
            <a:off x="1381140" y="1108387"/>
            <a:ext cx="5334000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Diagrammi di Flusso: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81556" y="6284091"/>
            <a:ext cx="4801712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30</a:t>
            </a:fld>
            <a:endParaRPr lang="it-IT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106395" y="1643050"/>
            <a:ext cx="2362589" cy="108966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Nome:	</a:t>
            </a:r>
            <a:r>
              <a:rPr lang="it-IT" sz="1400" b="1" smtClean="0"/>
              <a:t>AcqVett</a:t>
            </a:r>
            <a:endParaRPr lang="it-IT" sz="1400" b="1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Variabili:	</a:t>
            </a:r>
            <a:r>
              <a:rPr lang="it-IT" sz="1400" b="1" smtClean="0"/>
              <a:t>int index, 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smtClean="0"/>
              <a:t>		int vett[</a:t>
            </a:r>
            <a:r>
              <a:rPr lang="it-IT" sz="1600" b="1" cap="small" smtClean="0">
                <a:latin typeface="Script MT Bold" pitchFamily="66" charset="0"/>
              </a:rPr>
              <a:t>K</a:t>
            </a:r>
            <a:r>
              <a:rPr lang="it-IT" sz="1400" b="1" smtClean="0"/>
              <a:t>]</a:t>
            </a:r>
            <a:endParaRPr lang="en-GB" sz="1400" b="1"/>
          </a:p>
        </p:txBody>
      </p:sp>
      <p:grpSp>
        <p:nvGrpSpPr>
          <p:cNvPr id="36" name="Gruppo 35"/>
          <p:cNvGrpSpPr/>
          <p:nvPr/>
        </p:nvGrpSpPr>
        <p:grpSpPr>
          <a:xfrm>
            <a:off x="5783599" y="2732710"/>
            <a:ext cx="1014893" cy="745205"/>
            <a:chOff x="4783467" y="3469613"/>
            <a:chExt cx="1014893" cy="745205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4783467" y="3907041"/>
              <a:ext cx="1014893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index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  <a:endParaRPr lang="it-IT" sz="1400" b="1" dirty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16200000" flipH="1">
              <a:off x="5070522" y="3686649"/>
              <a:ext cx="437428" cy="335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9" name="Gruppo 38"/>
          <p:cNvGrpSpPr/>
          <p:nvPr/>
        </p:nvGrpSpPr>
        <p:grpSpPr>
          <a:xfrm>
            <a:off x="5277590" y="3477916"/>
            <a:ext cx="2016045" cy="1353084"/>
            <a:chOff x="4277458" y="4114781"/>
            <a:chExt cx="2016045" cy="1353084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4277458" y="4795340"/>
              <a:ext cx="2016045" cy="672525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index</a:t>
              </a:r>
              <a:r>
                <a:rPr lang="it-IT" sz="1400" b="1" dirty="0" smtClean="0"/>
                <a:t> &lt; </a:t>
              </a:r>
              <a:r>
                <a:rPr lang="it-IT" sz="1600" b="1" cap="small" dirty="0" smtClean="0">
                  <a:latin typeface="Script MT Bold" pitchFamily="66" charset="0"/>
                </a:rPr>
                <a:t>K</a:t>
              </a:r>
              <a:endParaRPr lang="en-GB" sz="1400" b="1" dirty="0"/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5212095" y="4500570"/>
              <a:ext cx="152400" cy="152400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6" idx="0"/>
            </p:cNvCxnSpPr>
            <p:nvPr/>
          </p:nvCxnSpPr>
          <p:spPr bwMode="auto">
            <a:xfrm rot="5400000">
              <a:off x="5096710" y="4306366"/>
              <a:ext cx="385790" cy="261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14"/>
            <p:cNvCxnSpPr>
              <a:cxnSpLocks noChangeShapeType="1"/>
              <a:stCxn id="16" idx="4"/>
              <a:endCxn id="11" idx="0"/>
            </p:cNvCxnSpPr>
            <p:nvPr/>
          </p:nvCxnSpPr>
          <p:spPr bwMode="auto">
            <a:xfrm flipH="1">
              <a:off x="5285481" y="4652970"/>
              <a:ext cx="2814" cy="14237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3" name="Gruppo 42"/>
          <p:cNvGrpSpPr/>
          <p:nvPr/>
        </p:nvGrpSpPr>
        <p:grpSpPr>
          <a:xfrm>
            <a:off x="7055548" y="4077072"/>
            <a:ext cx="1088352" cy="583400"/>
            <a:chOff x="6055416" y="4713937"/>
            <a:chExt cx="1088352" cy="583400"/>
          </a:xfrm>
        </p:grpSpPr>
        <p:cxnSp>
          <p:nvCxnSpPr>
            <p:cNvPr id="19" name="AutoShape 15"/>
            <p:cNvCxnSpPr>
              <a:cxnSpLocks noChangeShapeType="1"/>
              <a:stCxn id="11" idx="3"/>
              <a:endCxn id="20" idx="1"/>
            </p:cNvCxnSpPr>
            <p:nvPr/>
          </p:nvCxnSpPr>
          <p:spPr bwMode="auto">
            <a:xfrm flipV="1">
              <a:off x="6293503" y="5126681"/>
              <a:ext cx="313690" cy="492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6607193" y="4956024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6055416" y="4713937"/>
              <a:ext cx="684803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</p:grpSp>
      <p:grpSp>
        <p:nvGrpSpPr>
          <p:cNvPr id="42" name="Gruppo 41"/>
          <p:cNvGrpSpPr/>
          <p:nvPr/>
        </p:nvGrpSpPr>
        <p:grpSpPr>
          <a:xfrm>
            <a:off x="3181556" y="3939906"/>
            <a:ext cx="3030671" cy="1052755"/>
            <a:chOff x="2181424" y="4576771"/>
            <a:chExt cx="3030671" cy="1052755"/>
          </a:xfrm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2181424" y="4978507"/>
              <a:ext cx="1572611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index+1</a:t>
              </a:r>
              <a:endParaRPr lang="en-GB" sz="1400" b="1"/>
            </a:p>
          </p:txBody>
        </p:sp>
        <p:cxnSp>
          <p:nvCxnSpPr>
            <p:cNvPr id="23" name="AutoShape 19"/>
            <p:cNvCxnSpPr>
              <a:cxnSpLocks noChangeShapeType="1"/>
              <a:stCxn id="13" idx="0"/>
              <a:endCxn id="16" idx="2"/>
            </p:cNvCxnSpPr>
            <p:nvPr/>
          </p:nvCxnSpPr>
          <p:spPr bwMode="auto">
            <a:xfrm rot="5400000" flipH="1" flipV="1">
              <a:off x="3889044" y="3655457"/>
              <a:ext cx="401737" cy="224436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1" name="AutoShape 15"/>
            <p:cNvCxnSpPr>
              <a:cxnSpLocks noChangeShapeType="1"/>
              <a:stCxn id="30" idx="0"/>
              <a:endCxn id="13" idx="2"/>
            </p:cNvCxnSpPr>
            <p:nvPr/>
          </p:nvCxnSpPr>
          <p:spPr bwMode="auto">
            <a:xfrm rot="16200000" flipV="1">
              <a:off x="2796421" y="5457593"/>
              <a:ext cx="343242" cy="62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1" name="Gruppo 40"/>
          <p:cNvGrpSpPr/>
          <p:nvPr/>
        </p:nvGrpSpPr>
        <p:grpSpPr>
          <a:xfrm>
            <a:off x="3405125" y="4808881"/>
            <a:ext cx="2880489" cy="565971"/>
            <a:chOff x="2404993" y="5357826"/>
            <a:chExt cx="2880489" cy="565971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4500562" y="535782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sp>
          <p:nvSpPr>
            <p:cNvPr id="30" name="AutoShape 5"/>
            <p:cNvSpPr>
              <a:spLocks noChangeArrowheads="1"/>
            </p:cNvSpPr>
            <p:nvPr/>
          </p:nvSpPr>
          <p:spPr bwMode="auto">
            <a:xfrm>
              <a:off x="2404993" y="5541606"/>
              <a:ext cx="1126720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vett[index]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stCxn id="11" idx="2"/>
              <a:endCxn id="30" idx="3"/>
            </p:cNvCxnSpPr>
            <p:nvPr/>
          </p:nvCxnSpPr>
          <p:spPr bwMode="auto">
            <a:xfrm rot="5400000">
              <a:off x="4232219" y="4679439"/>
              <a:ext cx="352757" cy="175376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38" name="Gruppo 37"/>
          <p:cNvGrpSpPr/>
          <p:nvPr/>
        </p:nvGrpSpPr>
        <p:grpSpPr>
          <a:xfrm>
            <a:off x="1180876" y="1655088"/>
            <a:ext cx="6705600" cy="1914709"/>
            <a:chOff x="1066800" y="2378889"/>
            <a:chExt cx="6705600" cy="1914709"/>
          </a:xfrm>
        </p:grpSpPr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1066800" y="2378889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Esempio</a:t>
              </a: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2285984" y="3093269"/>
              <a:ext cx="2071702" cy="1200329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Acquisire il contenuto di un vettore di </a:t>
              </a:r>
              <a:r>
                <a:rPr lang="it-IT" b="1" cap="small" dirty="0" smtClean="0">
                  <a:solidFill>
                    <a:schemeClr val="bg1"/>
                  </a:solidFill>
                  <a:latin typeface="Script MT Bold" pitchFamily="66" charset="0"/>
                </a:rPr>
                <a:t>K&gt;0</a:t>
              </a:r>
              <a:r>
                <a:rPr lang="it-IT" dirty="0" smtClean="0">
                  <a:solidFill>
                    <a:schemeClr val="bg1"/>
                  </a:solidFill>
                </a:rPr>
                <a:t> </a:t>
              </a:r>
              <a:r>
                <a:rPr lang="it-IT" dirty="0" smtClean="0">
                  <a:solidFill>
                    <a:schemeClr val="bg1"/>
                  </a:solidFill>
                </a:rPr>
                <a:t>interi</a:t>
              </a:r>
              <a:endParaRPr lang="it-IT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84091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31</a:t>
            </a:fld>
            <a:endParaRPr lang="it-IT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466435" y="1052736"/>
            <a:ext cx="2362589" cy="108966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 dirty="0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dirty="0"/>
              <a:t>	Nome:	</a:t>
            </a:r>
            <a:r>
              <a:rPr lang="it-IT" sz="1400" b="1" dirty="0" err="1" smtClean="0"/>
              <a:t>MaxVett</a:t>
            </a:r>
            <a:endParaRPr lang="it-IT" sz="1400" b="1" dirty="0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dirty="0"/>
              <a:t>	Variabili:	</a:t>
            </a:r>
            <a:r>
              <a:rPr lang="it-IT" sz="1400" b="1" dirty="0" err="1" smtClean="0"/>
              <a:t>int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index</a:t>
            </a:r>
            <a:r>
              <a:rPr lang="it-IT" sz="1400" b="1" dirty="0" smtClean="0"/>
              <a:t>, 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dirty="0" smtClean="0"/>
              <a:t>		</a:t>
            </a:r>
            <a:r>
              <a:rPr lang="it-IT" sz="1400" b="1" dirty="0" err="1" smtClean="0"/>
              <a:t>int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vett</a:t>
            </a:r>
            <a:r>
              <a:rPr lang="it-IT" sz="1400" b="1" dirty="0" smtClean="0"/>
              <a:t>[</a:t>
            </a:r>
            <a:r>
              <a:rPr lang="it-IT" sz="1600" b="1" cap="small" dirty="0" smtClean="0">
                <a:latin typeface="Script MT Bold" pitchFamily="66" charset="0"/>
              </a:rPr>
              <a:t>K</a:t>
            </a:r>
            <a:r>
              <a:rPr lang="it-IT" sz="1400" b="1" dirty="0" smtClean="0"/>
              <a:t>]</a:t>
            </a:r>
            <a:endParaRPr lang="en-GB" sz="1400" b="1" dirty="0"/>
          </a:p>
        </p:txBody>
      </p:sp>
      <p:grpSp>
        <p:nvGrpSpPr>
          <p:cNvPr id="5" name="Gruppo 35"/>
          <p:cNvGrpSpPr/>
          <p:nvPr/>
        </p:nvGrpSpPr>
        <p:grpSpPr>
          <a:xfrm>
            <a:off x="5943392" y="2142395"/>
            <a:ext cx="1415387" cy="852928"/>
            <a:chOff x="4583220" y="3469612"/>
            <a:chExt cx="1415387" cy="852928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4583220" y="3799320"/>
              <a:ext cx="1415387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>
                  <a:sym typeface="Symbol"/>
                </a:rPr>
                <a:t>vett</a:t>
              </a:r>
              <a:r>
                <a:rPr lang="it-IT" sz="1400" b="1" dirty="0" smtClean="0">
                  <a:sym typeface="Symbol"/>
                </a:rPr>
                <a:t>[0]</a:t>
              </a:r>
            </a:p>
            <a:p>
              <a:pPr algn="ctr"/>
              <a:r>
                <a:rPr lang="it-IT" sz="1400" b="1" dirty="0" err="1" smtClean="0"/>
                <a:t>index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1 </a:t>
              </a:r>
              <a:endParaRPr lang="it-IT" sz="1400" b="1" dirty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16200000" flipH="1">
              <a:off x="5124383" y="3632788"/>
              <a:ext cx="329707" cy="335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uppo 38"/>
          <p:cNvGrpSpPr/>
          <p:nvPr/>
        </p:nvGrpSpPr>
        <p:grpSpPr>
          <a:xfrm>
            <a:off x="5637630" y="2995324"/>
            <a:ext cx="2016045" cy="1245362"/>
            <a:chOff x="4277458" y="4222503"/>
            <a:chExt cx="2016045" cy="1245362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4277458" y="4795340"/>
              <a:ext cx="2016045" cy="672525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index</a:t>
              </a:r>
              <a:r>
                <a:rPr lang="it-IT" sz="1400" b="1" dirty="0" smtClean="0"/>
                <a:t> = </a:t>
              </a:r>
              <a:r>
                <a:rPr lang="it-IT" sz="1600" b="1" cap="small" dirty="0" smtClean="0">
                  <a:latin typeface="Script MT Bold" pitchFamily="66" charset="0"/>
                </a:rPr>
                <a:t>K</a:t>
              </a:r>
              <a:endParaRPr lang="en-GB" sz="1400" b="1" dirty="0"/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5212095" y="4500570"/>
              <a:ext cx="152400" cy="152400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6" idx="0"/>
            </p:cNvCxnSpPr>
            <p:nvPr/>
          </p:nvCxnSpPr>
          <p:spPr bwMode="auto">
            <a:xfrm rot="5400000">
              <a:off x="5150571" y="4360227"/>
              <a:ext cx="278068" cy="261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14"/>
            <p:cNvCxnSpPr>
              <a:cxnSpLocks noChangeShapeType="1"/>
              <a:stCxn id="16" idx="4"/>
              <a:endCxn id="11" idx="0"/>
            </p:cNvCxnSpPr>
            <p:nvPr/>
          </p:nvCxnSpPr>
          <p:spPr bwMode="auto">
            <a:xfrm flipH="1">
              <a:off x="5285481" y="4652970"/>
              <a:ext cx="2814" cy="14237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9" name="Gruppo 42"/>
          <p:cNvGrpSpPr/>
          <p:nvPr/>
        </p:nvGrpSpPr>
        <p:grpSpPr>
          <a:xfrm>
            <a:off x="8056756" y="4098446"/>
            <a:ext cx="536575" cy="593721"/>
            <a:chOff x="6583443" y="4399422"/>
            <a:chExt cx="536575" cy="593721"/>
          </a:xfrm>
        </p:grpSpPr>
        <p:cxnSp>
          <p:nvCxnSpPr>
            <p:cNvPr id="19" name="AutoShape 15"/>
            <p:cNvCxnSpPr>
              <a:cxnSpLocks noChangeShapeType="1"/>
              <a:stCxn id="35" idx="2"/>
              <a:endCxn id="20" idx="0"/>
            </p:cNvCxnSpPr>
            <p:nvPr/>
          </p:nvCxnSpPr>
          <p:spPr bwMode="auto">
            <a:xfrm rot="5400000">
              <a:off x="6727692" y="4523462"/>
              <a:ext cx="252407" cy="43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6583443" y="4651830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</p:grpSp>
      <p:grpSp>
        <p:nvGrpSpPr>
          <p:cNvPr id="21" name="Gruppo 37"/>
          <p:cNvGrpSpPr/>
          <p:nvPr/>
        </p:nvGrpSpPr>
        <p:grpSpPr>
          <a:xfrm>
            <a:off x="1034752" y="1214422"/>
            <a:ext cx="6705600" cy="2179738"/>
            <a:chOff x="1066800" y="2378889"/>
            <a:chExt cx="6705600" cy="2179738"/>
          </a:xfrm>
        </p:grpSpPr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1066800" y="2378889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Esempio</a:t>
              </a: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2083768" y="3081299"/>
              <a:ext cx="2071702" cy="1477328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Calcolare il massimo elemento di un vettore di </a:t>
              </a:r>
              <a:r>
                <a:rPr lang="it-IT" b="1" cap="small" dirty="0" smtClean="0">
                  <a:solidFill>
                    <a:schemeClr val="bg1"/>
                  </a:solidFill>
                  <a:latin typeface="Script MT Bold" pitchFamily="66" charset="0"/>
                </a:rPr>
                <a:t>K&gt;0</a:t>
              </a:r>
              <a:r>
                <a:rPr lang="it-IT" dirty="0" smtClean="0">
                  <a:solidFill>
                    <a:schemeClr val="bg1"/>
                  </a:solidFill>
                </a:rPr>
                <a:t> </a:t>
              </a:r>
              <a:r>
                <a:rPr lang="it-IT" dirty="0" smtClean="0">
                  <a:solidFill>
                    <a:schemeClr val="bg1"/>
                  </a:solidFill>
                </a:rPr>
                <a:t>interi</a:t>
              </a:r>
              <a:endParaRPr lang="it-IT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4" name="Gruppo 73"/>
          <p:cNvGrpSpPr/>
          <p:nvPr/>
        </p:nvGrpSpPr>
        <p:grpSpPr>
          <a:xfrm>
            <a:off x="7466012" y="3553356"/>
            <a:ext cx="1138436" cy="545091"/>
            <a:chOff x="7105972" y="3193316"/>
            <a:chExt cx="1138436" cy="545091"/>
          </a:xfrm>
        </p:grpSpPr>
        <p:cxnSp>
          <p:nvCxnSpPr>
            <p:cNvPr id="32" name="AutoShape 15"/>
            <p:cNvCxnSpPr>
              <a:cxnSpLocks noChangeShapeType="1"/>
              <a:stCxn id="11" idx="3"/>
              <a:endCxn id="35" idx="3"/>
            </p:cNvCxnSpPr>
            <p:nvPr/>
          </p:nvCxnSpPr>
          <p:spPr bwMode="auto">
            <a:xfrm>
              <a:off x="7293635" y="3544384"/>
              <a:ext cx="400622" cy="29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3" name="Text Box 21"/>
            <p:cNvSpPr txBox="1">
              <a:spLocks noChangeArrowheads="1"/>
            </p:cNvSpPr>
            <p:nvPr/>
          </p:nvSpPr>
          <p:spPr bwMode="auto">
            <a:xfrm>
              <a:off x="7105972" y="3193316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true</a:t>
              </a:r>
              <a:endParaRPr lang="en-GB" sz="1400" b="1" dirty="0"/>
            </a:p>
          </p:txBody>
        </p:sp>
        <p:sp>
          <p:nvSpPr>
            <p:cNvPr id="35" name="AutoShape 8"/>
            <p:cNvSpPr>
              <a:spLocks noChangeArrowheads="1"/>
            </p:cNvSpPr>
            <p:nvPr/>
          </p:nvSpPr>
          <p:spPr bwMode="auto">
            <a:xfrm flipH="1">
              <a:off x="7694257" y="3356216"/>
              <a:ext cx="550151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</a:t>
              </a:r>
              <a:endParaRPr lang="en-GB" sz="1400" b="1"/>
            </a:p>
          </p:txBody>
        </p:sp>
      </p:grpSp>
      <p:grpSp>
        <p:nvGrpSpPr>
          <p:cNvPr id="45" name="Gruppo 38"/>
          <p:cNvGrpSpPr/>
          <p:nvPr/>
        </p:nvGrpSpPr>
        <p:grpSpPr>
          <a:xfrm>
            <a:off x="4969045" y="4229829"/>
            <a:ext cx="3368608" cy="1214794"/>
            <a:chOff x="3601179" y="4222501"/>
            <a:chExt cx="3368608" cy="1214794"/>
          </a:xfrm>
        </p:grpSpPr>
        <p:sp>
          <p:nvSpPr>
            <p:cNvPr id="46" name="AutoShape 7"/>
            <p:cNvSpPr>
              <a:spLocks noChangeArrowheads="1"/>
            </p:cNvSpPr>
            <p:nvPr/>
          </p:nvSpPr>
          <p:spPr bwMode="auto">
            <a:xfrm>
              <a:off x="3601179" y="4825909"/>
              <a:ext cx="3368608" cy="611386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vett</a:t>
              </a:r>
              <a:r>
                <a:rPr lang="it-IT" sz="1400" b="1" dirty="0" smtClean="0"/>
                <a:t>[</a:t>
              </a:r>
              <a:r>
                <a:rPr lang="it-IT" sz="1400" b="1" dirty="0" err="1" smtClean="0"/>
                <a:t>index</a:t>
              </a:r>
              <a:r>
                <a:rPr lang="it-IT" sz="1400" b="1" dirty="0" smtClean="0"/>
                <a:t>] &gt; </a:t>
              </a:r>
              <a:r>
                <a:rPr lang="it-IT" sz="1400" b="1" dirty="0" err="1" smtClean="0"/>
                <a:t>max</a:t>
              </a:r>
              <a:endParaRPr lang="en-GB" sz="1400" b="1" dirty="0"/>
            </a:p>
          </p:txBody>
        </p:sp>
        <p:cxnSp>
          <p:nvCxnSpPr>
            <p:cNvPr id="48" name="AutoShape 13"/>
            <p:cNvCxnSpPr>
              <a:cxnSpLocks noChangeShapeType="1"/>
              <a:endCxn id="46" idx="0"/>
            </p:cNvCxnSpPr>
            <p:nvPr/>
          </p:nvCxnSpPr>
          <p:spPr bwMode="auto">
            <a:xfrm rot="5400000">
              <a:off x="4986496" y="4521489"/>
              <a:ext cx="603407" cy="543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7" name="Gruppo 76"/>
          <p:cNvGrpSpPr/>
          <p:nvPr/>
        </p:nvGrpSpPr>
        <p:grpSpPr>
          <a:xfrm>
            <a:off x="3541596" y="3349592"/>
            <a:ext cx="3030671" cy="1879608"/>
            <a:chOff x="3181556" y="2989552"/>
            <a:chExt cx="3030671" cy="1879608"/>
          </a:xfrm>
        </p:grpSpPr>
        <p:cxnSp>
          <p:nvCxnSpPr>
            <p:cNvPr id="23" name="AutoShape 19"/>
            <p:cNvCxnSpPr>
              <a:cxnSpLocks noChangeShapeType="1"/>
              <a:stCxn id="13" idx="0"/>
              <a:endCxn id="16" idx="2"/>
            </p:cNvCxnSpPr>
            <p:nvPr/>
          </p:nvCxnSpPr>
          <p:spPr bwMode="auto">
            <a:xfrm rot="5400000" flipH="1" flipV="1">
              <a:off x="4889176" y="2068238"/>
              <a:ext cx="401737" cy="224436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3181556" y="3391288"/>
              <a:ext cx="1572611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index+1</a:t>
              </a:r>
              <a:endParaRPr lang="en-GB" sz="1400" b="1"/>
            </a:p>
          </p:txBody>
        </p:sp>
        <p:cxnSp>
          <p:nvCxnSpPr>
            <p:cNvPr id="59" name="Forma 58"/>
            <p:cNvCxnSpPr>
              <a:stCxn id="62" idx="0"/>
              <a:endCxn id="13" idx="2"/>
            </p:cNvCxnSpPr>
            <p:nvPr/>
          </p:nvCxnSpPr>
          <p:spPr>
            <a:xfrm rot="16200000" flipV="1">
              <a:off x="3459081" y="4207847"/>
              <a:ext cx="1017695" cy="13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60" name="Text Box 21"/>
            <p:cNvSpPr txBox="1">
              <a:spLocks noChangeArrowheads="1"/>
            </p:cNvSpPr>
            <p:nvPr/>
          </p:nvSpPr>
          <p:spPr bwMode="auto">
            <a:xfrm>
              <a:off x="4067944" y="4374374"/>
              <a:ext cx="61726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62" name="AutoShape 12"/>
            <p:cNvSpPr>
              <a:spLocks noChangeArrowheads="1"/>
            </p:cNvSpPr>
            <p:nvPr/>
          </p:nvSpPr>
          <p:spPr bwMode="auto">
            <a:xfrm>
              <a:off x="3891794" y="4716760"/>
              <a:ext cx="152400" cy="152400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64" name="AutoShape 11"/>
            <p:cNvCxnSpPr>
              <a:cxnSpLocks noChangeShapeType="1"/>
              <a:stCxn id="46" idx="1"/>
              <a:endCxn id="62" idx="6"/>
            </p:cNvCxnSpPr>
            <p:nvPr/>
          </p:nvCxnSpPr>
          <p:spPr bwMode="auto">
            <a:xfrm rot="10800000" flipV="1">
              <a:off x="4044195" y="4778890"/>
              <a:ext cx="564811" cy="1407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8" name="Gruppo 77"/>
          <p:cNvGrpSpPr/>
          <p:nvPr/>
        </p:nvGrpSpPr>
        <p:grpSpPr>
          <a:xfrm>
            <a:off x="4328034" y="5229200"/>
            <a:ext cx="3242393" cy="864096"/>
            <a:chOff x="3967994" y="4869160"/>
            <a:chExt cx="3242393" cy="864096"/>
          </a:xfrm>
        </p:grpSpPr>
        <p:sp>
          <p:nvSpPr>
            <p:cNvPr id="53" name="AutoShape 6"/>
            <p:cNvSpPr>
              <a:spLocks noChangeArrowheads="1"/>
            </p:cNvSpPr>
            <p:nvPr/>
          </p:nvSpPr>
          <p:spPr bwMode="auto">
            <a:xfrm>
              <a:off x="5391170" y="5425479"/>
              <a:ext cx="1819217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>
                  <a:sym typeface="Symbol"/>
                </a:rPr>
                <a:t>vett</a:t>
              </a:r>
              <a:r>
                <a:rPr lang="it-IT" sz="1400" b="1" dirty="0" smtClean="0">
                  <a:sym typeface="Symbol"/>
                </a:rPr>
                <a:t>[</a:t>
              </a:r>
              <a:r>
                <a:rPr lang="it-IT" sz="1400" b="1" dirty="0" err="1" smtClean="0">
                  <a:sym typeface="Symbol"/>
                </a:rPr>
                <a:t>index</a:t>
              </a:r>
              <a:r>
                <a:rPr lang="it-IT" sz="1400" b="1" dirty="0" smtClean="0">
                  <a:sym typeface="Symbol"/>
                </a:rPr>
                <a:t>]</a:t>
              </a:r>
              <a:r>
                <a:rPr lang="it-IT" sz="1400" b="1" dirty="0" smtClean="0"/>
                <a:t> </a:t>
              </a:r>
              <a:endParaRPr lang="it-IT" sz="1400" b="1" dirty="0"/>
            </a:p>
          </p:txBody>
        </p:sp>
        <p:cxnSp>
          <p:nvCxnSpPr>
            <p:cNvPr id="54" name="AutoShape 11"/>
            <p:cNvCxnSpPr>
              <a:cxnSpLocks noChangeShapeType="1"/>
              <a:endCxn id="53" idx="0"/>
            </p:cNvCxnSpPr>
            <p:nvPr/>
          </p:nvCxnSpPr>
          <p:spPr bwMode="auto">
            <a:xfrm rot="16200000" flipH="1">
              <a:off x="6130338" y="5255037"/>
              <a:ext cx="340295" cy="5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55" name="Text Box 21"/>
            <p:cNvSpPr txBox="1">
              <a:spLocks noChangeArrowheads="1"/>
            </p:cNvSpPr>
            <p:nvPr/>
          </p:nvSpPr>
          <p:spPr bwMode="auto">
            <a:xfrm>
              <a:off x="6300192" y="5065439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err="1" smtClean="0"/>
                <a:t>true</a:t>
              </a:r>
              <a:endParaRPr lang="en-GB" sz="1400" b="1" dirty="0"/>
            </a:p>
          </p:txBody>
        </p:sp>
        <p:cxnSp>
          <p:nvCxnSpPr>
            <p:cNvPr id="68" name="Forma 67"/>
            <p:cNvCxnSpPr>
              <a:stCxn id="53" idx="1"/>
              <a:endCxn id="62" idx="4"/>
            </p:cNvCxnSpPr>
            <p:nvPr/>
          </p:nvCxnSpPr>
          <p:spPr>
            <a:xfrm rot="10800000">
              <a:off x="3967994" y="4869160"/>
              <a:ext cx="1423176" cy="71020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32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90682" y="1038211"/>
            <a:ext cx="425020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Matrice di n x m elementi: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00252" y="1578594"/>
            <a:ext cx="662940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/>
              <a:t>definisce una corrispondenza biunivoca tra un multi-insieme omogeneo di n x m elementi e l’insieme di coppie di interi {(0,0), (0,1), …., (n-1, m-1)}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03077" y="2846428"/>
            <a:ext cx="1797287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878634" y="3481399"/>
            <a:ext cx="2747868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it-IT" sz="2000" b="1" smtClean="0"/>
              <a:t>Matrice di </a:t>
            </a:r>
            <a:r>
              <a:rPr lang="it-IT" sz="2000" b="1" dirty="0" smtClean="0"/>
              <a:t>5 x 2 interi</a:t>
            </a: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214414" y="4795907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Definizione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051720" y="5559325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dirty="0" err="1" smtClean="0"/>
              <a:t>tipo</a:t>
            </a:r>
            <a:r>
              <a:rPr lang="it-IT" sz="2400" b="1" baseline="-25000" dirty="0" err="1" smtClean="0"/>
              <a:t>Matrice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nome</a:t>
            </a:r>
            <a:r>
              <a:rPr lang="it-IT" sz="2400" b="1" baseline="-25000" dirty="0" err="1" smtClean="0"/>
              <a:t>Matrice</a:t>
            </a:r>
            <a:r>
              <a:rPr lang="it-IT" sz="2400" b="1" dirty="0" smtClean="0"/>
              <a:t> [</a:t>
            </a:r>
            <a:r>
              <a:rPr lang="it-IT" sz="2400" b="1" dirty="0" err="1" smtClean="0"/>
              <a:t>dim</a:t>
            </a:r>
            <a:r>
              <a:rPr lang="it-IT" sz="2400" b="1" baseline="-25000" dirty="0" err="1" smtClean="0"/>
              <a:t>Righe</a:t>
            </a:r>
            <a:r>
              <a:rPr lang="it-IT" sz="2400" b="1" dirty="0" smtClean="0"/>
              <a:t>] [</a:t>
            </a:r>
            <a:r>
              <a:rPr lang="it-IT" sz="2400" b="1" dirty="0" err="1" smtClean="0"/>
              <a:t>dim</a:t>
            </a:r>
            <a:r>
              <a:rPr lang="it-IT" sz="2400" b="1" baseline="-25000" dirty="0" err="1" smtClean="0"/>
              <a:t>Colonne</a:t>
            </a:r>
            <a:r>
              <a:rPr lang="it-IT" sz="2400" b="1" dirty="0" smtClean="0"/>
              <a:t>]</a:t>
            </a:r>
          </a:p>
        </p:txBody>
      </p:sp>
      <p:grpSp>
        <p:nvGrpSpPr>
          <p:cNvPr id="56" name="Gruppo 55"/>
          <p:cNvGrpSpPr/>
          <p:nvPr/>
        </p:nvGrpSpPr>
        <p:grpSpPr>
          <a:xfrm>
            <a:off x="6128400" y="4844945"/>
            <a:ext cx="1922001" cy="828738"/>
            <a:chOff x="6715140" y="4572008"/>
            <a:chExt cx="1922001" cy="828738"/>
          </a:xfrm>
        </p:grpSpPr>
        <p:grpSp>
          <p:nvGrpSpPr>
            <p:cNvPr id="29" name="Gruppo 28"/>
            <p:cNvGrpSpPr/>
            <p:nvPr/>
          </p:nvGrpSpPr>
          <p:grpSpPr>
            <a:xfrm>
              <a:off x="6715140" y="4572008"/>
              <a:ext cx="1922001" cy="828738"/>
              <a:chOff x="6357950" y="957188"/>
              <a:chExt cx="1922001" cy="828738"/>
            </a:xfrm>
          </p:grpSpPr>
          <p:sp>
            <p:nvSpPr>
              <p:cNvPr id="30" name="CasellaDiTesto 29"/>
              <p:cNvSpPr txBox="1"/>
              <p:nvPr/>
            </p:nvSpPr>
            <p:spPr>
              <a:xfrm>
                <a:off x="6357950" y="957188"/>
                <a:ext cx="192200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2000" b="1" smtClean="0">
                    <a:solidFill>
                      <a:srgbClr val="FF0000"/>
                    </a:solidFill>
                  </a:rPr>
                  <a:t>costanti intere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31" name="Connettore 1 30"/>
              <p:cNvCxnSpPr/>
              <p:nvPr/>
            </p:nvCxnSpPr>
            <p:spPr>
              <a:xfrm rot="10800000" flipV="1">
                <a:off x="6357950" y="1357298"/>
                <a:ext cx="571504" cy="428628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Connettore 1 46"/>
            <p:cNvCxnSpPr/>
            <p:nvPr/>
          </p:nvCxnSpPr>
          <p:spPr>
            <a:xfrm rot="16200000" flipH="1">
              <a:off x="7786710" y="5043556"/>
              <a:ext cx="357190" cy="214314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uppo 99"/>
          <p:cNvGrpSpPr/>
          <p:nvPr/>
        </p:nvGrpSpPr>
        <p:grpSpPr>
          <a:xfrm>
            <a:off x="4681030" y="2824161"/>
            <a:ext cx="3782468" cy="1612791"/>
            <a:chOff x="4681030" y="2906667"/>
            <a:chExt cx="3782468" cy="1612791"/>
          </a:xfrm>
        </p:grpSpPr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5357818" y="29595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5357818" y="32643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>
              <a:off x="5357818" y="35691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5357818" y="38739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5357818" y="41787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65" name="Gruppo 64"/>
            <p:cNvGrpSpPr/>
            <p:nvPr/>
          </p:nvGrpSpPr>
          <p:grpSpPr>
            <a:xfrm>
              <a:off x="4681030" y="2912308"/>
              <a:ext cx="676788" cy="1590524"/>
              <a:chOff x="4681030" y="2985673"/>
              <a:chExt cx="676788" cy="1590524"/>
            </a:xfrm>
          </p:grpSpPr>
          <p:sp>
            <p:nvSpPr>
              <p:cNvPr id="51" name="CasellaDiTesto 50"/>
              <p:cNvSpPr txBox="1"/>
              <p:nvPr/>
            </p:nvSpPr>
            <p:spPr>
              <a:xfrm>
                <a:off x="4681030" y="2985673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(0,0)</a:t>
                </a:r>
                <a:endParaRPr lang="it-IT" b="1" dirty="0"/>
              </a:p>
            </p:txBody>
          </p:sp>
          <p:sp>
            <p:nvSpPr>
              <p:cNvPr id="52" name="CasellaDiTesto 51"/>
              <p:cNvSpPr txBox="1"/>
              <p:nvPr/>
            </p:nvSpPr>
            <p:spPr>
              <a:xfrm>
                <a:off x="4681030" y="3299191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(1,0)</a:t>
                </a:r>
                <a:endParaRPr lang="it-IT" b="1" dirty="0"/>
              </a:p>
            </p:txBody>
          </p:sp>
          <p:sp>
            <p:nvSpPr>
              <p:cNvPr id="53" name="CasellaDiTesto 52"/>
              <p:cNvSpPr txBox="1"/>
              <p:nvPr/>
            </p:nvSpPr>
            <p:spPr>
              <a:xfrm>
                <a:off x="4681030" y="3595453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(2,0)</a:t>
                </a:r>
                <a:endParaRPr lang="it-IT" b="1" dirty="0"/>
              </a:p>
            </p:txBody>
          </p:sp>
          <p:sp>
            <p:nvSpPr>
              <p:cNvPr id="54" name="CasellaDiTesto 53"/>
              <p:cNvSpPr txBox="1"/>
              <p:nvPr/>
            </p:nvSpPr>
            <p:spPr>
              <a:xfrm>
                <a:off x="4681030" y="3910603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(3,0)</a:t>
                </a:r>
                <a:endParaRPr lang="it-IT" b="1" dirty="0"/>
              </a:p>
            </p:txBody>
          </p:sp>
          <p:sp>
            <p:nvSpPr>
              <p:cNvPr id="55" name="CasellaDiTesto 54"/>
              <p:cNvSpPr txBox="1"/>
              <p:nvPr/>
            </p:nvSpPr>
            <p:spPr>
              <a:xfrm>
                <a:off x="4681030" y="4206865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(4,0)</a:t>
                </a:r>
                <a:endParaRPr lang="it-IT" b="1" dirty="0"/>
              </a:p>
            </p:txBody>
          </p:sp>
        </p:grpSp>
        <p:grpSp>
          <p:nvGrpSpPr>
            <p:cNvPr id="66" name="Gruppo 65"/>
            <p:cNvGrpSpPr/>
            <p:nvPr/>
          </p:nvGrpSpPr>
          <p:grpSpPr>
            <a:xfrm>
              <a:off x="7786710" y="2906667"/>
              <a:ext cx="676788" cy="1590524"/>
              <a:chOff x="7786710" y="2981484"/>
              <a:chExt cx="676788" cy="1590524"/>
            </a:xfrm>
          </p:grpSpPr>
          <p:sp>
            <p:nvSpPr>
              <p:cNvPr id="48" name="CasellaDiTesto 47"/>
              <p:cNvSpPr txBox="1"/>
              <p:nvPr/>
            </p:nvSpPr>
            <p:spPr>
              <a:xfrm>
                <a:off x="7786710" y="2981484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(0,1)</a:t>
                </a:r>
                <a:endParaRPr lang="it-IT" b="1" dirty="0"/>
              </a:p>
            </p:txBody>
          </p:sp>
          <p:sp>
            <p:nvSpPr>
              <p:cNvPr id="49" name="CasellaDiTesto 48"/>
              <p:cNvSpPr txBox="1"/>
              <p:nvPr/>
            </p:nvSpPr>
            <p:spPr>
              <a:xfrm>
                <a:off x="7786710" y="3295002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(1,1)</a:t>
                </a:r>
                <a:endParaRPr lang="it-IT" b="1" dirty="0"/>
              </a:p>
            </p:txBody>
          </p:sp>
          <p:sp>
            <p:nvSpPr>
              <p:cNvPr id="50" name="CasellaDiTesto 49"/>
              <p:cNvSpPr txBox="1"/>
              <p:nvPr/>
            </p:nvSpPr>
            <p:spPr>
              <a:xfrm>
                <a:off x="7786710" y="3591264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(2,1)</a:t>
                </a:r>
                <a:endParaRPr lang="it-IT" b="1" dirty="0"/>
              </a:p>
            </p:txBody>
          </p:sp>
          <p:sp>
            <p:nvSpPr>
              <p:cNvPr id="63" name="CasellaDiTesto 62"/>
              <p:cNvSpPr txBox="1"/>
              <p:nvPr/>
            </p:nvSpPr>
            <p:spPr>
              <a:xfrm>
                <a:off x="7786710" y="3906414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(3,1)</a:t>
                </a:r>
                <a:endParaRPr lang="it-IT" b="1" dirty="0"/>
              </a:p>
            </p:txBody>
          </p:sp>
          <p:sp>
            <p:nvSpPr>
              <p:cNvPr id="64" name="CasellaDiTesto 63"/>
              <p:cNvSpPr txBox="1"/>
              <p:nvPr/>
            </p:nvSpPr>
            <p:spPr>
              <a:xfrm>
                <a:off x="7786710" y="4202676"/>
                <a:ext cx="676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(4,1)</a:t>
                </a:r>
                <a:endParaRPr lang="it-IT" b="1" dirty="0"/>
              </a:p>
            </p:txBody>
          </p:sp>
        </p:grpSp>
        <p:sp>
          <p:nvSpPr>
            <p:cNvPr id="72" name="Rectangle 15"/>
            <p:cNvSpPr>
              <a:spLocks noChangeArrowheads="1"/>
            </p:cNvSpPr>
            <p:nvPr/>
          </p:nvSpPr>
          <p:spPr bwMode="auto">
            <a:xfrm>
              <a:off x="6575823" y="2957246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6575823" y="3262046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6575823" y="3566846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6575823" y="3871646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6575823" y="4176446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77" name="Gruppo 67"/>
            <p:cNvGrpSpPr/>
            <p:nvPr/>
          </p:nvGrpSpPr>
          <p:grpSpPr>
            <a:xfrm>
              <a:off x="7038370" y="2926672"/>
              <a:ext cx="437940" cy="1590524"/>
              <a:chOff x="5820365" y="2985673"/>
              <a:chExt cx="437940" cy="1590524"/>
            </a:xfrm>
          </p:grpSpPr>
          <p:sp>
            <p:nvSpPr>
              <p:cNvPr id="79" name="CasellaDiTesto 78"/>
              <p:cNvSpPr txBox="1"/>
              <p:nvPr/>
            </p:nvSpPr>
            <p:spPr>
              <a:xfrm>
                <a:off x="5883683" y="2985673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4</a:t>
                </a:r>
                <a:endParaRPr lang="it-IT" b="1"/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5845211" y="3285379"/>
                <a:ext cx="3882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-1</a:t>
                </a:r>
                <a:endParaRPr lang="it-IT" b="1"/>
              </a:p>
            </p:txBody>
          </p:sp>
          <p:sp>
            <p:nvSpPr>
              <p:cNvPr id="81" name="CasellaDiTesto 80"/>
              <p:cNvSpPr txBox="1"/>
              <p:nvPr/>
            </p:nvSpPr>
            <p:spPr>
              <a:xfrm>
                <a:off x="5820365" y="3595453"/>
                <a:ext cx="437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12</a:t>
                </a:r>
                <a:endParaRPr lang="it-IT" b="1"/>
              </a:p>
            </p:txBody>
          </p:sp>
          <p:sp>
            <p:nvSpPr>
              <p:cNvPr id="82" name="CasellaDiTesto 81"/>
              <p:cNvSpPr txBox="1"/>
              <p:nvPr/>
            </p:nvSpPr>
            <p:spPr>
              <a:xfrm>
                <a:off x="5845211" y="3910603"/>
                <a:ext cx="3882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-9</a:t>
                </a:r>
                <a:endParaRPr lang="it-IT" b="1"/>
              </a:p>
            </p:txBody>
          </p:sp>
          <p:sp>
            <p:nvSpPr>
              <p:cNvPr id="83" name="CasellaDiTesto 82"/>
              <p:cNvSpPr txBox="1"/>
              <p:nvPr/>
            </p:nvSpPr>
            <p:spPr>
              <a:xfrm>
                <a:off x="5883683" y="4206865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4</a:t>
                </a:r>
                <a:endParaRPr lang="it-IT" b="1"/>
              </a:p>
            </p:txBody>
          </p:sp>
        </p:grpSp>
        <p:sp>
          <p:nvSpPr>
            <p:cNvPr id="85" name="Rectangle 15"/>
            <p:cNvSpPr>
              <a:spLocks noChangeArrowheads="1"/>
            </p:cNvSpPr>
            <p:nvPr/>
          </p:nvSpPr>
          <p:spPr bwMode="auto">
            <a:xfrm>
              <a:off x="5357818" y="29595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6" name="Rectangle 16"/>
            <p:cNvSpPr>
              <a:spLocks noChangeArrowheads="1"/>
            </p:cNvSpPr>
            <p:nvPr/>
          </p:nvSpPr>
          <p:spPr bwMode="auto">
            <a:xfrm>
              <a:off x="5357818" y="32643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7" name="Rectangle 17"/>
            <p:cNvSpPr>
              <a:spLocks noChangeArrowheads="1"/>
            </p:cNvSpPr>
            <p:nvPr/>
          </p:nvSpPr>
          <p:spPr bwMode="auto">
            <a:xfrm>
              <a:off x="5357818" y="35691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8" name="Rectangle 18"/>
            <p:cNvSpPr>
              <a:spLocks noChangeArrowheads="1"/>
            </p:cNvSpPr>
            <p:nvPr/>
          </p:nvSpPr>
          <p:spPr bwMode="auto">
            <a:xfrm>
              <a:off x="5357818" y="38739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9" name="Rectangle 19"/>
            <p:cNvSpPr>
              <a:spLocks noChangeArrowheads="1"/>
            </p:cNvSpPr>
            <p:nvPr/>
          </p:nvSpPr>
          <p:spPr bwMode="auto">
            <a:xfrm>
              <a:off x="5357818" y="4178708"/>
              <a:ext cx="12192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99" name="Gruppo 98"/>
            <p:cNvGrpSpPr/>
            <p:nvPr/>
          </p:nvGrpSpPr>
          <p:grpSpPr>
            <a:xfrm>
              <a:off x="5813552" y="2928934"/>
              <a:ext cx="437940" cy="1590524"/>
              <a:chOff x="5813552" y="2928934"/>
              <a:chExt cx="437940" cy="1590524"/>
            </a:xfrm>
          </p:grpSpPr>
          <p:sp>
            <p:nvSpPr>
              <p:cNvPr id="37" name="CasellaDiTesto 36"/>
              <p:cNvSpPr txBox="1"/>
              <p:nvPr/>
            </p:nvSpPr>
            <p:spPr>
              <a:xfrm>
                <a:off x="5876870" y="2928934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8</a:t>
                </a:r>
                <a:endParaRPr lang="it-IT" b="1"/>
              </a:p>
            </p:txBody>
          </p:sp>
          <p:sp>
            <p:nvSpPr>
              <p:cNvPr id="39" name="CasellaDiTesto 38"/>
              <p:cNvSpPr txBox="1"/>
              <p:nvPr/>
            </p:nvSpPr>
            <p:spPr>
              <a:xfrm>
                <a:off x="5813552" y="3538714"/>
                <a:ext cx="437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15</a:t>
                </a:r>
                <a:endParaRPr lang="it-IT" b="1"/>
              </a:p>
            </p:txBody>
          </p:sp>
          <p:sp>
            <p:nvSpPr>
              <p:cNvPr id="40" name="CasellaDiTesto 39"/>
              <p:cNvSpPr txBox="1"/>
              <p:nvPr/>
            </p:nvSpPr>
            <p:spPr>
              <a:xfrm>
                <a:off x="5876870" y="3853864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/>
                  <a:t>4</a:t>
                </a:r>
                <a:endParaRPr lang="it-IT" b="1" dirty="0"/>
              </a:p>
            </p:txBody>
          </p:sp>
          <p:sp>
            <p:nvSpPr>
              <p:cNvPr id="41" name="CasellaDiTesto 40"/>
              <p:cNvSpPr txBox="1"/>
              <p:nvPr/>
            </p:nvSpPr>
            <p:spPr>
              <a:xfrm>
                <a:off x="5876870" y="4150126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7</a:t>
                </a:r>
                <a:endParaRPr lang="it-IT" b="1"/>
              </a:p>
            </p:txBody>
          </p:sp>
          <p:sp>
            <p:nvSpPr>
              <p:cNvPr id="98" name="CasellaDiTesto 97"/>
              <p:cNvSpPr txBox="1"/>
              <p:nvPr/>
            </p:nvSpPr>
            <p:spPr>
              <a:xfrm>
                <a:off x="5876870" y="3231312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smtClean="0"/>
                  <a:t>7</a:t>
                </a:r>
                <a:endParaRPr lang="it-IT" b="1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15" grpId="0"/>
      <p:bldP spid="27" grpId="0"/>
      <p:bldP spid="2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305550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33</a:t>
            </a:fld>
            <a:endParaRPr lang="it-IT" dirty="0"/>
          </a:p>
        </p:txBody>
      </p:sp>
      <p:sp>
        <p:nvSpPr>
          <p:cNvPr id="102" name="Text Box 5"/>
          <p:cNvSpPr txBox="1">
            <a:spLocks noChangeArrowheads="1"/>
          </p:cNvSpPr>
          <p:nvPr/>
        </p:nvSpPr>
        <p:spPr bwMode="auto">
          <a:xfrm>
            <a:off x="1071538" y="1000108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Accesso all’elemento di una matrice</a:t>
            </a:r>
          </a:p>
        </p:txBody>
      </p:sp>
      <p:sp>
        <p:nvSpPr>
          <p:cNvPr id="103" name="Text Box 5"/>
          <p:cNvSpPr txBox="1">
            <a:spLocks noChangeArrowheads="1"/>
          </p:cNvSpPr>
          <p:nvPr/>
        </p:nvSpPr>
        <p:spPr bwMode="auto">
          <a:xfrm>
            <a:off x="1928794" y="2928934"/>
            <a:ext cx="592933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smtClean="0"/>
              <a:t>nome</a:t>
            </a:r>
            <a:r>
              <a:rPr lang="it-IT" sz="2400" b="1" baseline="-25000" smtClean="0"/>
              <a:t>Matrice</a:t>
            </a:r>
            <a:r>
              <a:rPr lang="it-IT" sz="2400" b="1" smtClean="0"/>
              <a:t> [indice</a:t>
            </a:r>
            <a:r>
              <a:rPr lang="it-IT" sz="2400" b="1" baseline="-25000" smtClean="0"/>
              <a:t>Riga</a:t>
            </a:r>
            <a:r>
              <a:rPr lang="it-IT" sz="2400" b="1" smtClean="0"/>
              <a:t>][indice</a:t>
            </a:r>
            <a:r>
              <a:rPr lang="it-IT" sz="2400" b="1" baseline="-25000" smtClean="0"/>
              <a:t>Colonna</a:t>
            </a:r>
            <a:r>
              <a:rPr lang="it-IT" sz="2400" b="1" smtClean="0"/>
              <a:t>]</a:t>
            </a:r>
          </a:p>
        </p:txBody>
      </p:sp>
      <p:grpSp>
        <p:nvGrpSpPr>
          <p:cNvPr id="10" name="Gruppo 9"/>
          <p:cNvGrpSpPr/>
          <p:nvPr/>
        </p:nvGrpSpPr>
        <p:grpSpPr>
          <a:xfrm>
            <a:off x="1428728" y="3429004"/>
            <a:ext cx="5220660" cy="757296"/>
            <a:chOff x="4929190" y="-71458"/>
            <a:chExt cx="5220660" cy="757296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4929190" y="285728"/>
              <a:ext cx="52206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dirty="0" smtClean="0">
                  <a:solidFill>
                    <a:srgbClr val="FF0000"/>
                  </a:solidFill>
                </a:rPr>
                <a:t>0 </a:t>
              </a:r>
              <a:r>
                <a:rPr lang="it-IT" sz="2000" b="1" dirty="0" smtClean="0">
                  <a:solidFill>
                    <a:srgbClr val="FF0000"/>
                  </a:solidFill>
                  <a:sym typeface="Symbol"/>
                </a:rPr>
                <a:t>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espressione a valore intero </a:t>
              </a:r>
              <a:r>
                <a:rPr lang="it-IT" sz="2000" b="1" dirty="0" smtClean="0">
                  <a:solidFill>
                    <a:srgbClr val="FF0000"/>
                  </a:solidFill>
                  <a:sym typeface="Symbol"/>
                </a:rPr>
                <a:t>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dim</a:t>
              </a:r>
              <a:r>
                <a:rPr lang="it-IT" sz="2000" b="1" baseline="-25000" dirty="0" smtClean="0">
                  <a:solidFill>
                    <a:srgbClr val="FF0000"/>
                  </a:solidFill>
                </a:rPr>
                <a:t>Righe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-1</a:t>
              </a:r>
              <a:endParaRPr lang="it-IT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Connettore 1 11"/>
            <p:cNvCxnSpPr>
              <a:stCxn id="11" idx="0"/>
            </p:cNvCxnSpPr>
            <p:nvPr/>
          </p:nvCxnSpPr>
          <p:spPr>
            <a:xfrm flipV="1">
              <a:off x="7539520" y="-71458"/>
              <a:ext cx="318629" cy="357186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o 19"/>
          <p:cNvGrpSpPr/>
          <p:nvPr/>
        </p:nvGrpSpPr>
        <p:grpSpPr>
          <a:xfrm>
            <a:off x="2643174" y="2071678"/>
            <a:ext cx="5445080" cy="857256"/>
            <a:chOff x="4929190" y="285728"/>
            <a:chExt cx="5445080" cy="857256"/>
          </a:xfrm>
        </p:grpSpPr>
        <p:sp>
          <p:nvSpPr>
            <p:cNvPr id="21" name="CasellaDiTesto 20"/>
            <p:cNvSpPr txBox="1"/>
            <p:nvPr/>
          </p:nvSpPr>
          <p:spPr>
            <a:xfrm>
              <a:off x="4929190" y="285728"/>
              <a:ext cx="54450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dirty="0" smtClean="0">
                  <a:solidFill>
                    <a:srgbClr val="FF0000"/>
                  </a:solidFill>
                </a:rPr>
                <a:t>0 </a:t>
              </a:r>
              <a:r>
                <a:rPr lang="it-IT" sz="2000" b="1" dirty="0" smtClean="0">
                  <a:solidFill>
                    <a:srgbClr val="FF0000"/>
                  </a:solidFill>
                  <a:sym typeface="Symbol"/>
                </a:rPr>
                <a:t>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espressione a valore intero </a:t>
              </a:r>
              <a:r>
                <a:rPr lang="it-IT" sz="2000" b="1" dirty="0" smtClean="0">
                  <a:solidFill>
                    <a:srgbClr val="FF0000"/>
                  </a:solidFill>
                  <a:sym typeface="Symbol"/>
                </a:rPr>
                <a:t>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dim</a:t>
              </a:r>
              <a:r>
                <a:rPr lang="it-IT" sz="2000" b="1" baseline="-25000" dirty="0" smtClean="0">
                  <a:solidFill>
                    <a:srgbClr val="FF0000"/>
                  </a:solidFill>
                </a:rPr>
                <a:t>Colonne</a:t>
              </a:r>
              <a:r>
                <a:rPr lang="it-IT" sz="2000" b="1" dirty="0">
                  <a:solidFill>
                    <a:srgbClr val="FF0000"/>
                  </a:solidFill>
                </a:rPr>
                <a:t>-1</a:t>
              </a:r>
            </a:p>
          </p:txBody>
        </p:sp>
        <p:cxnSp>
          <p:nvCxnSpPr>
            <p:cNvPr id="22" name="Connettore 1 21"/>
            <p:cNvCxnSpPr>
              <a:stCxn id="21" idx="2"/>
            </p:cNvCxnSpPr>
            <p:nvPr/>
          </p:nvCxnSpPr>
          <p:spPr>
            <a:xfrm>
              <a:off x="7651730" y="685838"/>
              <a:ext cx="706483" cy="457146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84091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34</a:t>
            </a:fld>
            <a:endParaRPr lang="it-IT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472606" y="404664"/>
            <a:ext cx="2597756" cy="1055608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Nome:	</a:t>
            </a:r>
            <a:r>
              <a:rPr lang="it-IT" sz="1400" b="1" smtClean="0"/>
              <a:t>AcqMatRighe</a:t>
            </a:r>
            <a:endParaRPr lang="it-IT" sz="1400" b="1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Variabili:	</a:t>
            </a:r>
            <a:r>
              <a:rPr lang="it-IT" sz="1400" b="1" smtClean="0"/>
              <a:t>int riga,  col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smtClean="0"/>
              <a:t>		int mat[</a:t>
            </a:r>
            <a:r>
              <a:rPr lang="it-IT" sz="1400" b="1" cap="small" smtClean="0">
                <a:latin typeface="Script MT Bold" pitchFamily="66" charset="0"/>
              </a:rPr>
              <a:t>P</a:t>
            </a:r>
            <a:r>
              <a:rPr lang="it-IT" sz="1400" b="1" smtClean="0"/>
              <a:t>][</a:t>
            </a:r>
            <a:r>
              <a:rPr lang="it-IT" sz="1400" b="1" cap="small" smtClean="0">
                <a:latin typeface="Script MT Bold" pitchFamily="66" charset="0"/>
              </a:rPr>
              <a:t>Q</a:t>
            </a:r>
            <a:r>
              <a:rPr lang="it-IT" sz="1400" b="1" smtClean="0"/>
              <a:t>]</a:t>
            </a:r>
            <a:endParaRPr lang="en-GB" sz="1400" b="1" smtClean="0"/>
          </a:p>
        </p:txBody>
      </p:sp>
      <p:grpSp>
        <p:nvGrpSpPr>
          <p:cNvPr id="74" name="Gruppo 73"/>
          <p:cNvGrpSpPr/>
          <p:nvPr/>
        </p:nvGrpSpPr>
        <p:grpSpPr>
          <a:xfrm>
            <a:off x="6413698" y="1460272"/>
            <a:ext cx="881973" cy="816604"/>
            <a:chOff x="5865907" y="1698527"/>
            <a:chExt cx="881973" cy="816604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5865907" y="1991911"/>
              <a:ext cx="881973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0</a:t>
              </a:r>
              <a:endParaRPr lang="it-IT" sz="1400" b="1" dirty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16200000" flipH="1">
              <a:off x="6160164" y="1845181"/>
              <a:ext cx="293384" cy="7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5" name="Gruppo 74"/>
          <p:cNvGrpSpPr/>
          <p:nvPr/>
        </p:nvGrpSpPr>
        <p:grpSpPr>
          <a:xfrm>
            <a:off x="5991894" y="2276876"/>
            <a:ext cx="1716976" cy="1040670"/>
            <a:chOff x="5427126" y="2875179"/>
            <a:chExt cx="1716976" cy="1040670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5427126" y="3182186"/>
              <a:ext cx="1716976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&lt; </a:t>
              </a:r>
              <a:r>
                <a:rPr lang="it-IT" b="1" cap="small" dirty="0" smtClean="0">
                  <a:latin typeface="Script MT Bold" pitchFamily="66" charset="0"/>
                </a:rPr>
                <a:t>P</a:t>
              </a:r>
              <a:endParaRPr lang="en-GB" sz="1400" b="1" dirty="0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 flipH="1">
              <a:off x="6285614" y="2875179"/>
              <a:ext cx="4303" cy="30700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6" name="Gruppo 75"/>
          <p:cNvGrpSpPr/>
          <p:nvPr/>
        </p:nvGrpSpPr>
        <p:grpSpPr>
          <a:xfrm>
            <a:off x="7588105" y="2617167"/>
            <a:ext cx="1088351" cy="499286"/>
            <a:chOff x="7055549" y="3215466"/>
            <a:chExt cx="1088351" cy="499286"/>
          </a:xfrm>
        </p:grpSpPr>
        <p:cxnSp>
          <p:nvCxnSpPr>
            <p:cNvPr id="19" name="AutoShape 15"/>
            <p:cNvCxnSpPr>
              <a:cxnSpLocks noChangeShapeType="1"/>
              <a:stCxn id="11" idx="3"/>
              <a:endCxn id="20" idx="1"/>
            </p:cNvCxnSpPr>
            <p:nvPr/>
          </p:nvCxnSpPr>
          <p:spPr bwMode="auto">
            <a:xfrm flipV="1">
              <a:off x="7176314" y="3544096"/>
              <a:ext cx="431011" cy="491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7607325" y="3373439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7055549" y="3215466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</p:grpSp>
      <p:cxnSp>
        <p:nvCxnSpPr>
          <p:cNvPr id="23" name="AutoShape 19"/>
          <p:cNvCxnSpPr>
            <a:cxnSpLocks noChangeShapeType="1"/>
            <a:stCxn id="40" idx="1"/>
            <a:endCxn id="11" idx="1"/>
          </p:cNvCxnSpPr>
          <p:nvPr/>
        </p:nvCxnSpPr>
        <p:spPr bwMode="auto">
          <a:xfrm rot="10800000" flipH="1">
            <a:off x="4198854" y="2950716"/>
            <a:ext cx="1793040" cy="1032719"/>
          </a:xfrm>
          <a:prstGeom prst="bentConnector3">
            <a:avLst>
              <a:gd name="adj1" fmla="val -12749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77" name="Gruppo 76"/>
          <p:cNvGrpSpPr/>
          <p:nvPr/>
        </p:nvGrpSpPr>
        <p:grpSpPr>
          <a:xfrm>
            <a:off x="6075910" y="3330767"/>
            <a:ext cx="1548207" cy="1019415"/>
            <a:chOff x="5520362" y="3929066"/>
            <a:chExt cx="1548207" cy="1019415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5643570" y="392906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endCxn id="36" idx="0"/>
            </p:cNvCxnSpPr>
            <p:nvPr/>
          </p:nvCxnSpPr>
          <p:spPr bwMode="auto">
            <a:xfrm rot="5400000">
              <a:off x="6153260" y="4070273"/>
              <a:ext cx="285751" cy="333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6" name="AutoShape 7"/>
            <p:cNvSpPr>
              <a:spLocks noChangeArrowheads="1"/>
            </p:cNvSpPr>
            <p:nvPr/>
          </p:nvSpPr>
          <p:spPr bwMode="auto">
            <a:xfrm>
              <a:off x="5520362" y="4214818"/>
              <a:ext cx="1548207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col &lt; </a:t>
              </a:r>
              <a:r>
                <a:rPr lang="it-IT" b="1" cap="small" dirty="0" smtClean="0">
                  <a:latin typeface="Script MT Bold" pitchFamily="66" charset="0"/>
                </a:rPr>
                <a:t>Q</a:t>
              </a:r>
              <a:endParaRPr lang="en-GB" sz="1400" b="1" dirty="0"/>
            </a:p>
          </p:txBody>
        </p:sp>
      </p:grpSp>
      <p:grpSp>
        <p:nvGrpSpPr>
          <p:cNvPr id="94" name="Gruppo 93"/>
          <p:cNvGrpSpPr/>
          <p:nvPr/>
        </p:nvGrpSpPr>
        <p:grpSpPr>
          <a:xfrm>
            <a:off x="6270556" y="3983351"/>
            <a:ext cx="1353561" cy="1578752"/>
            <a:chOff x="5643570" y="4581650"/>
            <a:chExt cx="1353561" cy="1578752"/>
          </a:xfrm>
        </p:grpSpPr>
        <p:cxnSp>
          <p:nvCxnSpPr>
            <p:cNvPr id="55" name="AutoShape 13"/>
            <p:cNvCxnSpPr>
              <a:cxnSpLocks noChangeShapeType="1"/>
              <a:stCxn id="48" idx="2"/>
              <a:endCxn id="46" idx="0"/>
            </p:cNvCxnSpPr>
            <p:nvPr/>
          </p:nvCxnSpPr>
          <p:spPr bwMode="auto">
            <a:xfrm rot="16200000" flipH="1">
              <a:off x="6099985" y="5730997"/>
              <a:ext cx="238726" cy="452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6" name="AutoShape 6"/>
            <p:cNvSpPr>
              <a:spLocks noChangeArrowheads="1"/>
            </p:cNvSpPr>
            <p:nvPr/>
          </p:nvSpPr>
          <p:spPr bwMode="auto">
            <a:xfrm>
              <a:off x="5643570" y="5852625"/>
              <a:ext cx="1156086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col </a:t>
              </a:r>
              <a:r>
                <a:rPr lang="it-IT" sz="1400" b="1" smtClean="0">
                  <a:sym typeface="Symbol"/>
                </a:rPr>
                <a:t> col+1</a:t>
              </a:r>
              <a:endParaRPr lang="it-IT" sz="1400" b="1"/>
            </a:p>
          </p:txBody>
        </p:sp>
        <p:cxnSp>
          <p:nvCxnSpPr>
            <p:cNvPr id="65" name="Connettore 4 64"/>
            <p:cNvCxnSpPr>
              <a:stCxn id="46" idx="3"/>
              <a:endCxn id="36" idx="3"/>
            </p:cNvCxnSpPr>
            <p:nvPr/>
          </p:nvCxnSpPr>
          <p:spPr>
            <a:xfrm flipV="1">
              <a:off x="6799656" y="4581650"/>
              <a:ext cx="197475" cy="1424864"/>
            </a:xfrm>
            <a:prstGeom prst="bentConnector3">
              <a:avLst>
                <a:gd name="adj1" fmla="val 21576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95" name="Gruppo 94"/>
          <p:cNvGrpSpPr/>
          <p:nvPr/>
        </p:nvGrpSpPr>
        <p:grpSpPr>
          <a:xfrm>
            <a:off x="4198854" y="3573016"/>
            <a:ext cx="1990880" cy="672028"/>
            <a:chOff x="3571868" y="4171315"/>
            <a:chExt cx="1990880" cy="672028"/>
          </a:xfrm>
        </p:grpSpPr>
        <p:cxnSp>
          <p:nvCxnSpPr>
            <p:cNvPr id="38" name="AutoShape 15"/>
            <p:cNvCxnSpPr>
              <a:cxnSpLocks noChangeShapeType="1"/>
              <a:stCxn id="36" idx="1"/>
              <a:endCxn id="40" idx="3"/>
            </p:cNvCxnSpPr>
            <p:nvPr/>
          </p:nvCxnSpPr>
          <p:spPr bwMode="auto">
            <a:xfrm flipH="1">
              <a:off x="4878637" y="4581650"/>
              <a:ext cx="570287" cy="8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4953126" y="4171315"/>
              <a:ext cx="609622" cy="31405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40" name="AutoShape 6"/>
            <p:cNvSpPr>
              <a:spLocks noChangeArrowheads="1"/>
            </p:cNvSpPr>
            <p:nvPr/>
          </p:nvSpPr>
          <p:spPr bwMode="auto">
            <a:xfrm>
              <a:off x="3571868" y="4320123"/>
              <a:ext cx="1306769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</a:t>
              </a:r>
              <a:r>
                <a:rPr lang="it-IT" sz="1400" b="1" dirty="0" smtClean="0">
                  <a:sym typeface="Symbol"/>
                </a:rPr>
                <a:t>  riga+1</a:t>
              </a:r>
              <a:endParaRPr lang="it-IT" sz="1400" b="1" dirty="0" smtClean="0"/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0</a:t>
              </a:r>
              <a:endParaRPr lang="it-IT" sz="1400" b="1" dirty="0"/>
            </a:p>
          </p:txBody>
        </p:sp>
      </p:grpSp>
      <p:grpSp>
        <p:nvGrpSpPr>
          <p:cNvPr id="90" name="Gruppo 89"/>
          <p:cNvGrpSpPr/>
          <p:nvPr/>
        </p:nvGrpSpPr>
        <p:grpSpPr>
          <a:xfrm>
            <a:off x="6146107" y="4259461"/>
            <a:ext cx="1402948" cy="756139"/>
            <a:chOff x="5519121" y="4857760"/>
            <a:chExt cx="1402948" cy="756139"/>
          </a:xfrm>
        </p:grpSpPr>
        <p:sp>
          <p:nvSpPr>
            <p:cNvPr id="91" name="AutoShape 5"/>
            <p:cNvSpPr>
              <a:spLocks noChangeArrowheads="1"/>
            </p:cNvSpPr>
            <p:nvPr/>
          </p:nvSpPr>
          <p:spPr bwMode="auto">
            <a:xfrm>
              <a:off x="5519121" y="5231708"/>
              <a:ext cx="1402948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mat[riga][col]</a:t>
              </a:r>
              <a:endParaRPr lang="en-GB" sz="1400" b="1"/>
            </a:p>
          </p:txBody>
        </p:sp>
        <p:cxnSp>
          <p:nvCxnSpPr>
            <p:cNvPr id="92" name="AutoShape 19"/>
            <p:cNvCxnSpPr>
              <a:cxnSpLocks noChangeShapeType="1"/>
              <a:stCxn id="36" idx="2"/>
              <a:endCxn id="91" idx="0"/>
            </p:cNvCxnSpPr>
            <p:nvPr/>
          </p:nvCxnSpPr>
          <p:spPr bwMode="auto">
            <a:xfrm rot="5400000">
              <a:off x="6080199" y="5088878"/>
              <a:ext cx="283227" cy="243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93" name="Text Box 20"/>
            <p:cNvSpPr txBox="1">
              <a:spLocks noChangeArrowheads="1"/>
            </p:cNvSpPr>
            <p:nvPr/>
          </p:nvSpPr>
          <p:spPr bwMode="auto">
            <a:xfrm>
              <a:off x="6286512" y="4857760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</p:grpSp>
      <p:grpSp>
        <p:nvGrpSpPr>
          <p:cNvPr id="45" name="Gruppo 44"/>
          <p:cNvGrpSpPr/>
          <p:nvPr/>
        </p:nvGrpSpPr>
        <p:grpSpPr>
          <a:xfrm>
            <a:off x="1066800" y="928670"/>
            <a:ext cx="6705600" cy="2611582"/>
            <a:chOff x="1066800" y="1214422"/>
            <a:chExt cx="6705600" cy="2611582"/>
          </a:xfrm>
        </p:grpSpPr>
        <p:sp>
          <p:nvSpPr>
            <p:cNvPr id="42" name="Text Box 25"/>
            <p:cNvSpPr txBox="1">
              <a:spLocks noChangeArrowheads="1"/>
            </p:cNvSpPr>
            <p:nvPr/>
          </p:nvSpPr>
          <p:spPr bwMode="auto">
            <a:xfrm>
              <a:off x="1066800" y="1214422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Esempio</a:t>
              </a:r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1636202" y="2071678"/>
              <a:ext cx="2071702" cy="1754326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Acquisire il contenuto di una matrice di</a:t>
              </a:r>
            </a:p>
            <a:p>
              <a:pPr algn="ctr"/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 </a:t>
              </a:r>
              <a:r>
                <a:rPr lang="it-IT" dirty="0" smtClean="0">
                  <a:solidFill>
                    <a:schemeClr val="bg1"/>
                  </a:solidFill>
                </a:rPr>
                <a:t>x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 Q</a:t>
              </a:r>
              <a:r>
                <a:rPr lang="it-IT" dirty="0" smtClean="0">
                  <a:solidFill>
                    <a:schemeClr val="bg1"/>
                  </a:solidFill>
                </a:rPr>
                <a:t> interi (per righe</a:t>
              </a:r>
              <a:r>
                <a:rPr lang="it-IT" dirty="0" smtClean="0">
                  <a:solidFill>
                    <a:schemeClr val="bg1"/>
                  </a:solidFill>
                </a:rPr>
                <a:t>), con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P&gt;0 </a:t>
              </a:r>
              <a:r>
                <a:rPr lang="it-IT" dirty="0">
                  <a:solidFill>
                    <a:schemeClr val="bg1"/>
                  </a:solidFill>
                </a:rPr>
                <a:t>e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 Q&gt;0 </a:t>
              </a:r>
              <a:endParaRPr lang="it-IT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79844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35</a:t>
            </a:fld>
            <a:endParaRPr lang="it-IT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462502" y="642919"/>
            <a:ext cx="2597756" cy="1055608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Nome:	</a:t>
            </a:r>
            <a:r>
              <a:rPr lang="it-IT" sz="1400" b="1" smtClean="0"/>
              <a:t>AcqMatCol</a:t>
            </a:r>
            <a:endParaRPr lang="it-IT" sz="1400" b="1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Variabili:	</a:t>
            </a:r>
            <a:r>
              <a:rPr lang="it-IT" sz="1400" b="1" smtClean="0"/>
              <a:t>int riga,  col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smtClean="0"/>
              <a:t>		int mat[</a:t>
            </a:r>
            <a:r>
              <a:rPr lang="it-IT" sz="1400" b="1" cap="small" smtClean="0">
                <a:latin typeface="Script MT Bold" pitchFamily="66" charset="0"/>
              </a:rPr>
              <a:t>P</a:t>
            </a:r>
            <a:r>
              <a:rPr lang="it-IT" sz="1400" b="1" smtClean="0"/>
              <a:t>][</a:t>
            </a:r>
            <a:r>
              <a:rPr lang="it-IT" sz="1400" b="1" cap="small" smtClean="0">
                <a:latin typeface="Script MT Bold" pitchFamily="66" charset="0"/>
              </a:rPr>
              <a:t>Q</a:t>
            </a:r>
            <a:r>
              <a:rPr lang="it-IT" sz="1400" b="1" smtClean="0"/>
              <a:t>]</a:t>
            </a:r>
            <a:endParaRPr lang="en-GB" sz="1400" b="1" smtClean="0"/>
          </a:p>
        </p:txBody>
      </p:sp>
      <p:grpSp>
        <p:nvGrpSpPr>
          <p:cNvPr id="5" name="Gruppo 73"/>
          <p:cNvGrpSpPr/>
          <p:nvPr/>
        </p:nvGrpSpPr>
        <p:grpSpPr>
          <a:xfrm>
            <a:off x="6324661" y="1698527"/>
            <a:ext cx="881973" cy="816604"/>
            <a:chOff x="5850062" y="1698527"/>
            <a:chExt cx="881973" cy="816604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5850062" y="1991911"/>
              <a:ext cx="881973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0</a:t>
              </a:r>
              <a:endParaRPr lang="it-IT" sz="1400" b="1" dirty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>
              <a:off x="6286781" y="1698527"/>
              <a:ext cx="4268" cy="29338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uppo 74"/>
          <p:cNvGrpSpPr/>
          <p:nvPr/>
        </p:nvGrpSpPr>
        <p:grpSpPr>
          <a:xfrm>
            <a:off x="5995800" y="2515131"/>
            <a:ext cx="1548207" cy="1018444"/>
            <a:chOff x="5511511" y="2897405"/>
            <a:chExt cx="1548207" cy="1018444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5511511" y="3182186"/>
              <a:ext cx="1548207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col &lt; </a:t>
              </a:r>
              <a:r>
                <a:rPr lang="it-IT" b="1" cap="small" dirty="0" smtClean="0">
                  <a:latin typeface="Script MT Bold" pitchFamily="66" charset="0"/>
                </a:rPr>
                <a:t>Q</a:t>
              </a:r>
              <a:endParaRPr lang="en-GB" sz="1400" b="1" dirty="0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>
              <a:off x="6281359" y="2897405"/>
              <a:ext cx="4256" cy="28478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" name="Gruppo 75"/>
          <p:cNvGrpSpPr/>
          <p:nvPr/>
        </p:nvGrpSpPr>
        <p:grpSpPr>
          <a:xfrm>
            <a:off x="7544007" y="2830987"/>
            <a:ext cx="1168487" cy="501491"/>
            <a:chOff x="7047843" y="3213261"/>
            <a:chExt cx="1096057" cy="501491"/>
          </a:xfrm>
        </p:grpSpPr>
        <p:cxnSp>
          <p:nvCxnSpPr>
            <p:cNvPr id="19" name="AutoShape 15"/>
            <p:cNvCxnSpPr>
              <a:cxnSpLocks noChangeShapeType="1"/>
              <a:stCxn id="11" idx="3"/>
              <a:endCxn id="20" idx="1"/>
            </p:cNvCxnSpPr>
            <p:nvPr/>
          </p:nvCxnSpPr>
          <p:spPr bwMode="auto">
            <a:xfrm flipV="1">
              <a:off x="7047843" y="3544096"/>
              <a:ext cx="559482" cy="492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7607325" y="3373439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7055549" y="3213261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</p:grpSp>
      <p:cxnSp>
        <p:nvCxnSpPr>
          <p:cNvPr id="23" name="AutoShape 19"/>
          <p:cNvCxnSpPr>
            <a:cxnSpLocks noChangeShapeType="1"/>
            <a:endCxn id="11" idx="1"/>
          </p:cNvCxnSpPr>
          <p:nvPr/>
        </p:nvCxnSpPr>
        <p:spPr bwMode="auto">
          <a:xfrm flipV="1">
            <a:off x="4214811" y="3166744"/>
            <a:ext cx="1780989" cy="1032718"/>
          </a:xfrm>
          <a:prstGeom prst="bentConnector3">
            <a:avLst>
              <a:gd name="adj1" fmla="val -19849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9" name="Gruppo 76"/>
          <p:cNvGrpSpPr/>
          <p:nvPr/>
        </p:nvGrpSpPr>
        <p:grpSpPr>
          <a:xfrm>
            <a:off x="5908392" y="3533574"/>
            <a:ext cx="1716976" cy="1032633"/>
            <a:chOff x="5435978" y="3915848"/>
            <a:chExt cx="1716976" cy="1032633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5643570" y="392906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stCxn id="11" idx="2"/>
              <a:endCxn id="36" idx="0"/>
            </p:cNvCxnSpPr>
            <p:nvPr/>
          </p:nvCxnSpPr>
          <p:spPr bwMode="auto">
            <a:xfrm rot="5400000">
              <a:off x="6146494" y="4063821"/>
              <a:ext cx="298969" cy="302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6" name="AutoShape 7"/>
            <p:cNvSpPr>
              <a:spLocks noChangeArrowheads="1"/>
            </p:cNvSpPr>
            <p:nvPr/>
          </p:nvSpPr>
          <p:spPr bwMode="auto">
            <a:xfrm>
              <a:off x="5435978" y="4214818"/>
              <a:ext cx="1716976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&lt; </a:t>
              </a:r>
              <a:r>
                <a:rPr lang="it-IT" b="1" cap="small" dirty="0" smtClean="0">
                  <a:latin typeface="Script MT Bold" pitchFamily="66" charset="0"/>
                </a:rPr>
                <a:t>P</a:t>
              </a:r>
              <a:endParaRPr lang="en-GB" sz="1400" b="1" dirty="0"/>
            </a:p>
          </p:txBody>
        </p:sp>
      </p:grpSp>
      <p:grpSp>
        <p:nvGrpSpPr>
          <p:cNvPr id="12" name="Gruppo 93"/>
          <p:cNvGrpSpPr/>
          <p:nvPr/>
        </p:nvGrpSpPr>
        <p:grpSpPr>
          <a:xfrm>
            <a:off x="6112082" y="4199376"/>
            <a:ext cx="1513286" cy="1578752"/>
            <a:chOff x="5568230" y="4581650"/>
            <a:chExt cx="1513286" cy="1578752"/>
          </a:xfrm>
        </p:grpSpPr>
        <p:cxnSp>
          <p:nvCxnSpPr>
            <p:cNvPr id="55" name="AutoShape 13"/>
            <p:cNvCxnSpPr>
              <a:cxnSpLocks noChangeShapeType="1"/>
              <a:stCxn id="48" idx="2"/>
              <a:endCxn id="46" idx="0"/>
            </p:cNvCxnSpPr>
            <p:nvPr/>
          </p:nvCxnSpPr>
          <p:spPr bwMode="auto">
            <a:xfrm rot="16200000" flipH="1">
              <a:off x="6099985" y="5730997"/>
              <a:ext cx="238726" cy="452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6" name="AutoShape 6"/>
            <p:cNvSpPr>
              <a:spLocks noChangeArrowheads="1"/>
            </p:cNvSpPr>
            <p:nvPr/>
          </p:nvSpPr>
          <p:spPr bwMode="auto">
            <a:xfrm>
              <a:off x="5568230" y="5852625"/>
              <a:ext cx="1306768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riga </a:t>
              </a:r>
              <a:r>
                <a:rPr lang="it-IT" sz="1400" b="1" smtClean="0">
                  <a:sym typeface="Symbol"/>
                </a:rPr>
                <a:t> riga+1</a:t>
              </a:r>
              <a:endParaRPr lang="it-IT" sz="1400" b="1"/>
            </a:p>
          </p:txBody>
        </p:sp>
        <p:cxnSp>
          <p:nvCxnSpPr>
            <p:cNvPr id="65" name="Connettore 4 64"/>
            <p:cNvCxnSpPr>
              <a:stCxn id="46" idx="3"/>
              <a:endCxn id="36" idx="3"/>
            </p:cNvCxnSpPr>
            <p:nvPr/>
          </p:nvCxnSpPr>
          <p:spPr>
            <a:xfrm flipV="1">
              <a:off x="6874998" y="4581650"/>
              <a:ext cx="206518" cy="1424864"/>
            </a:xfrm>
            <a:prstGeom prst="bentConnector3">
              <a:avLst>
                <a:gd name="adj1" fmla="val 21069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13" name="Gruppo 94"/>
          <p:cNvGrpSpPr/>
          <p:nvPr/>
        </p:nvGrpSpPr>
        <p:grpSpPr>
          <a:xfrm>
            <a:off x="4191062" y="3832542"/>
            <a:ext cx="1804738" cy="628527"/>
            <a:chOff x="3647210" y="4214816"/>
            <a:chExt cx="1804738" cy="628527"/>
          </a:xfrm>
        </p:grpSpPr>
        <p:cxnSp>
          <p:nvCxnSpPr>
            <p:cNvPr id="38" name="AutoShape 15"/>
            <p:cNvCxnSpPr>
              <a:cxnSpLocks noChangeShapeType="1"/>
              <a:stCxn id="36" idx="1"/>
              <a:endCxn id="40" idx="3"/>
            </p:cNvCxnSpPr>
            <p:nvPr/>
          </p:nvCxnSpPr>
          <p:spPr bwMode="auto">
            <a:xfrm flipH="1">
              <a:off x="4803296" y="4581650"/>
              <a:ext cx="561244" cy="8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4857752" y="4214816"/>
              <a:ext cx="594196" cy="314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40" name="AutoShape 6"/>
            <p:cNvSpPr>
              <a:spLocks noChangeArrowheads="1"/>
            </p:cNvSpPr>
            <p:nvPr/>
          </p:nvSpPr>
          <p:spPr bwMode="auto">
            <a:xfrm>
              <a:off x="3647210" y="4320123"/>
              <a:ext cx="1156086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</a:t>
              </a:r>
              <a:r>
                <a:rPr lang="it-IT" sz="1400" b="1" dirty="0" smtClean="0">
                  <a:sym typeface="Symbol"/>
                </a:rPr>
                <a:t>  0</a:t>
              </a:r>
              <a:endParaRPr lang="it-IT" sz="1400" b="1" dirty="0" smtClean="0"/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col+1</a:t>
              </a:r>
              <a:endParaRPr lang="it-IT" sz="1400" b="1" dirty="0"/>
            </a:p>
          </p:txBody>
        </p:sp>
      </p:grpSp>
      <p:grpSp>
        <p:nvGrpSpPr>
          <p:cNvPr id="14" name="Gruppo 89"/>
          <p:cNvGrpSpPr/>
          <p:nvPr/>
        </p:nvGrpSpPr>
        <p:grpSpPr>
          <a:xfrm>
            <a:off x="6062973" y="4475486"/>
            <a:ext cx="1402948" cy="756139"/>
            <a:chOff x="5519121" y="4857760"/>
            <a:chExt cx="1402948" cy="756139"/>
          </a:xfrm>
        </p:grpSpPr>
        <p:sp>
          <p:nvSpPr>
            <p:cNvPr id="91" name="AutoShape 5"/>
            <p:cNvSpPr>
              <a:spLocks noChangeArrowheads="1"/>
            </p:cNvSpPr>
            <p:nvPr/>
          </p:nvSpPr>
          <p:spPr bwMode="auto">
            <a:xfrm>
              <a:off x="5519121" y="5231708"/>
              <a:ext cx="1402948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mat[riga][col]</a:t>
              </a:r>
              <a:endParaRPr lang="en-GB" sz="1400" b="1"/>
            </a:p>
          </p:txBody>
        </p:sp>
        <p:cxnSp>
          <p:nvCxnSpPr>
            <p:cNvPr id="92" name="AutoShape 19"/>
            <p:cNvCxnSpPr>
              <a:cxnSpLocks noChangeShapeType="1"/>
              <a:stCxn id="36" idx="2"/>
              <a:endCxn id="91" idx="0"/>
            </p:cNvCxnSpPr>
            <p:nvPr/>
          </p:nvCxnSpPr>
          <p:spPr bwMode="auto">
            <a:xfrm rot="5400000">
              <a:off x="6080199" y="5088878"/>
              <a:ext cx="283227" cy="243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93" name="Text Box 20"/>
            <p:cNvSpPr txBox="1">
              <a:spLocks noChangeArrowheads="1"/>
            </p:cNvSpPr>
            <p:nvPr/>
          </p:nvSpPr>
          <p:spPr bwMode="auto">
            <a:xfrm>
              <a:off x="6286512" y="4857760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</p:grpSp>
      <p:grpSp>
        <p:nvGrpSpPr>
          <p:cNvPr id="16" name="Gruppo 44"/>
          <p:cNvGrpSpPr/>
          <p:nvPr/>
        </p:nvGrpSpPr>
        <p:grpSpPr>
          <a:xfrm>
            <a:off x="1066800" y="928670"/>
            <a:ext cx="6705600" cy="2298081"/>
            <a:chOff x="1066800" y="1214422"/>
            <a:chExt cx="6705600" cy="2298081"/>
          </a:xfrm>
        </p:grpSpPr>
        <p:sp>
          <p:nvSpPr>
            <p:cNvPr id="42" name="Text Box 25"/>
            <p:cNvSpPr txBox="1">
              <a:spLocks noChangeArrowheads="1"/>
            </p:cNvSpPr>
            <p:nvPr/>
          </p:nvSpPr>
          <p:spPr bwMode="auto">
            <a:xfrm>
              <a:off x="1066800" y="1214422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Esempio</a:t>
              </a:r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1369006" y="1758177"/>
              <a:ext cx="2071702" cy="1754326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Acquisire il contenuto di una matrice di</a:t>
              </a:r>
            </a:p>
            <a:p>
              <a:pPr algn="ctr"/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 </a:t>
              </a:r>
              <a:r>
                <a:rPr lang="it-IT" dirty="0" smtClean="0">
                  <a:solidFill>
                    <a:schemeClr val="bg1"/>
                  </a:solidFill>
                </a:rPr>
                <a:t>x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 Q</a:t>
              </a:r>
              <a:r>
                <a:rPr lang="it-IT" dirty="0" smtClean="0">
                  <a:solidFill>
                    <a:schemeClr val="bg1"/>
                  </a:solidFill>
                </a:rPr>
                <a:t> interi (per colonne</a:t>
              </a:r>
              <a:r>
                <a:rPr lang="it-IT" dirty="0">
                  <a:solidFill>
                    <a:schemeClr val="bg1"/>
                  </a:solidFill>
                </a:rPr>
                <a:t>) , con </a:t>
              </a:r>
              <a:r>
                <a:rPr lang="it-IT" cap="small" dirty="0">
                  <a:solidFill>
                    <a:schemeClr val="bg1"/>
                  </a:solidFill>
                  <a:latin typeface="Script MT Bold" pitchFamily="66" charset="0"/>
                </a:rPr>
                <a:t>P&gt;0 </a:t>
              </a:r>
              <a:r>
                <a:rPr lang="it-IT" dirty="0">
                  <a:solidFill>
                    <a:schemeClr val="bg1"/>
                  </a:solidFill>
                </a:rPr>
                <a:t>e</a:t>
              </a:r>
              <a:r>
                <a:rPr lang="it-IT" cap="small" dirty="0">
                  <a:solidFill>
                    <a:schemeClr val="bg1"/>
                  </a:solidFill>
                  <a:latin typeface="Script MT Bold" pitchFamily="66" charset="0"/>
                </a:rPr>
                <a:t> Q&gt;0</a:t>
              </a:r>
              <a:endParaRPr lang="it-IT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19416" y="6284091"/>
            <a:ext cx="4763852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36</a:t>
            </a:fld>
            <a:endParaRPr lang="it-IT" dirty="0"/>
          </a:p>
        </p:txBody>
      </p:sp>
      <p:grpSp>
        <p:nvGrpSpPr>
          <p:cNvPr id="32" name="Gruppo 31"/>
          <p:cNvGrpSpPr/>
          <p:nvPr/>
        </p:nvGrpSpPr>
        <p:grpSpPr>
          <a:xfrm>
            <a:off x="3888485" y="285728"/>
            <a:ext cx="2833532" cy="1214446"/>
            <a:chOff x="3245544" y="428604"/>
            <a:chExt cx="2833532" cy="1214446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3245544" y="428604"/>
              <a:ext cx="2833532" cy="1055608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/>
                <a:t>Start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/>
                <a:t>	Nome:	</a:t>
              </a:r>
              <a:r>
                <a:rPr lang="it-IT" sz="1400" b="1" smtClean="0"/>
                <a:t>AcqMat</a:t>
              </a:r>
              <a:endParaRPr lang="it-IT" sz="1400" b="1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/>
                <a:t>	Variabili:	</a:t>
              </a:r>
              <a:r>
                <a:rPr lang="it-IT" sz="1400" b="1" smtClean="0"/>
                <a:t>int riga,  col, max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smtClean="0"/>
                <a:t>		int mat[</a:t>
              </a:r>
              <a:r>
                <a:rPr lang="it-IT" sz="1400" b="1" cap="small" smtClean="0">
                  <a:latin typeface="Script MT Bold" pitchFamily="66" charset="0"/>
                </a:rPr>
                <a:t>P</a:t>
              </a:r>
              <a:r>
                <a:rPr lang="it-IT" sz="1400" b="1" smtClean="0"/>
                <a:t>][</a:t>
              </a:r>
              <a:r>
                <a:rPr lang="it-IT" sz="1400" b="1" cap="small" smtClean="0">
                  <a:latin typeface="Script MT Bold" pitchFamily="66" charset="0"/>
                </a:rPr>
                <a:t>Q</a:t>
              </a:r>
              <a:r>
                <a:rPr lang="it-IT" sz="1400" b="1" smtClean="0"/>
                <a:t>]</a:t>
              </a:r>
              <a:endParaRPr lang="en-GB" sz="1400" b="1" smtClean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flipH="1">
              <a:off x="4661272" y="1484212"/>
              <a:ext cx="1038" cy="15883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3" name="Gruppo 32"/>
          <p:cNvGrpSpPr/>
          <p:nvPr/>
        </p:nvGrpSpPr>
        <p:grpSpPr>
          <a:xfrm>
            <a:off x="4464880" y="1500174"/>
            <a:ext cx="1678665" cy="1061939"/>
            <a:chOff x="3821939" y="1643050"/>
            <a:chExt cx="1678665" cy="1061939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3821939" y="1643050"/>
              <a:ext cx="1678665" cy="738664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0</a:t>
              </a:r>
            </a:p>
            <a:p>
              <a:pPr algn="ctr"/>
              <a:r>
                <a:rPr lang="it-IT" sz="1400" b="1" dirty="0" err="1" smtClean="0">
                  <a:sym typeface="Symbol"/>
                </a:rPr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>
                  <a:sym typeface="Symbol"/>
                </a:rPr>
                <a:t>mat</a:t>
              </a:r>
              <a:r>
                <a:rPr lang="it-IT" sz="1400" b="1" dirty="0" smtClean="0">
                  <a:sym typeface="Symbol"/>
                </a:rPr>
                <a:t>[0][</a:t>
              </a:r>
              <a:r>
                <a:rPr lang="it-IT" sz="1400" b="1" dirty="0">
                  <a:sym typeface="Symbol"/>
                </a:rPr>
                <a:t>0</a:t>
              </a:r>
              <a:r>
                <a:rPr lang="it-IT" sz="1400" b="1" dirty="0" smtClean="0">
                  <a:sym typeface="Symbol"/>
                </a:rPr>
                <a:t>]</a:t>
              </a:r>
              <a:endParaRPr lang="it-IT" sz="1400" b="1" dirty="0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 flipH="1">
              <a:off x="4651718" y="2381714"/>
              <a:ext cx="9554" cy="32327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4" name="Gruppo 53"/>
          <p:cNvGrpSpPr/>
          <p:nvPr/>
        </p:nvGrpSpPr>
        <p:grpSpPr>
          <a:xfrm>
            <a:off x="7018138" y="2777862"/>
            <a:ext cx="984520" cy="341313"/>
            <a:chOff x="5525483" y="2903828"/>
            <a:chExt cx="984520" cy="341313"/>
          </a:xfrm>
        </p:grpSpPr>
        <p:cxnSp>
          <p:nvCxnSpPr>
            <p:cNvPr id="19" name="AutoShape 15"/>
            <p:cNvCxnSpPr>
              <a:cxnSpLocks noChangeShapeType="1"/>
              <a:stCxn id="51" idx="1"/>
              <a:endCxn id="20" idx="1"/>
            </p:cNvCxnSpPr>
            <p:nvPr/>
          </p:nvCxnSpPr>
          <p:spPr bwMode="auto">
            <a:xfrm>
              <a:off x="5525483" y="3056741"/>
              <a:ext cx="447945" cy="177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5973428" y="2903828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</p:grp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4520555" y="2562113"/>
            <a:ext cx="1548207" cy="733663"/>
          </a:xfrm>
          <a:prstGeom prst="flowChartDecision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b="1" dirty="0" smtClean="0"/>
              <a:t>col &lt; </a:t>
            </a:r>
            <a:r>
              <a:rPr lang="it-IT" b="1" cap="small" dirty="0" smtClean="0">
                <a:latin typeface="Script MT Bold" pitchFamily="66" charset="0"/>
              </a:rPr>
              <a:t>Q</a:t>
            </a:r>
            <a:endParaRPr lang="en-GB" sz="1400" b="1" dirty="0"/>
          </a:p>
        </p:txBody>
      </p:sp>
      <p:grpSp>
        <p:nvGrpSpPr>
          <p:cNvPr id="52" name="Gruppo 51"/>
          <p:cNvGrpSpPr/>
          <p:nvPr/>
        </p:nvGrpSpPr>
        <p:grpSpPr>
          <a:xfrm>
            <a:off x="2714612" y="2928945"/>
            <a:ext cx="1960228" cy="1174900"/>
            <a:chOff x="2071671" y="3071821"/>
            <a:chExt cx="1960228" cy="1174900"/>
          </a:xfrm>
        </p:grpSpPr>
        <p:cxnSp>
          <p:nvCxnSpPr>
            <p:cNvPr id="23" name="AutoShape 19"/>
            <p:cNvCxnSpPr>
              <a:cxnSpLocks noChangeShapeType="1"/>
              <a:stCxn id="40" idx="0"/>
              <a:endCxn id="11" idx="1"/>
            </p:cNvCxnSpPr>
            <p:nvPr/>
          </p:nvCxnSpPr>
          <p:spPr bwMode="auto">
            <a:xfrm rot="5400000" flipH="1" flipV="1">
              <a:off x="2937824" y="2783711"/>
              <a:ext cx="651680" cy="122790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8" name="AutoShape 15"/>
            <p:cNvCxnSpPr>
              <a:cxnSpLocks noChangeShapeType="1"/>
              <a:stCxn id="36" idx="1"/>
              <a:endCxn id="40" idx="3"/>
            </p:cNvCxnSpPr>
            <p:nvPr/>
          </p:nvCxnSpPr>
          <p:spPr bwMode="auto">
            <a:xfrm flipH="1" flipV="1">
              <a:off x="3227757" y="3985111"/>
              <a:ext cx="574324" cy="75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3370632" y="3625288"/>
              <a:ext cx="661267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40" name="AutoShape 6"/>
            <p:cNvSpPr>
              <a:spLocks noChangeArrowheads="1"/>
            </p:cNvSpPr>
            <p:nvPr/>
          </p:nvSpPr>
          <p:spPr bwMode="auto">
            <a:xfrm>
              <a:off x="2071671" y="3723501"/>
              <a:ext cx="1156086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</a:t>
              </a:r>
              <a:r>
                <a:rPr lang="it-IT" sz="1400" b="1" dirty="0" smtClean="0">
                  <a:sym typeface="Symbol"/>
                </a:rPr>
                <a:t>  0</a:t>
              </a:r>
              <a:endParaRPr lang="it-IT" sz="1400" b="1" dirty="0" smtClean="0"/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col+1</a:t>
              </a:r>
              <a:endParaRPr lang="it-IT" sz="1400" b="1" dirty="0"/>
            </a:p>
          </p:txBody>
        </p:sp>
      </p:grpSp>
      <p:grpSp>
        <p:nvGrpSpPr>
          <p:cNvPr id="48" name="Gruppo 47"/>
          <p:cNvGrpSpPr/>
          <p:nvPr/>
        </p:nvGrpSpPr>
        <p:grpSpPr>
          <a:xfrm>
            <a:off x="4445022" y="3214686"/>
            <a:ext cx="1716976" cy="995132"/>
            <a:chOff x="3802081" y="3357562"/>
            <a:chExt cx="1716976" cy="995132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4071934" y="3357562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stCxn id="11" idx="2"/>
              <a:endCxn id="36" idx="0"/>
            </p:cNvCxnSpPr>
            <p:nvPr/>
          </p:nvCxnSpPr>
          <p:spPr bwMode="auto">
            <a:xfrm rot="16200000" flipH="1">
              <a:off x="4565954" y="3524415"/>
              <a:ext cx="180379" cy="885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6" name="AutoShape 7"/>
            <p:cNvSpPr>
              <a:spLocks noChangeArrowheads="1"/>
            </p:cNvSpPr>
            <p:nvPr/>
          </p:nvSpPr>
          <p:spPr bwMode="auto">
            <a:xfrm>
              <a:off x="3802081" y="3619031"/>
              <a:ext cx="1716976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&lt; </a:t>
              </a:r>
              <a:r>
                <a:rPr lang="it-IT" b="1" cap="small" dirty="0" smtClean="0">
                  <a:latin typeface="Script MT Bold" pitchFamily="66" charset="0"/>
                </a:rPr>
                <a:t>P</a:t>
              </a:r>
              <a:endParaRPr lang="en-GB" sz="1400" b="1" dirty="0"/>
            </a:p>
          </p:txBody>
        </p:sp>
      </p:grpSp>
      <p:grpSp>
        <p:nvGrpSpPr>
          <p:cNvPr id="49" name="Gruppo 48"/>
          <p:cNvGrpSpPr/>
          <p:nvPr/>
        </p:nvGrpSpPr>
        <p:grpSpPr>
          <a:xfrm>
            <a:off x="3349142" y="4143380"/>
            <a:ext cx="3917329" cy="897138"/>
            <a:chOff x="2706201" y="4286256"/>
            <a:chExt cx="3917329" cy="897138"/>
          </a:xfrm>
        </p:grpSpPr>
        <p:sp>
          <p:nvSpPr>
            <p:cNvPr id="93" name="Text Box 20"/>
            <p:cNvSpPr txBox="1">
              <a:spLocks noChangeArrowheads="1"/>
            </p:cNvSpPr>
            <p:nvPr/>
          </p:nvSpPr>
          <p:spPr bwMode="auto">
            <a:xfrm>
              <a:off x="4759709" y="428625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cxnSp>
          <p:nvCxnSpPr>
            <p:cNvPr id="50" name="AutoShape 13"/>
            <p:cNvCxnSpPr>
              <a:cxnSpLocks noChangeShapeType="1"/>
              <a:stCxn id="36" idx="2"/>
              <a:endCxn id="45" idx="0"/>
            </p:cNvCxnSpPr>
            <p:nvPr/>
          </p:nvCxnSpPr>
          <p:spPr bwMode="auto">
            <a:xfrm>
              <a:off x="4660569" y="4352694"/>
              <a:ext cx="4297" cy="21931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5" name="AutoShape 7"/>
            <p:cNvSpPr>
              <a:spLocks noChangeArrowheads="1"/>
            </p:cNvSpPr>
            <p:nvPr/>
          </p:nvSpPr>
          <p:spPr bwMode="auto">
            <a:xfrm>
              <a:off x="2706201" y="4572008"/>
              <a:ext cx="3917329" cy="611386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mat[riga][col] &gt; max</a:t>
              </a:r>
              <a:endParaRPr lang="en-GB" sz="1400" b="1"/>
            </a:p>
          </p:txBody>
        </p:sp>
      </p:grpSp>
      <p:grpSp>
        <p:nvGrpSpPr>
          <p:cNvPr id="57" name="Gruppo 56"/>
          <p:cNvGrpSpPr/>
          <p:nvPr/>
        </p:nvGrpSpPr>
        <p:grpSpPr>
          <a:xfrm>
            <a:off x="4262178" y="4963901"/>
            <a:ext cx="2095445" cy="608239"/>
            <a:chOff x="3619237" y="5106777"/>
            <a:chExt cx="2095445" cy="608239"/>
          </a:xfrm>
        </p:grpSpPr>
        <p:sp>
          <p:nvSpPr>
            <p:cNvPr id="46" name="AutoShape 6"/>
            <p:cNvSpPr>
              <a:spLocks noChangeArrowheads="1"/>
            </p:cNvSpPr>
            <p:nvPr/>
          </p:nvSpPr>
          <p:spPr bwMode="auto">
            <a:xfrm>
              <a:off x="3619237" y="5407239"/>
              <a:ext cx="2095445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 </a:t>
              </a:r>
              <a:r>
                <a:rPr lang="it-IT" sz="1400" b="1" smtClean="0">
                  <a:sym typeface="Symbol"/>
                </a:rPr>
                <a:t> </a:t>
              </a:r>
              <a:r>
                <a:rPr lang="it-IT" sz="1400" b="1" smtClean="0"/>
                <a:t>mat[riga][col] </a:t>
              </a:r>
              <a:endParaRPr lang="it-IT" sz="1400" b="1"/>
            </a:p>
          </p:txBody>
        </p:sp>
        <p:cxnSp>
          <p:nvCxnSpPr>
            <p:cNvPr id="55" name="AutoShape 13"/>
            <p:cNvCxnSpPr>
              <a:cxnSpLocks noChangeShapeType="1"/>
              <a:stCxn id="45" idx="2"/>
              <a:endCxn id="46" idx="0"/>
            </p:cNvCxnSpPr>
            <p:nvPr/>
          </p:nvCxnSpPr>
          <p:spPr bwMode="auto">
            <a:xfrm rot="16200000" flipH="1">
              <a:off x="4553991" y="5294269"/>
              <a:ext cx="223845" cy="209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7" name="Text Box 20"/>
            <p:cNvSpPr txBox="1">
              <a:spLocks noChangeArrowheads="1"/>
            </p:cNvSpPr>
            <p:nvPr/>
          </p:nvSpPr>
          <p:spPr bwMode="auto">
            <a:xfrm>
              <a:off x="4827146" y="5106777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</p:grpSp>
      <p:grpSp>
        <p:nvGrpSpPr>
          <p:cNvPr id="58" name="Gruppo 57"/>
          <p:cNvGrpSpPr/>
          <p:nvPr/>
        </p:nvGrpSpPr>
        <p:grpSpPr>
          <a:xfrm>
            <a:off x="5238463" y="3842987"/>
            <a:ext cx="3576660" cy="1729153"/>
            <a:chOff x="4595522" y="3985863"/>
            <a:chExt cx="3576660" cy="1729153"/>
          </a:xfrm>
        </p:grpSpPr>
        <p:sp>
          <p:nvSpPr>
            <p:cNvPr id="53" name="AutoShape 6"/>
            <p:cNvSpPr>
              <a:spLocks noChangeArrowheads="1"/>
            </p:cNvSpPr>
            <p:nvPr/>
          </p:nvSpPr>
          <p:spPr bwMode="auto">
            <a:xfrm>
              <a:off x="6865414" y="4714884"/>
              <a:ext cx="1306768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riga </a:t>
              </a:r>
              <a:r>
                <a:rPr lang="it-IT" sz="1400" b="1" smtClean="0">
                  <a:sym typeface="Symbol"/>
                </a:rPr>
                <a:t> riga+1</a:t>
              </a:r>
              <a:endParaRPr lang="it-IT" sz="1400" b="1"/>
            </a:p>
          </p:txBody>
        </p:sp>
        <p:cxnSp>
          <p:nvCxnSpPr>
            <p:cNvPr id="56" name="AutoShape 15"/>
            <p:cNvCxnSpPr>
              <a:cxnSpLocks noChangeShapeType="1"/>
              <a:stCxn id="45" idx="3"/>
              <a:endCxn id="53" idx="1"/>
            </p:cNvCxnSpPr>
            <p:nvPr/>
          </p:nvCxnSpPr>
          <p:spPr bwMode="auto">
            <a:xfrm flipV="1">
              <a:off x="6552092" y="4868773"/>
              <a:ext cx="313322" cy="89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8" name="AutoShape 19"/>
            <p:cNvCxnSpPr>
              <a:cxnSpLocks noChangeShapeType="1"/>
              <a:stCxn id="53" idx="0"/>
              <a:endCxn id="36" idx="3"/>
            </p:cNvCxnSpPr>
            <p:nvPr/>
          </p:nvCxnSpPr>
          <p:spPr bwMode="auto">
            <a:xfrm rot="16200000" flipV="1">
              <a:off x="6154418" y="3350503"/>
              <a:ext cx="729021" cy="199974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72" name="AutoShape 19"/>
            <p:cNvCxnSpPr>
              <a:cxnSpLocks noChangeShapeType="1"/>
              <a:stCxn id="46" idx="2"/>
              <a:endCxn id="53" idx="2"/>
            </p:cNvCxnSpPr>
            <p:nvPr/>
          </p:nvCxnSpPr>
          <p:spPr bwMode="auto">
            <a:xfrm rot="5400000" flipH="1" flipV="1">
              <a:off x="5710982" y="3907201"/>
              <a:ext cx="692355" cy="2923276"/>
            </a:xfrm>
            <a:prstGeom prst="bentConnector3">
              <a:avLst>
                <a:gd name="adj1" fmla="val -3301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78" name="Text Box 20"/>
            <p:cNvSpPr txBox="1">
              <a:spLocks noChangeArrowheads="1"/>
            </p:cNvSpPr>
            <p:nvPr/>
          </p:nvSpPr>
          <p:spPr bwMode="auto">
            <a:xfrm>
              <a:off x="6286512" y="4478545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</p:grpSp>
      <p:grpSp>
        <p:nvGrpSpPr>
          <p:cNvPr id="64" name="Gruppo 63"/>
          <p:cNvGrpSpPr/>
          <p:nvPr/>
        </p:nvGrpSpPr>
        <p:grpSpPr>
          <a:xfrm>
            <a:off x="1285852" y="1428736"/>
            <a:ext cx="2206028" cy="5120666"/>
            <a:chOff x="1285852" y="1428736"/>
            <a:chExt cx="2206028" cy="5120666"/>
          </a:xfrm>
        </p:grpSpPr>
        <p:sp>
          <p:nvSpPr>
            <p:cNvPr id="44" name="CasellaDiTesto 43"/>
            <p:cNvSpPr txBox="1"/>
            <p:nvPr/>
          </p:nvSpPr>
          <p:spPr>
            <a:xfrm>
              <a:off x="1285852" y="5072074"/>
              <a:ext cx="2206028" cy="1477328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Calcolare il massimo elemento di una matrice di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</a:t>
              </a:r>
              <a:r>
                <a:rPr lang="it-IT" dirty="0" smtClean="0">
                  <a:solidFill>
                    <a:schemeClr val="bg1"/>
                  </a:solidFill>
                </a:rPr>
                <a:t> x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Q </a:t>
              </a:r>
              <a:r>
                <a:rPr lang="it-IT" dirty="0">
                  <a:solidFill>
                    <a:schemeClr val="bg1"/>
                  </a:solidFill>
                </a:rPr>
                <a:t> </a:t>
              </a:r>
              <a:r>
                <a:rPr lang="it-IT" dirty="0" smtClean="0">
                  <a:solidFill>
                    <a:schemeClr val="bg1"/>
                  </a:solidFill>
                </a:rPr>
                <a:t>interi, con </a:t>
              </a:r>
              <a:r>
                <a:rPr lang="it-IT" cap="small" dirty="0">
                  <a:solidFill>
                    <a:schemeClr val="bg1"/>
                  </a:solidFill>
                  <a:latin typeface="Script MT Bold" pitchFamily="66" charset="0"/>
                </a:rPr>
                <a:t>P&gt;0 </a:t>
              </a:r>
              <a:r>
                <a:rPr lang="it-IT" dirty="0">
                  <a:solidFill>
                    <a:schemeClr val="bg1"/>
                  </a:solidFill>
                </a:rPr>
                <a:t>e</a:t>
              </a:r>
              <a:r>
                <a:rPr lang="it-IT" cap="small" dirty="0">
                  <a:solidFill>
                    <a:schemeClr val="bg1"/>
                  </a:solidFill>
                  <a:latin typeface="Script MT Bold" pitchFamily="66" charset="0"/>
                </a:rPr>
                <a:t>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Q&gt;0</a:t>
              </a:r>
              <a:endParaRPr lang="it-IT" dirty="0">
                <a:solidFill>
                  <a:schemeClr val="bg1"/>
                </a:solidFill>
              </a:endParaRPr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1428728" y="1428736"/>
              <a:ext cx="1790688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Esempio</a:t>
              </a:r>
            </a:p>
          </p:txBody>
        </p:sp>
      </p:grpSp>
      <p:grpSp>
        <p:nvGrpSpPr>
          <p:cNvPr id="42" name="Gruppo 41"/>
          <p:cNvGrpSpPr/>
          <p:nvPr/>
        </p:nvGrpSpPr>
        <p:grpSpPr>
          <a:xfrm>
            <a:off x="5880019" y="2576779"/>
            <a:ext cx="1138119" cy="545091"/>
            <a:chOff x="7106289" y="3193316"/>
            <a:chExt cx="1138119" cy="545091"/>
          </a:xfrm>
        </p:grpSpPr>
        <p:cxnSp>
          <p:nvCxnSpPr>
            <p:cNvPr id="43" name="AutoShape 15"/>
            <p:cNvCxnSpPr>
              <a:cxnSpLocks noChangeShapeType="1"/>
              <a:stCxn id="11" idx="3"/>
              <a:endCxn id="51" idx="3"/>
            </p:cNvCxnSpPr>
            <p:nvPr/>
          </p:nvCxnSpPr>
          <p:spPr bwMode="auto">
            <a:xfrm>
              <a:off x="7295032" y="3545482"/>
              <a:ext cx="399225" cy="183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7" name="Text Box 21"/>
            <p:cNvSpPr txBox="1">
              <a:spLocks noChangeArrowheads="1"/>
            </p:cNvSpPr>
            <p:nvPr/>
          </p:nvSpPr>
          <p:spPr bwMode="auto">
            <a:xfrm>
              <a:off x="7106289" y="3193316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 flipH="1">
              <a:off x="7694257" y="3356216"/>
              <a:ext cx="550151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</a:t>
              </a:r>
              <a:endParaRPr lang="en-GB" sz="1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94336" y="6284091"/>
            <a:ext cx="4788932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37</a:t>
            </a:fld>
            <a:endParaRPr lang="it-IT" dirty="0"/>
          </a:p>
        </p:txBody>
      </p:sp>
      <p:grpSp>
        <p:nvGrpSpPr>
          <p:cNvPr id="5" name="Gruppo 31"/>
          <p:cNvGrpSpPr/>
          <p:nvPr/>
        </p:nvGrpSpPr>
        <p:grpSpPr>
          <a:xfrm>
            <a:off x="4043098" y="692696"/>
            <a:ext cx="2606081" cy="1322169"/>
            <a:chOff x="3245544" y="428604"/>
            <a:chExt cx="2606081" cy="1322169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3245544" y="428604"/>
              <a:ext cx="2606081" cy="1055608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Start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	Nome:	</a:t>
              </a:r>
              <a:r>
                <a:rPr lang="it-IT" sz="1400" b="1" dirty="0" err="1" smtClean="0"/>
                <a:t>AcqMat</a:t>
              </a:r>
              <a:endParaRPr lang="it-IT" sz="1400" b="1" dirty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	Variabili: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, </a:t>
              </a:r>
              <a:r>
                <a:rPr lang="it-IT" sz="1400" b="1" dirty="0" err="1" smtClean="0"/>
                <a:t>max</a:t>
              </a:r>
              <a:endParaRPr lang="it-IT" sz="1400" b="1" dirty="0" smtClean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 smtClean="0"/>
                <a:t>	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</a:t>
              </a:r>
              <a:r>
                <a:rPr lang="it-IT" sz="1400" b="1" dirty="0" err="1" smtClean="0"/>
                <a:t>mat</a:t>
              </a:r>
              <a:r>
                <a:rPr lang="it-IT" sz="1400" b="1" dirty="0" smtClean="0"/>
                <a:t>[</a:t>
              </a:r>
              <a:r>
                <a:rPr lang="it-IT" sz="1400" b="1" cap="small" dirty="0" smtClean="0">
                  <a:latin typeface="Script MT Bold" pitchFamily="66" charset="0"/>
                </a:rPr>
                <a:t>P</a:t>
              </a:r>
              <a:r>
                <a:rPr lang="it-IT" sz="1400" b="1" dirty="0" smtClean="0"/>
                <a:t>][</a:t>
              </a:r>
              <a:r>
                <a:rPr lang="it-IT" sz="1400" b="1" cap="small" dirty="0" err="1" smtClean="0">
                  <a:latin typeface="Script MT Bold" pitchFamily="66" charset="0"/>
                </a:rPr>
                <a:t>P</a:t>
              </a:r>
              <a:r>
                <a:rPr lang="it-IT" sz="1400" b="1" dirty="0" smtClean="0"/>
                <a:t>]</a:t>
              </a:r>
              <a:endParaRPr lang="en-GB" sz="1400" b="1" dirty="0" smtClean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5400000">
              <a:off x="4412274" y="1614461"/>
              <a:ext cx="266560" cy="606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uppo 32"/>
          <p:cNvGrpSpPr/>
          <p:nvPr/>
        </p:nvGrpSpPr>
        <p:grpSpPr>
          <a:xfrm>
            <a:off x="4500743" y="2014864"/>
            <a:ext cx="1678665" cy="812992"/>
            <a:chOff x="3821939" y="1750772"/>
            <a:chExt cx="1678665" cy="812992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3821939" y="1750772"/>
              <a:ext cx="1678665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</a:p>
            <a:p>
              <a:pPr algn="ctr"/>
              <a:r>
                <a:rPr lang="it-IT" sz="1400" b="1" dirty="0" err="1" smtClean="0">
                  <a:sym typeface="Symbol"/>
                </a:rPr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>
                  <a:sym typeface="Symbol"/>
                </a:rPr>
                <a:t>mat</a:t>
              </a:r>
              <a:r>
                <a:rPr lang="it-IT" sz="1400" b="1" dirty="0" smtClean="0">
                  <a:sym typeface="Symbol"/>
                </a:rPr>
                <a:t>[0][0]</a:t>
              </a:r>
              <a:endParaRPr lang="it-IT" sz="1400" b="1" dirty="0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36" idx="0"/>
            </p:cNvCxnSpPr>
            <p:nvPr/>
          </p:nvCxnSpPr>
          <p:spPr bwMode="auto">
            <a:xfrm flipH="1">
              <a:off x="4658888" y="2273992"/>
              <a:ext cx="2384" cy="28977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" name="Gruppo 53"/>
          <p:cNvGrpSpPr/>
          <p:nvPr/>
        </p:nvGrpSpPr>
        <p:grpSpPr>
          <a:xfrm>
            <a:off x="2533854" y="3020475"/>
            <a:ext cx="922529" cy="341313"/>
            <a:chOff x="6145058" y="2927578"/>
            <a:chExt cx="922529" cy="341313"/>
          </a:xfrm>
        </p:grpSpPr>
        <p:cxnSp>
          <p:nvCxnSpPr>
            <p:cNvPr id="19" name="AutoShape 15"/>
            <p:cNvCxnSpPr>
              <a:cxnSpLocks noChangeShapeType="1"/>
              <a:stCxn id="51" idx="3"/>
              <a:endCxn id="20" idx="3"/>
            </p:cNvCxnSpPr>
            <p:nvPr/>
          </p:nvCxnSpPr>
          <p:spPr bwMode="auto">
            <a:xfrm rot="10800000">
              <a:off x="6681634" y="3098235"/>
              <a:ext cx="385953" cy="369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6145058" y="2927578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</p:grpSp>
      <p:sp>
        <p:nvSpPr>
          <p:cNvPr id="36" name="AutoShape 7"/>
          <p:cNvSpPr>
            <a:spLocks noChangeArrowheads="1"/>
          </p:cNvSpPr>
          <p:nvPr/>
        </p:nvSpPr>
        <p:spPr bwMode="auto">
          <a:xfrm>
            <a:off x="4542890" y="2827856"/>
            <a:ext cx="1589603" cy="733663"/>
          </a:xfrm>
          <a:prstGeom prst="flowChartDecision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b="1" dirty="0" err="1" smtClean="0"/>
              <a:t>ind</a:t>
            </a:r>
            <a:r>
              <a:rPr lang="it-IT" sz="1400" b="1" dirty="0" smtClean="0"/>
              <a:t> &lt; </a:t>
            </a:r>
            <a:r>
              <a:rPr lang="it-IT" b="1" cap="small" dirty="0" smtClean="0">
                <a:latin typeface="Script MT Bold" pitchFamily="66" charset="0"/>
              </a:rPr>
              <a:t>P</a:t>
            </a:r>
            <a:endParaRPr lang="en-GB" sz="1400" b="1" dirty="0"/>
          </a:p>
        </p:txBody>
      </p:sp>
      <p:grpSp>
        <p:nvGrpSpPr>
          <p:cNvPr id="13" name="Gruppo 48"/>
          <p:cNvGrpSpPr/>
          <p:nvPr/>
        </p:nvGrpSpPr>
        <p:grpSpPr>
          <a:xfrm>
            <a:off x="3423990" y="3495081"/>
            <a:ext cx="3812248" cy="897138"/>
            <a:chOff x="2758742" y="4286256"/>
            <a:chExt cx="3812248" cy="897138"/>
          </a:xfrm>
        </p:grpSpPr>
        <p:sp>
          <p:nvSpPr>
            <p:cNvPr id="93" name="Text Box 20"/>
            <p:cNvSpPr txBox="1">
              <a:spLocks noChangeArrowheads="1"/>
            </p:cNvSpPr>
            <p:nvPr/>
          </p:nvSpPr>
          <p:spPr bwMode="auto">
            <a:xfrm>
              <a:off x="4709437" y="428625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dirty="0" err="1" smtClean="0"/>
                <a:t>true</a:t>
              </a:r>
              <a:endParaRPr lang="en-GB" sz="1400" b="1" dirty="0"/>
            </a:p>
          </p:txBody>
        </p:sp>
        <p:cxnSp>
          <p:nvCxnSpPr>
            <p:cNvPr id="50" name="AutoShape 13"/>
            <p:cNvCxnSpPr>
              <a:cxnSpLocks noChangeShapeType="1"/>
              <a:stCxn id="36" idx="2"/>
              <a:endCxn id="45" idx="0"/>
            </p:cNvCxnSpPr>
            <p:nvPr/>
          </p:nvCxnSpPr>
          <p:spPr bwMode="auto">
            <a:xfrm flipH="1">
              <a:off x="4664866" y="4352694"/>
              <a:ext cx="7578" cy="21931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5" name="AutoShape 7"/>
            <p:cNvSpPr>
              <a:spLocks noChangeArrowheads="1"/>
            </p:cNvSpPr>
            <p:nvPr/>
          </p:nvSpPr>
          <p:spPr bwMode="auto">
            <a:xfrm>
              <a:off x="2758742" y="4572008"/>
              <a:ext cx="3812248" cy="611386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mat</a:t>
              </a:r>
              <a:r>
                <a:rPr lang="it-IT" sz="1400" b="1" dirty="0" smtClean="0"/>
                <a:t>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 &gt; </a:t>
              </a:r>
              <a:r>
                <a:rPr lang="it-IT" sz="1400" b="1" dirty="0" err="1" smtClean="0"/>
                <a:t>max</a:t>
              </a:r>
              <a:endParaRPr lang="en-GB" sz="1400" b="1" dirty="0"/>
            </a:p>
          </p:txBody>
        </p:sp>
      </p:grpSp>
      <p:grpSp>
        <p:nvGrpSpPr>
          <p:cNvPr id="14" name="Gruppo 56"/>
          <p:cNvGrpSpPr/>
          <p:nvPr/>
        </p:nvGrpSpPr>
        <p:grpSpPr>
          <a:xfrm>
            <a:off x="4310935" y="4315602"/>
            <a:ext cx="2042547" cy="608239"/>
            <a:chOff x="3645687" y="5106777"/>
            <a:chExt cx="2042547" cy="608239"/>
          </a:xfrm>
        </p:grpSpPr>
        <p:sp>
          <p:nvSpPr>
            <p:cNvPr id="46" name="AutoShape 6"/>
            <p:cNvSpPr>
              <a:spLocks noChangeArrowheads="1"/>
            </p:cNvSpPr>
            <p:nvPr/>
          </p:nvSpPr>
          <p:spPr bwMode="auto">
            <a:xfrm>
              <a:off x="3645687" y="5407239"/>
              <a:ext cx="2042547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/>
                <a:t>mat</a:t>
              </a:r>
              <a:r>
                <a:rPr lang="it-IT" sz="1400" b="1" dirty="0" smtClean="0"/>
                <a:t>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 </a:t>
              </a:r>
              <a:endParaRPr lang="it-IT" sz="1400" b="1" dirty="0"/>
            </a:p>
          </p:txBody>
        </p:sp>
        <p:cxnSp>
          <p:nvCxnSpPr>
            <p:cNvPr id="55" name="AutoShape 13"/>
            <p:cNvCxnSpPr>
              <a:cxnSpLocks noChangeShapeType="1"/>
              <a:stCxn id="45" idx="2"/>
              <a:endCxn id="46" idx="0"/>
            </p:cNvCxnSpPr>
            <p:nvPr/>
          </p:nvCxnSpPr>
          <p:spPr bwMode="auto">
            <a:xfrm rot="16200000" flipH="1">
              <a:off x="4553991" y="5294268"/>
              <a:ext cx="223845" cy="209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7" name="Text Box 20"/>
            <p:cNvSpPr txBox="1">
              <a:spLocks noChangeArrowheads="1"/>
            </p:cNvSpPr>
            <p:nvPr/>
          </p:nvSpPr>
          <p:spPr bwMode="auto">
            <a:xfrm>
              <a:off x="4827146" y="5106777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</p:grpSp>
      <p:grpSp>
        <p:nvGrpSpPr>
          <p:cNvPr id="16" name="Gruppo 57"/>
          <p:cNvGrpSpPr/>
          <p:nvPr/>
        </p:nvGrpSpPr>
        <p:grpSpPr>
          <a:xfrm>
            <a:off x="5332209" y="3194688"/>
            <a:ext cx="3416255" cy="1729153"/>
            <a:chOff x="4666961" y="3985863"/>
            <a:chExt cx="3416255" cy="1729153"/>
          </a:xfrm>
        </p:grpSpPr>
        <p:sp>
          <p:nvSpPr>
            <p:cNvPr id="53" name="AutoShape 6"/>
            <p:cNvSpPr>
              <a:spLocks noChangeArrowheads="1"/>
            </p:cNvSpPr>
            <p:nvPr/>
          </p:nvSpPr>
          <p:spPr bwMode="auto">
            <a:xfrm>
              <a:off x="6954381" y="4726759"/>
              <a:ext cx="1128835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>
                  <a:sym typeface="Symbol"/>
                </a:rPr>
                <a:t> ind+1</a:t>
              </a:r>
              <a:endParaRPr lang="it-IT" sz="1400" b="1" dirty="0"/>
            </a:p>
          </p:txBody>
        </p:sp>
        <p:cxnSp>
          <p:nvCxnSpPr>
            <p:cNvPr id="56" name="AutoShape 15"/>
            <p:cNvCxnSpPr>
              <a:cxnSpLocks noChangeShapeType="1"/>
              <a:stCxn id="45" idx="3"/>
              <a:endCxn id="53" idx="1"/>
            </p:cNvCxnSpPr>
            <p:nvPr/>
          </p:nvCxnSpPr>
          <p:spPr bwMode="auto">
            <a:xfrm>
              <a:off x="6570990" y="4877701"/>
              <a:ext cx="383391" cy="294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8" name="AutoShape 19"/>
            <p:cNvCxnSpPr>
              <a:cxnSpLocks noChangeShapeType="1"/>
              <a:stCxn id="53" idx="0"/>
              <a:endCxn id="36" idx="3"/>
            </p:cNvCxnSpPr>
            <p:nvPr/>
          </p:nvCxnSpPr>
          <p:spPr bwMode="auto">
            <a:xfrm rot="16200000" flipV="1">
              <a:off x="6122574" y="3330534"/>
              <a:ext cx="740896" cy="205155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72" name="AutoShape 19"/>
            <p:cNvCxnSpPr>
              <a:cxnSpLocks noChangeShapeType="1"/>
              <a:stCxn id="46" idx="2"/>
              <a:endCxn id="53" idx="2"/>
            </p:cNvCxnSpPr>
            <p:nvPr/>
          </p:nvCxnSpPr>
          <p:spPr bwMode="auto">
            <a:xfrm rot="5400000" flipH="1" flipV="1">
              <a:off x="5752640" y="3948857"/>
              <a:ext cx="680480" cy="2851838"/>
            </a:xfrm>
            <a:prstGeom prst="bentConnector3">
              <a:avLst>
                <a:gd name="adj1" fmla="val -3359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78" name="Text Box 20"/>
            <p:cNvSpPr txBox="1">
              <a:spLocks noChangeArrowheads="1"/>
            </p:cNvSpPr>
            <p:nvPr/>
          </p:nvSpPr>
          <p:spPr bwMode="auto">
            <a:xfrm>
              <a:off x="6286512" y="4478545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</p:grpSp>
      <p:grpSp>
        <p:nvGrpSpPr>
          <p:cNvPr id="18" name="Gruppo 63"/>
          <p:cNvGrpSpPr/>
          <p:nvPr/>
        </p:nvGrpSpPr>
        <p:grpSpPr>
          <a:xfrm>
            <a:off x="1214414" y="1507695"/>
            <a:ext cx="2071702" cy="4423132"/>
            <a:chOff x="1285852" y="2800226"/>
            <a:chExt cx="2071702" cy="4423132"/>
          </a:xfrm>
        </p:grpSpPr>
        <p:sp>
          <p:nvSpPr>
            <p:cNvPr id="44" name="CasellaDiTesto 43"/>
            <p:cNvSpPr txBox="1"/>
            <p:nvPr/>
          </p:nvSpPr>
          <p:spPr>
            <a:xfrm>
              <a:off x="1285852" y="4915034"/>
              <a:ext cx="2071702" cy="2308324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Calcolare il massimo elemento sulla diagonale principale di una matrice di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</a:t>
              </a:r>
              <a:r>
                <a:rPr lang="it-IT" dirty="0" smtClean="0">
                  <a:solidFill>
                    <a:schemeClr val="bg1"/>
                  </a:solidFill>
                </a:rPr>
                <a:t> x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</a:t>
              </a:r>
              <a:r>
                <a:rPr lang="it-IT" dirty="0" smtClean="0">
                  <a:solidFill>
                    <a:schemeClr val="bg1"/>
                  </a:solidFill>
                </a:rPr>
                <a:t> </a:t>
              </a:r>
              <a:r>
                <a:rPr lang="it-IT" dirty="0">
                  <a:solidFill>
                    <a:schemeClr val="bg1"/>
                  </a:solidFill>
                </a:rPr>
                <a:t> </a:t>
              </a:r>
              <a:r>
                <a:rPr lang="it-IT" dirty="0" smtClean="0">
                  <a:solidFill>
                    <a:schemeClr val="bg1"/>
                  </a:solidFill>
                </a:rPr>
                <a:t>interi, </a:t>
              </a:r>
              <a:r>
                <a:rPr lang="it-IT" dirty="0">
                  <a:solidFill>
                    <a:schemeClr val="bg1"/>
                  </a:solidFill>
                </a:rPr>
                <a:t>con </a:t>
              </a:r>
              <a:r>
                <a:rPr lang="it-IT" cap="small" dirty="0">
                  <a:solidFill>
                    <a:schemeClr val="bg1"/>
                  </a:solidFill>
                  <a:latin typeface="Script MT Bold" pitchFamily="66" charset="0"/>
                </a:rPr>
                <a:t>P&gt;0 </a:t>
              </a:r>
              <a:r>
                <a:rPr lang="it-IT" dirty="0">
                  <a:solidFill>
                    <a:schemeClr val="bg1"/>
                  </a:solidFill>
                </a:rPr>
                <a:t>e</a:t>
              </a:r>
              <a:r>
                <a:rPr lang="it-IT" cap="small" dirty="0">
                  <a:solidFill>
                    <a:schemeClr val="bg1"/>
                  </a:solidFill>
                  <a:latin typeface="Script MT Bold" pitchFamily="66" charset="0"/>
                </a:rPr>
                <a:t> Q&gt;0 </a:t>
              </a:r>
              <a:endParaRPr lang="it-IT" dirty="0" smtClean="0">
                <a:solidFill>
                  <a:schemeClr val="bg1"/>
                </a:solidFill>
              </a:endParaRPr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1495178" y="2800226"/>
              <a:ext cx="1790688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dirty="0" smtClean="0">
                  <a:solidFill>
                    <a:srgbClr val="FF0000"/>
                  </a:solidFill>
                </a:rPr>
                <a:t>Esempio</a:t>
              </a:r>
            </a:p>
          </p:txBody>
        </p:sp>
      </p:grpSp>
      <p:grpSp>
        <p:nvGrpSpPr>
          <p:cNvPr id="21" name="Gruppo 41"/>
          <p:cNvGrpSpPr/>
          <p:nvPr/>
        </p:nvGrpSpPr>
        <p:grpSpPr>
          <a:xfrm>
            <a:off x="3456382" y="3003734"/>
            <a:ext cx="1120192" cy="531135"/>
            <a:chOff x="7750501" y="3368091"/>
            <a:chExt cx="1120192" cy="531135"/>
          </a:xfrm>
        </p:grpSpPr>
        <p:cxnSp>
          <p:nvCxnSpPr>
            <p:cNvPr id="43" name="AutoShape 15"/>
            <p:cNvCxnSpPr>
              <a:cxnSpLocks noChangeShapeType="1"/>
              <a:stCxn id="36" idx="1"/>
              <a:endCxn id="51" idx="1"/>
            </p:cNvCxnSpPr>
            <p:nvPr/>
          </p:nvCxnSpPr>
          <p:spPr bwMode="auto">
            <a:xfrm flipH="1">
              <a:off x="8300652" y="3559045"/>
              <a:ext cx="536357" cy="14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7" name="Text Box 21"/>
            <p:cNvSpPr txBox="1">
              <a:spLocks noChangeArrowheads="1"/>
            </p:cNvSpPr>
            <p:nvPr/>
          </p:nvSpPr>
          <p:spPr bwMode="auto">
            <a:xfrm>
              <a:off x="8312527" y="3591449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 flipH="1">
              <a:off x="7750501" y="3368091"/>
              <a:ext cx="550151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</a:t>
              </a:r>
              <a:endParaRPr lang="en-GB" sz="1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059833" y="6284091"/>
            <a:ext cx="4923436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38</a:t>
            </a:fld>
            <a:endParaRPr lang="it-IT" dirty="0"/>
          </a:p>
        </p:txBody>
      </p:sp>
      <p:grpSp>
        <p:nvGrpSpPr>
          <p:cNvPr id="5" name="Gruppo 31"/>
          <p:cNvGrpSpPr/>
          <p:nvPr/>
        </p:nvGrpSpPr>
        <p:grpSpPr>
          <a:xfrm>
            <a:off x="3876610" y="501752"/>
            <a:ext cx="2606081" cy="1322168"/>
            <a:chOff x="3245544" y="428604"/>
            <a:chExt cx="2606081" cy="1322168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3245544" y="428604"/>
              <a:ext cx="2606081" cy="1055608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Start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	Nome:	</a:t>
              </a:r>
              <a:r>
                <a:rPr lang="it-IT" sz="1400" b="1" dirty="0" err="1" smtClean="0"/>
                <a:t>AcqMat</a:t>
              </a:r>
              <a:endParaRPr lang="it-IT" sz="1400" b="1" dirty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	Variabili: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, </a:t>
              </a:r>
              <a:r>
                <a:rPr lang="it-IT" sz="1400" b="1" dirty="0" err="1" smtClean="0"/>
                <a:t>max</a:t>
              </a:r>
              <a:endParaRPr lang="it-IT" sz="1400" b="1" dirty="0" smtClean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 smtClean="0"/>
                <a:t>	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</a:t>
              </a:r>
              <a:r>
                <a:rPr lang="it-IT" sz="1400" b="1" dirty="0" err="1" smtClean="0"/>
                <a:t>mat</a:t>
              </a:r>
              <a:r>
                <a:rPr lang="it-IT" sz="1400" b="1" dirty="0" smtClean="0"/>
                <a:t>[</a:t>
              </a:r>
              <a:r>
                <a:rPr lang="it-IT" sz="1400" b="1" cap="small" dirty="0" smtClean="0">
                  <a:latin typeface="Script MT Bold" pitchFamily="66" charset="0"/>
                </a:rPr>
                <a:t>P</a:t>
              </a:r>
              <a:r>
                <a:rPr lang="it-IT" sz="1400" b="1" dirty="0" smtClean="0"/>
                <a:t>][</a:t>
              </a:r>
              <a:r>
                <a:rPr lang="it-IT" sz="1400" b="1" cap="small" dirty="0" err="1" smtClean="0">
                  <a:latin typeface="Script MT Bold" pitchFamily="66" charset="0"/>
                </a:rPr>
                <a:t>P</a:t>
              </a:r>
              <a:r>
                <a:rPr lang="it-IT" sz="1400" b="1" dirty="0" smtClean="0"/>
                <a:t>]</a:t>
              </a:r>
              <a:endParaRPr lang="en-GB" sz="1400" b="1" dirty="0" smtClean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flipH="1">
              <a:off x="4542522" y="1484212"/>
              <a:ext cx="6063" cy="26656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uppo 32"/>
          <p:cNvGrpSpPr/>
          <p:nvPr/>
        </p:nvGrpSpPr>
        <p:grpSpPr>
          <a:xfrm>
            <a:off x="4258113" y="1823920"/>
            <a:ext cx="1830950" cy="786429"/>
            <a:chOff x="3745797" y="1750772"/>
            <a:chExt cx="1830950" cy="786429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3745797" y="1750772"/>
              <a:ext cx="1830950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</a:p>
            <a:p>
              <a:pPr algn="ctr"/>
              <a:r>
                <a:rPr lang="it-IT" sz="1400" b="1" dirty="0" err="1" smtClean="0">
                  <a:sym typeface="Symbol"/>
                </a:rPr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>
                  <a:sym typeface="Symbol"/>
                </a:rPr>
                <a:t>mat</a:t>
              </a:r>
              <a:r>
                <a:rPr lang="it-IT" sz="1400" b="1" dirty="0" smtClean="0">
                  <a:sym typeface="Symbol"/>
                </a:rPr>
                <a:t>[0][</a:t>
              </a:r>
              <a:r>
                <a:rPr lang="it-IT" sz="1400" b="1" cap="small" dirty="0" smtClean="0">
                  <a:latin typeface="Script MT Bold" pitchFamily="66" charset="0"/>
                </a:rPr>
                <a:t>P-1</a:t>
              </a:r>
              <a:r>
                <a:rPr lang="it-IT" sz="1400" b="1" dirty="0" smtClean="0">
                  <a:sym typeface="Symbol"/>
                </a:rPr>
                <a:t>]</a:t>
              </a:r>
              <a:endParaRPr lang="it-IT" sz="1400" b="1" dirty="0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36" idx="0"/>
            </p:cNvCxnSpPr>
            <p:nvPr/>
          </p:nvCxnSpPr>
          <p:spPr bwMode="auto">
            <a:xfrm flipH="1">
              <a:off x="4658888" y="2273992"/>
              <a:ext cx="2384" cy="26320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" name="Gruppo 53"/>
          <p:cNvGrpSpPr/>
          <p:nvPr/>
        </p:nvGrpSpPr>
        <p:grpSpPr>
          <a:xfrm>
            <a:off x="2207611" y="2802968"/>
            <a:ext cx="1037915" cy="341313"/>
            <a:chOff x="5973428" y="2927578"/>
            <a:chExt cx="1037915" cy="341313"/>
          </a:xfrm>
        </p:grpSpPr>
        <p:cxnSp>
          <p:nvCxnSpPr>
            <p:cNvPr id="19" name="AutoShape 15"/>
            <p:cNvCxnSpPr>
              <a:cxnSpLocks noChangeShapeType="1"/>
              <a:stCxn id="51" idx="3"/>
              <a:endCxn id="20" idx="3"/>
            </p:cNvCxnSpPr>
            <p:nvPr/>
          </p:nvCxnSpPr>
          <p:spPr bwMode="auto">
            <a:xfrm rot="10800000">
              <a:off x="6510004" y="3098235"/>
              <a:ext cx="501339" cy="369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5973428" y="2927578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</p:grpSp>
      <p:grpSp>
        <p:nvGrpSpPr>
          <p:cNvPr id="9" name="Gruppo 47"/>
          <p:cNvGrpSpPr/>
          <p:nvPr/>
        </p:nvGrpSpPr>
        <p:grpSpPr>
          <a:xfrm>
            <a:off x="4376402" y="2348880"/>
            <a:ext cx="1589603" cy="995132"/>
            <a:chOff x="3865767" y="3357562"/>
            <a:chExt cx="1589603" cy="995132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4709437" y="3357562"/>
              <a:ext cx="184731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sz="1400" b="1" dirty="0"/>
            </a:p>
          </p:txBody>
        </p:sp>
        <p:sp>
          <p:nvSpPr>
            <p:cNvPr id="36" name="AutoShape 7"/>
            <p:cNvSpPr>
              <a:spLocks noChangeArrowheads="1"/>
            </p:cNvSpPr>
            <p:nvPr/>
          </p:nvSpPr>
          <p:spPr bwMode="auto">
            <a:xfrm>
              <a:off x="3865767" y="3619031"/>
              <a:ext cx="1589603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/>
                <a:t> &lt; </a:t>
              </a:r>
              <a:r>
                <a:rPr lang="it-IT" b="1" cap="small" dirty="0" smtClean="0">
                  <a:latin typeface="Script MT Bold" pitchFamily="66" charset="0"/>
                </a:rPr>
                <a:t>P</a:t>
              </a:r>
              <a:endParaRPr lang="en-GB" sz="1400" b="1" dirty="0"/>
            </a:p>
          </p:txBody>
        </p:sp>
      </p:grpSp>
      <p:grpSp>
        <p:nvGrpSpPr>
          <p:cNvPr id="11" name="Gruppo 48"/>
          <p:cNvGrpSpPr/>
          <p:nvPr/>
        </p:nvGrpSpPr>
        <p:grpSpPr>
          <a:xfrm>
            <a:off x="2640480" y="3212976"/>
            <a:ext cx="5070046" cy="1022875"/>
            <a:chOff x="2129845" y="4221658"/>
            <a:chExt cx="5070046" cy="1022875"/>
          </a:xfrm>
        </p:grpSpPr>
        <p:sp>
          <p:nvSpPr>
            <p:cNvPr id="93" name="Text Box 20"/>
            <p:cNvSpPr txBox="1">
              <a:spLocks noChangeArrowheads="1"/>
            </p:cNvSpPr>
            <p:nvPr/>
          </p:nvSpPr>
          <p:spPr bwMode="auto">
            <a:xfrm>
              <a:off x="4759709" y="4221658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dirty="0" err="1" smtClean="0"/>
                <a:t>true</a:t>
              </a:r>
              <a:endParaRPr lang="en-GB" sz="1400" b="1" dirty="0"/>
            </a:p>
          </p:txBody>
        </p:sp>
        <p:cxnSp>
          <p:nvCxnSpPr>
            <p:cNvPr id="50" name="AutoShape 13"/>
            <p:cNvCxnSpPr>
              <a:cxnSpLocks noChangeShapeType="1"/>
              <a:stCxn id="36" idx="2"/>
              <a:endCxn id="45" idx="0"/>
            </p:cNvCxnSpPr>
            <p:nvPr/>
          </p:nvCxnSpPr>
          <p:spPr bwMode="auto">
            <a:xfrm>
              <a:off x="4660569" y="4352694"/>
              <a:ext cx="4299" cy="15817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5" name="AutoShape 7"/>
            <p:cNvSpPr>
              <a:spLocks noChangeArrowheads="1"/>
            </p:cNvSpPr>
            <p:nvPr/>
          </p:nvSpPr>
          <p:spPr bwMode="auto">
            <a:xfrm>
              <a:off x="2129845" y="4510870"/>
              <a:ext cx="5070046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mat</a:t>
              </a:r>
              <a:r>
                <a:rPr lang="it-IT" sz="1400" b="1" dirty="0" smtClean="0"/>
                <a:t>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][</a:t>
              </a:r>
              <a:r>
                <a:rPr lang="it-IT" b="1" cap="small" dirty="0" smtClean="0">
                  <a:latin typeface="Script MT Bold" pitchFamily="66" charset="0"/>
                </a:rPr>
                <a:t>P</a:t>
              </a:r>
              <a:r>
                <a:rPr lang="it-IT" sz="1400" b="1" dirty="0"/>
                <a:t> –</a:t>
              </a:r>
              <a:r>
                <a:rPr lang="it-IT" sz="1400" b="1" dirty="0" smtClean="0"/>
                <a:t> 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 </a:t>
              </a:r>
              <a:r>
                <a:rPr lang="it-IT" sz="1400" b="1" dirty="0"/>
                <a:t>– </a:t>
              </a:r>
              <a:r>
                <a:rPr lang="it-IT" sz="1400" b="1" dirty="0" smtClean="0"/>
                <a:t>1] &gt; </a:t>
              </a:r>
              <a:r>
                <a:rPr lang="it-IT" sz="1400" b="1" dirty="0" err="1" smtClean="0"/>
                <a:t>max</a:t>
              </a:r>
              <a:endParaRPr lang="en-GB" sz="1400" b="1" dirty="0"/>
            </a:p>
          </p:txBody>
        </p:sp>
      </p:grpSp>
      <p:grpSp>
        <p:nvGrpSpPr>
          <p:cNvPr id="12" name="Gruppo 56"/>
          <p:cNvGrpSpPr/>
          <p:nvPr/>
        </p:nvGrpSpPr>
        <p:grpSpPr>
          <a:xfrm>
            <a:off x="3863422" y="4188913"/>
            <a:ext cx="2628348" cy="608239"/>
            <a:chOff x="3352787" y="5106777"/>
            <a:chExt cx="2628348" cy="608239"/>
          </a:xfrm>
        </p:grpSpPr>
        <p:sp>
          <p:nvSpPr>
            <p:cNvPr id="46" name="AutoShape 6"/>
            <p:cNvSpPr>
              <a:spLocks noChangeArrowheads="1"/>
            </p:cNvSpPr>
            <p:nvPr/>
          </p:nvSpPr>
          <p:spPr bwMode="auto">
            <a:xfrm>
              <a:off x="3352787" y="5407239"/>
              <a:ext cx="2628348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max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err="1" smtClean="0"/>
                <a:t>mat</a:t>
              </a:r>
              <a:r>
                <a:rPr lang="it-IT" sz="1400" b="1" dirty="0" smtClean="0"/>
                <a:t>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][</a:t>
              </a:r>
              <a:r>
                <a:rPr lang="it-IT" sz="1400" b="1" cap="small" dirty="0" smtClean="0">
                  <a:latin typeface="Script MT Bold" pitchFamily="66" charset="0"/>
                </a:rPr>
                <a:t>P </a:t>
              </a:r>
              <a:r>
                <a:rPr lang="it-IT" sz="1400" b="1" dirty="0" smtClean="0"/>
                <a:t>– 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 </a:t>
              </a:r>
              <a:r>
                <a:rPr lang="it-IT" sz="1400" b="1" dirty="0"/>
                <a:t>– </a:t>
              </a:r>
              <a:r>
                <a:rPr lang="it-IT" sz="1400" b="1" dirty="0" smtClean="0"/>
                <a:t>1] </a:t>
              </a:r>
              <a:endParaRPr lang="it-IT" sz="1400" b="1" dirty="0"/>
            </a:p>
          </p:txBody>
        </p:sp>
        <p:cxnSp>
          <p:nvCxnSpPr>
            <p:cNvPr id="55" name="AutoShape 13"/>
            <p:cNvCxnSpPr>
              <a:cxnSpLocks noChangeShapeType="1"/>
              <a:stCxn id="45" idx="2"/>
              <a:endCxn id="46" idx="0"/>
            </p:cNvCxnSpPr>
            <p:nvPr/>
          </p:nvCxnSpPr>
          <p:spPr bwMode="auto">
            <a:xfrm>
              <a:off x="4664868" y="5153715"/>
              <a:ext cx="2093" cy="25352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7" name="Text Box 20"/>
            <p:cNvSpPr txBox="1">
              <a:spLocks noChangeArrowheads="1"/>
            </p:cNvSpPr>
            <p:nvPr/>
          </p:nvSpPr>
          <p:spPr bwMode="auto">
            <a:xfrm>
              <a:off x="4827146" y="5106777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</p:grpSp>
      <p:grpSp>
        <p:nvGrpSpPr>
          <p:cNvPr id="13" name="Gruppo 57"/>
          <p:cNvGrpSpPr/>
          <p:nvPr/>
        </p:nvGrpSpPr>
        <p:grpSpPr>
          <a:xfrm>
            <a:off x="5177595" y="2977181"/>
            <a:ext cx="3786893" cy="1819971"/>
            <a:chOff x="4666960" y="3625823"/>
            <a:chExt cx="3786893" cy="1819971"/>
          </a:xfrm>
        </p:grpSpPr>
        <p:sp>
          <p:nvSpPr>
            <p:cNvPr id="53" name="AutoShape 6"/>
            <p:cNvSpPr>
              <a:spLocks noChangeArrowheads="1"/>
            </p:cNvSpPr>
            <p:nvPr/>
          </p:nvSpPr>
          <p:spPr bwMode="auto">
            <a:xfrm>
              <a:off x="7325018" y="4365674"/>
              <a:ext cx="1128835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>
                  <a:sym typeface="Symbol"/>
                </a:rPr>
                <a:t> ind+1</a:t>
              </a:r>
              <a:endParaRPr lang="it-IT" sz="1400" b="1" dirty="0"/>
            </a:p>
          </p:txBody>
        </p:sp>
        <p:cxnSp>
          <p:nvCxnSpPr>
            <p:cNvPr id="56" name="AutoShape 15"/>
            <p:cNvCxnSpPr>
              <a:cxnSpLocks noChangeShapeType="1"/>
              <a:stCxn id="45" idx="3"/>
              <a:endCxn id="53" idx="1"/>
            </p:cNvCxnSpPr>
            <p:nvPr/>
          </p:nvCxnSpPr>
          <p:spPr bwMode="auto">
            <a:xfrm>
              <a:off x="7199891" y="4517662"/>
              <a:ext cx="125127" cy="190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8" name="AutoShape 19"/>
            <p:cNvCxnSpPr>
              <a:cxnSpLocks noChangeShapeType="1"/>
              <a:stCxn id="53" idx="0"/>
              <a:endCxn id="36" idx="3"/>
            </p:cNvCxnSpPr>
            <p:nvPr/>
          </p:nvCxnSpPr>
          <p:spPr bwMode="auto">
            <a:xfrm rot="16200000" flipV="1">
              <a:off x="6302478" y="2778716"/>
              <a:ext cx="739851" cy="243406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72" name="AutoShape 19"/>
            <p:cNvCxnSpPr>
              <a:cxnSpLocks noChangeShapeType="1"/>
              <a:stCxn id="46" idx="2"/>
              <a:endCxn id="53" idx="2"/>
            </p:cNvCxnSpPr>
            <p:nvPr/>
          </p:nvCxnSpPr>
          <p:spPr bwMode="auto">
            <a:xfrm rot="5400000" flipH="1" flipV="1">
              <a:off x="5892026" y="3448385"/>
              <a:ext cx="772343" cy="3222475"/>
            </a:xfrm>
            <a:prstGeom prst="bentConnector3">
              <a:avLst>
                <a:gd name="adj1" fmla="val -2959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78" name="Text Box 20"/>
            <p:cNvSpPr txBox="1">
              <a:spLocks noChangeArrowheads="1"/>
            </p:cNvSpPr>
            <p:nvPr/>
          </p:nvSpPr>
          <p:spPr bwMode="auto">
            <a:xfrm>
              <a:off x="6797669" y="4077642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</p:grpSp>
      <p:grpSp>
        <p:nvGrpSpPr>
          <p:cNvPr id="14" name="Gruppo 63"/>
          <p:cNvGrpSpPr/>
          <p:nvPr/>
        </p:nvGrpSpPr>
        <p:grpSpPr>
          <a:xfrm>
            <a:off x="1259632" y="1412776"/>
            <a:ext cx="2071702" cy="4545696"/>
            <a:chOff x="1285852" y="2123664"/>
            <a:chExt cx="2071702" cy="4545696"/>
          </a:xfrm>
        </p:grpSpPr>
        <p:sp>
          <p:nvSpPr>
            <p:cNvPr id="44" name="CasellaDiTesto 43"/>
            <p:cNvSpPr txBox="1"/>
            <p:nvPr/>
          </p:nvSpPr>
          <p:spPr>
            <a:xfrm>
              <a:off x="1285852" y="4915034"/>
              <a:ext cx="2071702" cy="1754326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Calcolare il massimo elemento sull’anti-diagonale di una matrice di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</a:t>
              </a:r>
              <a:r>
                <a:rPr lang="it-IT" dirty="0" smtClean="0">
                  <a:solidFill>
                    <a:schemeClr val="bg1"/>
                  </a:solidFill>
                </a:rPr>
                <a:t> x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 </a:t>
              </a:r>
              <a:r>
                <a:rPr lang="it-IT" dirty="0">
                  <a:solidFill>
                    <a:schemeClr val="bg1"/>
                  </a:solidFill>
                </a:rPr>
                <a:t> interi, con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P&gt;0</a:t>
              </a:r>
              <a:endParaRPr lang="it-IT" dirty="0" smtClean="0">
                <a:solidFill>
                  <a:schemeClr val="bg1"/>
                </a:solidFill>
              </a:endParaRPr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1403648" y="2123664"/>
              <a:ext cx="1790688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dirty="0" smtClean="0">
                  <a:solidFill>
                    <a:srgbClr val="FF0000"/>
                  </a:solidFill>
                </a:rPr>
                <a:t>Esempio</a:t>
              </a:r>
            </a:p>
          </p:txBody>
        </p:sp>
      </p:grpSp>
      <p:grpSp>
        <p:nvGrpSpPr>
          <p:cNvPr id="16" name="Gruppo 41"/>
          <p:cNvGrpSpPr/>
          <p:nvPr/>
        </p:nvGrpSpPr>
        <p:grpSpPr>
          <a:xfrm>
            <a:off x="3245525" y="2786227"/>
            <a:ext cx="1176436" cy="531135"/>
            <a:chOff x="7694257" y="3368091"/>
            <a:chExt cx="1176436" cy="531135"/>
          </a:xfrm>
        </p:grpSpPr>
        <p:cxnSp>
          <p:nvCxnSpPr>
            <p:cNvPr id="43" name="AutoShape 15"/>
            <p:cNvCxnSpPr>
              <a:cxnSpLocks noChangeShapeType="1"/>
              <a:stCxn id="36" idx="1"/>
              <a:endCxn id="51" idx="1"/>
            </p:cNvCxnSpPr>
            <p:nvPr/>
          </p:nvCxnSpPr>
          <p:spPr bwMode="auto">
            <a:xfrm flipH="1">
              <a:off x="8244408" y="3559045"/>
              <a:ext cx="580726" cy="14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7" name="Text Box 21"/>
            <p:cNvSpPr txBox="1">
              <a:spLocks noChangeArrowheads="1"/>
            </p:cNvSpPr>
            <p:nvPr/>
          </p:nvSpPr>
          <p:spPr bwMode="auto">
            <a:xfrm>
              <a:off x="8312527" y="3591449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 flipH="1">
              <a:off x="7694257" y="3368091"/>
              <a:ext cx="550151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max</a:t>
              </a:r>
              <a:endParaRPr lang="en-GB" sz="1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83961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39</a:t>
            </a:fld>
            <a:endParaRPr lang="it-IT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-144255"/>
            <a:ext cx="774571" cy="745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2221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7" name="Rettangolo 106"/>
          <p:cNvSpPr/>
          <p:nvPr/>
        </p:nvSpPr>
        <p:spPr>
          <a:xfrm>
            <a:off x="1547664" y="1196752"/>
            <a:ext cx="691276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FF0000"/>
                </a:solidFill>
              </a:rPr>
              <a:t>Prodotto tra matrici:</a:t>
            </a:r>
          </a:p>
          <a:p>
            <a:pPr marL="450850" eaLnBrk="0" hangingPunct="0">
              <a:spcBef>
                <a:spcPts val="1800"/>
              </a:spcBef>
              <a:spcAft>
                <a:spcPts val="300"/>
              </a:spcAft>
            </a:pPr>
            <a:r>
              <a:rPr lang="it-IT" sz="2200" b="1" dirty="0" smtClean="0"/>
              <a:t>siano date una matrice </a:t>
            </a:r>
            <a:r>
              <a:rPr lang="it-IT" sz="2200" b="1" dirty="0" smtClean="0">
                <a:solidFill>
                  <a:srgbClr val="FF0000"/>
                </a:solidFill>
              </a:rPr>
              <a:t>A</a:t>
            </a:r>
            <a:r>
              <a:rPr lang="it-IT" sz="2200" b="1" dirty="0" smtClean="0"/>
              <a:t> di dimensione </a:t>
            </a:r>
            <a:r>
              <a:rPr lang="it-IT" sz="2200" b="1" dirty="0" smtClean="0">
                <a:solidFill>
                  <a:srgbClr val="FF0000"/>
                </a:solidFill>
              </a:rPr>
              <a:t>m x n</a:t>
            </a:r>
            <a:r>
              <a:rPr lang="it-IT" sz="2200" b="1" dirty="0" smtClean="0"/>
              <a:t> ed una seconda matrice </a:t>
            </a:r>
            <a:r>
              <a:rPr lang="it-IT" sz="2200" b="1" dirty="0" smtClean="0">
                <a:solidFill>
                  <a:srgbClr val="FF0000"/>
                </a:solidFill>
              </a:rPr>
              <a:t>B</a:t>
            </a:r>
            <a:r>
              <a:rPr lang="it-IT" sz="2200" b="1" dirty="0" smtClean="0"/>
              <a:t> di dimensioni </a:t>
            </a:r>
            <a:r>
              <a:rPr lang="it-IT" sz="2200" b="1" dirty="0" smtClean="0">
                <a:solidFill>
                  <a:srgbClr val="FF0000"/>
                </a:solidFill>
              </a:rPr>
              <a:t>n x p</a:t>
            </a:r>
            <a:r>
              <a:rPr lang="it-IT" sz="2200" b="1" dirty="0" smtClean="0"/>
              <a:t>.</a:t>
            </a:r>
          </a:p>
          <a:p>
            <a:pPr marL="450850" eaLnBrk="0" hangingPunct="0">
              <a:spcBef>
                <a:spcPts val="300"/>
              </a:spcBef>
              <a:spcAft>
                <a:spcPts val="300"/>
              </a:spcAft>
            </a:pPr>
            <a:r>
              <a:rPr lang="it-IT" sz="2200" b="1" dirty="0" smtClean="0"/>
              <a:t>Viene definito prodotto matriciale di </a:t>
            </a:r>
            <a:r>
              <a:rPr lang="it-IT" sz="2200" b="1" dirty="0" smtClean="0">
                <a:solidFill>
                  <a:srgbClr val="FF0000"/>
                </a:solidFill>
              </a:rPr>
              <a:t>A</a:t>
            </a:r>
            <a:r>
              <a:rPr lang="it-IT" sz="2200" b="1" dirty="0" smtClean="0"/>
              <a:t> per </a:t>
            </a:r>
            <a:r>
              <a:rPr lang="it-IT" sz="2200" b="1" dirty="0" smtClean="0">
                <a:solidFill>
                  <a:srgbClr val="FF0000"/>
                </a:solidFill>
              </a:rPr>
              <a:t>B</a:t>
            </a:r>
            <a:r>
              <a:rPr lang="it-IT" sz="2200" b="1" dirty="0" smtClean="0"/>
              <a:t> (</a:t>
            </a:r>
            <a:r>
              <a:rPr lang="it-IT" sz="2200" b="1" dirty="0" smtClean="0">
                <a:solidFill>
                  <a:srgbClr val="FF0000"/>
                </a:solidFill>
              </a:rPr>
              <a:t>A x B</a:t>
            </a:r>
            <a:r>
              <a:rPr lang="it-IT" sz="2200" b="1" dirty="0" smtClean="0"/>
              <a:t>) la matrice </a:t>
            </a:r>
            <a:r>
              <a:rPr lang="it-IT" sz="2200" b="1" dirty="0" smtClean="0">
                <a:solidFill>
                  <a:srgbClr val="FF0000"/>
                </a:solidFill>
              </a:rPr>
              <a:t>C</a:t>
            </a:r>
            <a:r>
              <a:rPr lang="it-IT" sz="2200" b="1" dirty="0" smtClean="0"/>
              <a:t>, di dimensioni </a:t>
            </a:r>
            <a:r>
              <a:rPr lang="it-IT" sz="2200" b="1" dirty="0" smtClean="0">
                <a:solidFill>
                  <a:srgbClr val="FF0000"/>
                </a:solidFill>
              </a:rPr>
              <a:t>m x p</a:t>
            </a:r>
            <a:r>
              <a:rPr lang="it-IT" sz="2200" b="1" dirty="0" smtClean="0"/>
              <a:t>, i cui termini </a:t>
            </a:r>
            <a:r>
              <a:rPr lang="it-IT" sz="2200" b="1" dirty="0" smtClean="0">
                <a:solidFill>
                  <a:srgbClr val="FF0000"/>
                </a:solidFill>
              </a:rPr>
              <a:t>c</a:t>
            </a:r>
            <a:r>
              <a:rPr lang="it-IT" sz="2200" b="1" baseline="-25000" dirty="0" smtClean="0">
                <a:solidFill>
                  <a:srgbClr val="FF0000"/>
                </a:solidFill>
              </a:rPr>
              <a:t>i,j</a:t>
            </a:r>
            <a:r>
              <a:rPr lang="it-IT" sz="2200" b="1" baseline="-25000" dirty="0" smtClean="0"/>
              <a:t> </a:t>
            </a:r>
            <a:r>
              <a:rPr lang="it-IT" sz="2200" b="1" dirty="0" smtClean="0"/>
              <a:t>sono calcolati come segue:</a:t>
            </a:r>
          </a:p>
        </p:txBody>
      </p:sp>
      <p:graphicFrame>
        <p:nvGraphicFramePr>
          <p:cNvPr id="108" name="Oggetto 107"/>
          <p:cNvGraphicFramePr>
            <a:graphicFrameLocks noChangeAspect="1"/>
          </p:cNvGraphicFramePr>
          <p:nvPr/>
        </p:nvGraphicFramePr>
        <p:xfrm>
          <a:off x="4758374" y="4005064"/>
          <a:ext cx="3558042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zione" r:id="rId3" imgW="1066680" imgH="431640" progId="Equation.3">
                  <p:embed/>
                </p:oleObj>
              </mc:Choice>
              <mc:Fallback>
                <p:oleObj name="Equazione" r:id="rId3" imgW="106668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8374" y="4005064"/>
                        <a:ext cx="3558042" cy="1440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Esempio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31840" y="6294917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1142976" y="879103"/>
            <a:ext cx="7858180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dirty="0">
                <a:solidFill>
                  <a:srgbClr val="FF0000"/>
                </a:solidFill>
              </a:rPr>
              <a:t>Calcolare la somma dei </a:t>
            </a:r>
            <a:r>
              <a:rPr lang="it-IT" sz="2400" b="1" dirty="0" smtClean="0">
                <a:solidFill>
                  <a:srgbClr val="FF0000"/>
                </a:solidFill>
              </a:rPr>
              <a:t>numeri  interi 1</a:t>
            </a:r>
            <a:r>
              <a:rPr lang="it-IT" sz="2400" b="1" dirty="0" smtClean="0">
                <a:solidFill>
                  <a:srgbClr val="FF0000"/>
                </a:solidFill>
                <a:sym typeface="Symbol"/>
              </a:rPr>
              <a:t> i </a:t>
            </a:r>
            <a:r>
              <a:rPr lang="it-IT" sz="2400" b="1" dirty="0" smtClean="0">
                <a:solidFill>
                  <a:srgbClr val="FF0000"/>
                </a:solidFill>
              </a:rPr>
              <a:t> N</a:t>
            </a:r>
            <a:endParaRPr lang="it-IT" sz="2400" b="1" dirty="0">
              <a:solidFill>
                <a:srgbClr val="FF0000"/>
              </a:solidFill>
            </a:endParaRPr>
          </a:p>
        </p:txBody>
      </p: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1223997" y="1696485"/>
            <a:ext cx="5973763" cy="4189413"/>
            <a:chOff x="492" y="1102"/>
            <a:chExt cx="3763" cy="2639"/>
          </a:xfrm>
        </p:grpSpPr>
        <p:sp>
          <p:nvSpPr>
            <p:cNvPr id="9" name="AutoShape 3"/>
            <p:cNvSpPr>
              <a:spLocks noChangeArrowheads="1"/>
            </p:cNvSpPr>
            <p:nvPr/>
          </p:nvSpPr>
          <p:spPr bwMode="auto">
            <a:xfrm>
              <a:off x="1814" y="1102"/>
              <a:ext cx="2067" cy="515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/>
                <a:t>Start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/>
                <a:t>	Nome:	SommaN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/>
                <a:t>	Variabili:	</a:t>
              </a:r>
              <a:r>
                <a:rPr lang="it-IT" sz="1400" b="1" smtClean="0"/>
                <a:t>int      N</a:t>
              </a:r>
              <a:r>
                <a:rPr lang="it-IT" sz="1400" b="1"/>
                <a:t>, cont, somma</a:t>
              </a:r>
              <a:endParaRPr lang="en-GB" sz="1400" b="1"/>
            </a:p>
          </p:txBody>
        </p:sp>
        <p:sp>
          <p:nvSpPr>
            <p:cNvPr id="10" name="AutoShape 4"/>
            <p:cNvSpPr>
              <a:spLocks noChangeArrowheads="1"/>
            </p:cNvSpPr>
            <p:nvPr/>
          </p:nvSpPr>
          <p:spPr bwMode="auto">
            <a:xfrm>
              <a:off x="2732" y="1796"/>
              <a:ext cx="220" cy="244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N</a:t>
              </a:r>
              <a:endParaRPr lang="en-GB" sz="1400" b="1"/>
            </a:p>
          </p:txBody>
        </p:sp>
        <p:sp>
          <p:nvSpPr>
            <p:cNvPr id="11" name="AutoShape 5"/>
            <p:cNvSpPr>
              <a:spLocks noChangeArrowheads="1"/>
            </p:cNvSpPr>
            <p:nvPr/>
          </p:nvSpPr>
          <p:spPr bwMode="auto">
            <a:xfrm>
              <a:off x="2468" y="2215"/>
              <a:ext cx="746" cy="33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somma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0</a:t>
              </a:r>
            </a:p>
            <a:p>
              <a:pPr algn="ctr"/>
              <a:r>
                <a:rPr lang="it-IT" sz="1400" b="1"/>
                <a:t>cont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0</a:t>
              </a:r>
              <a:endParaRPr lang="en-GB" sz="1400" b="1"/>
            </a:p>
          </p:txBody>
        </p:sp>
        <p:sp>
          <p:nvSpPr>
            <p:cNvPr id="12" name="AutoShape 6"/>
            <p:cNvSpPr>
              <a:spLocks noChangeArrowheads="1"/>
            </p:cNvSpPr>
            <p:nvPr/>
          </p:nvSpPr>
          <p:spPr bwMode="auto">
            <a:xfrm>
              <a:off x="2270" y="2995"/>
              <a:ext cx="1144" cy="385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cont &lt; </a:t>
              </a:r>
              <a:r>
                <a:rPr lang="it-IT" sz="1400" b="1" smtClean="0"/>
                <a:t>N</a:t>
              </a:r>
              <a:endParaRPr lang="en-GB" sz="1400" b="1"/>
            </a:p>
          </p:txBody>
        </p:sp>
        <p:sp>
          <p:nvSpPr>
            <p:cNvPr id="13" name="AutoShape 7"/>
            <p:cNvSpPr>
              <a:spLocks noChangeArrowheads="1"/>
            </p:cNvSpPr>
            <p:nvPr/>
          </p:nvSpPr>
          <p:spPr bwMode="auto">
            <a:xfrm flipH="1">
              <a:off x="3747" y="3070"/>
              <a:ext cx="508" cy="24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somma</a:t>
              </a:r>
              <a:endParaRPr lang="en-GB" sz="1400" b="1"/>
            </a:p>
          </p:txBody>
        </p:sp>
        <p:sp>
          <p:nvSpPr>
            <p:cNvPr id="14" name="AutoShape 8"/>
            <p:cNvSpPr>
              <a:spLocks noChangeArrowheads="1"/>
            </p:cNvSpPr>
            <p:nvPr/>
          </p:nvSpPr>
          <p:spPr bwMode="auto">
            <a:xfrm>
              <a:off x="492" y="3023"/>
              <a:ext cx="1376" cy="33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cont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cont+1</a:t>
              </a:r>
            </a:p>
            <a:p>
              <a:pPr algn="ctr"/>
              <a:r>
                <a:rPr lang="it-IT" sz="1400" b="1"/>
                <a:t>somma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</a:t>
              </a:r>
              <a:r>
                <a:rPr lang="it-IT" sz="1400" b="1"/>
                <a:t>somma+cont</a:t>
              </a:r>
              <a:endParaRPr lang="en-GB" sz="1400" b="1"/>
            </a:p>
          </p:txBody>
        </p:sp>
        <p:cxnSp>
          <p:nvCxnSpPr>
            <p:cNvPr id="15" name="AutoShape 9"/>
            <p:cNvCxnSpPr>
              <a:cxnSpLocks noChangeShapeType="1"/>
              <a:stCxn id="9" idx="2"/>
              <a:endCxn id="10" idx="0"/>
            </p:cNvCxnSpPr>
            <p:nvPr/>
          </p:nvCxnSpPr>
          <p:spPr bwMode="auto">
            <a:xfrm rot="5400000">
              <a:off x="2755" y="1704"/>
              <a:ext cx="179" cy="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" name="AutoShape 10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 rot="5400000">
              <a:off x="2754" y="2127"/>
              <a:ext cx="17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7" name="AutoShape 11"/>
            <p:cNvSpPr>
              <a:spLocks noChangeArrowheads="1"/>
            </p:cNvSpPr>
            <p:nvPr/>
          </p:nvSpPr>
          <p:spPr bwMode="auto">
            <a:xfrm>
              <a:off x="2794" y="2736"/>
              <a:ext cx="96" cy="96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18" name="AutoShape 12"/>
            <p:cNvCxnSpPr>
              <a:cxnSpLocks noChangeShapeType="1"/>
              <a:stCxn id="11" idx="2"/>
              <a:endCxn id="17" idx="0"/>
            </p:cNvCxnSpPr>
            <p:nvPr/>
          </p:nvCxnSpPr>
          <p:spPr bwMode="auto">
            <a:xfrm rot="16200000" flipH="1">
              <a:off x="2746" y="2640"/>
              <a:ext cx="191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" name="AutoShape 13"/>
            <p:cNvCxnSpPr>
              <a:cxnSpLocks noChangeShapeType="1"/>
              <a:stCxn id="17" idx="4"/>
              <a:endCxn id="12" idx="0"/>
            </p:cNvCxnSpPr>
            <p:nvPr/>
          </p:nvCxnSpPr>
          <p:spPr bwMode="auto">
            <a:xfrm rot="5400000">
              <a:off x="2761" y="2913"/>
              <a:ext cx="163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" name="AutoShape 14"/>
            <p:cNvCxnSpPr>
              <a:cxnSpLocks noChangeShapeType="1"/>
              <a:stCxn id="12" idx="3"/>
              <a:endCxn id="13" idx="3"/>
            </p:cNvCxnSpPr>
            <p:nvPr/>
          </p:nvCxnSpPr>
          <p:spPr bwMode="auto">
            <a:xfrm>
              <a:off x="3414" y="3188"/>
              <a:ext cx="333" cy="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1" name="AutoShape 15"/>
            <p:cNvSpPr>
              <a:spLocks noChangeArrowheads="1"/>
            </p:cNvSpPr>
            <p:nvPr/>
          </p:nvSpPr>
          <p:spPr bwMode="auto">
            <a:xfrm>
              <a:off x="3833" y="3526"/>
              <a:ext cx="338" cy="215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cxnSp>
          <p:nvCxnSpPr>
            <p:cNvPr id="22" name="AutoShape 16"/>
            <p:cNvCxnSpPr>
              <a:cxnSpLocks noChangeShapeType="1"/>
              <a:stCxn id="13" idx="2"/>
              <a:endCxn id="21" idx="0"/>
            </p:cNvCxnSpPr>
            <p:nvPr/>
          </p:nvCxnSpPr>
          <p:spPr bwMode="auto">
            <a:xfrm rot="16200000" flipH="1">
              <a:off x="3894" y="3418"/>
              <a:ext cx="215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3" name="AutoShape 19"/>
            <p:cNvCxnSpPr>
              <a:cxnSpLocks noChangeShapeType="1"/>
              <a:stCxn id="12" idx="1"/>
              <a:endCxn id="14" idx="3"/>
            </p:cNvCxnSpPr>
            <p:nvPr/>
          </p:nvCxnSpPr>
          <p:spPr bwMode="auto">
            <a:xfrm rot="10800000" flipV="1">
              <a:off x="1868" y="3188"/>
              <a:ext cx="402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4" name="AutoShape 20"/>
            <p:cNvCxnSpPr>
              <a:cxnSpLocks noChangeShapeType="1"/>
              <a:stCxn id="14" idx="0"/>
              <a:endCxn id="17" idx="2"/>
            </p:cNvCxnSpPr>
            <p:nvPr/>
          </p:nvCxnSpPr>
          <p:spPr bwMode="auto">
            <a:xfrm rot="5400000" flipH="1" flipV="1">
              <a:off x="1867" y="2096"/>
              <a:ext cx="239" cy="161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1881" y="2980"/>
              <a:ext cx="340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sp>
          <p:nvSpPr>
            <p:cNvPr id="26" name="Text Box 22"/>
            <p:cNvSpPr txBox="1">
              <a:spLocks noChangeArrowheads="1"/>
            </p:cNvSpPr>
            <p:nvPr/>
          </p:nvSpPr>
          <p:spPr bwMode="auto">
            <a:xfrm>
              <a:off x="3366" y="2976"/>
              <a:ext cx="352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</p:grp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691346" y="1804435"/>
            <a:ext cx="1309678" cy="523220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Inizio </a:t>
            </a:r>
            <a:r>
              <a:rPr lang="it-IT" sz="1400" b="1" dirty="0" smtClean="0">
                <a:solidFill>
                  <a:schemeClr val="bg1"/>
                </a:solidFill>
              </a:rPr>
              <a:t>del diagramma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7139880" y="5427221"/>
            <a:ext cx="1752600" cy="523220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Termine </a:t>
            </a:r>
            <a:r>
              <a:rPr lang="it-IT" sz="1400" b="1" dirty="0" smtClean="0">
                <a:solidFill>
                  <a:schemeClr val="bg1"/>
                </a:solidFill>
              </a:rPr>
              <a:t>del diagramma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1820416" y="2834933"/>
            <a:ext cx="2895600" cy="307777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Acquisizione del numero </a:t>
            </a:r>
            <a:r>
              <a:rPr lang="it-IT" sz="1400" b="1" dirty="0" smtClean="0">
                <a:solidFill>
                  <a:schemeClr val="bg1"/>
                </a:solidFill>
              </a:rPr>
              <a:t>N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5643570" y="2842668"/>
            <a:ext cx="2438392" cy="738664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>
                <a:solidFill>
                  <a:schemeClr val="bg1"/>
                </a:solidFill>
              </a:rPr>
              <a:t>Inizializzazione della somma parziale e del contatore</a:t>
            </a:r>
            <a:endParaRPr lang="en-GB" sz="1400" b="1">
              <a:solidFill>
                <a:schemeClr val="bg1"/>
              </a:solidFill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1547664" y="5355213"/>
            <a:ext cx="1584176" cy="954107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Aggiornamento della somma parziale e del contatore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6228184" y="4221088"/>
            <a:ext cx="2428892" cy="523220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>
                <a:solidFill>
                  <a:schemeClr val="bg1"/>
                </a:solidFill>
              </a:rPr>
              <a:t>Restituzione del valore calcolato</a:t>
            </a:r>
            <a:endParaRPr lang="en-GB" sz="1400" b="1">
              <a:solidFill>
                <a:schemeClr val="bg1"/>
              </a:solidFill>
            </a:endParaRP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3948146" y="5369960"/>
            <a:ext cx="2057400" cy="523220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400" b="1">
                <a:solidFill>
                  <a:schemeClr val="bg1"/>
                </a:solidFill>
              </a:rPr>
              <a:t>Verifica sul numero di somme effettuate </a:t>
            </a:r>
            <a:endParaRPr lang="en-GB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7" grpId="0" animBg="1" autoUpdateAnimBg="0"/>
      <p:bldP spid="28" grpId="0" animBg="1" autoUpdateAnimBg="0"/>
      <p:bldP spid="29" grpId="0" animBg="1" autoUpdateAnimBg="0"/>
      <p:bldP spid="30" grpId="0" animBg="1" autoUpdateAnimBg="0"/>
      <p:bldP spid="31" grpId="0" animBg="1" autoUpdateAnimBg="0"/>
      <p:bldP spid="32" grpId="0" animBg="1" autoUpdateAnimBg="0"/>
      <p:bldP spid="33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77403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40</a:t>
            </a:fld>
            <a:endParaRPr lang="it-IT" dirty="0"/>
          </a:p>
        </p:txBody>
      </p:sp>
      <p:grpSp>
        <p:nvGrpSpPr>
          <p:cNvPr id="5" name="Gruppo 31"/>
          <p:cNvGrpSpPr/>
          <p:nvPr/>
        </p:nvGrpSpPr>
        <p:grpSpPr>
          <a:xfrm>
            <a:off x="3682743" y="285728"/>
            <a:ext cx="4718037" cy="1322168"/>
            <a:chOff x="2308500" y="428604"/>
            <a:chExt cx="4718037" cy="1322168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2308500" y="428604"/>
              <a:ext cx="4718037" cy="1055608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Start</a:t>
              </a:r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	Nome:	</a:t>
              </a:r>
              <a:r>
                <a:rPr lang="it-IT" sz="1400" b="1" dirty="0" err="1" smtClean="0"/>
                <a:t>ProdMat</a:t>
              </a:r>
              <a:endParaRPr lang="it-IT" sz="1400" b="1" dirty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/>
                <a:t>	Variabili: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riga,  col, </a:t>
              </a:r>
              <a:r>
                <a:rPr lang="it-IT" sz="1400" b="1" dirty="0" err="1" smtClean="0"/>
                <a:t>ind</a:t>
              </a:r>
              <a:endParaRPr lang="it-IT" sz="1400" b="1" dirty="0" smtClean="0"/>
            </a:p>
            <a:p>
              <a:pPr>
                <a:tabLst>
                  <a:tab pos="292100" algn="l"/>
                  <a:tab pos="1143000" algn="l"/>
                </a:tabLst>
              </a:pPr>
              <a:r>
                <a:rPr lang="it-IT" sz="1400" b="1" dirty="0" smtClean="0"/>
                <a:t>		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A[</a:t>
              </a:r>
              <a:r>
                <a:rPr lang="it-IT" sz="1400" b="1" cap="small" dirty="0" smtClean="0">
                  <a:latin typeface="Script MT Bold" pitchFamily="66" charset="0"/>
                </a:rPr>
                <a:t>P</a:t>
              </a:r>
              <a:r>
                <a:rPr lang="it-IT" sz="1400" b="1" dirty="0" smtClean="0"/>
                <a:t>][</a:t>
              </a:r>
              <a:r>
                <a:rPr lang="it-IT" sz="1400" b="1" cap="small" dirty="0" smtClean="0">
                  <a:latin typeface="Script MT Bold" pitchFamily="66" charset="0"/>
                </a:rPr>
                <a:t>Q</a:t>
              </a:r>
              <a:r>
                <a:rPr lang="it-IT" sz="1400" b="1" dirty="0" smtClean="0"/>
                <a:t>], 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B [</a:t>
              </a:r>
              <a:r>
                <a:rPr lang="it-IT" sz="1400" b="1" cap="small" dirty="0" smtClean="0">
                  <a:latin typeface="Script MT Bold" pitchFamily="66" charset="0"/>
                </a:rPr>
                <a:t>Q</a:t>
              </a:r>
              <a:r>
                <a:rPr lang="it-IT" sz="1400" b="1" dirty="0" smtClean="0"/>
                <a:t>][</a:t>
              </a:r>
              <a:r>
                <a:rPr lang="it-IT" sz="1400" b="1" cap="small" dirty="0" smtClean="0">
                  <a:latin typeface="Script MT Bold" pitchFamily="66" charset="0"/>
                </a:rPr>
                <a:t>R</a:t>
              </a:r>
              <a:r>
                <a:rPr lang="it-IT" sz="1400" b="1" dirty="0" smtClean="0"/>
                <a:t>],  </a:t>
              </a:r>
              <a:r>
                <a:rPr lang="it-IT" sz="1400" b="1" dirty="0" err="1" smtClean="0"/>
                <a:t>int</a:t>
              </a:r>
              <a:r>
                <a:rPr lang="it-IT" sz="1400" b="1" dirty="0" smtClean="0"/>
                <a:t> C [</a:t>
              </a:r>
              <a:r>
                <a:rPr lang="it-IT" sz="1400" b="1" cap="small" dirty="0" smtClean="0">
                  <a:latin typeface="Script MT Bold" pitchFamily="66" charset="0"/>
                </a:rPr>
                <a:t>P</a:t>
              </a:r>
              <a:r>
                <a:rPr lang="it-IT" sz="1400" b="1" dirty="0" smtClean="0"/>
                <a:t>][</a:t>
              </a:r>
              <a:r>
                <a:rPr lang="it-IT" sz="1400" b="1" cap="small" dirty="0" smtClean="0">
                  <a:latin typeface="Script MT Bold" pitchFamily="66" charset="0"/>
                </a:rPr>
                <a:t>R</a:t>
              </a:r>
              <a:r>
                <a:rPr lang="it-IT" sz="1400" b="1" dirty="0" smtClean="0"/>
                <a:t>], </a:t>
              </a:r>
              <a:endParaRPr lang="en-GB" sz="1400" b="1" dirty="0" smtClean="0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5400000">
              <a:off x="4531115" y="1614368"/>
              <a:ext cx="266560" cy="624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uppo 32"/>
          <p:cNvGrpSpPr/>
          <p:nvPr/>
        </p:nvGrpSpPr>
        <p:grpSpPr>
          <a:xfrm>
            <a:off x="5594528" y="1607896"/>
            <a:ext cx="881972" cy="801648"/>
            <a:chOff x="4220285" y="1750772"/>
            <a:chExt cx="881972" cy="801648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4220285" y="1750772"/>
              <a:ext cx="881972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 </a:t>
              </a:r>
              <a:r>
                <a:rPr lang="it-IT" sz="1400" b="1" dirty="0" smtClean="0">
                  <a:sym typeface="Symbol"/>
                </a:rPr>
                <a:t></a:t>
              </a:r>
              <a:r>
                <a:rPr lang="it-IT" sz="1400" b="1" dirty="0" smtClean="0"/>
                <a:t> 0</a:t>
              </a:r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0</a:t>
              </a:r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 flipH="1">
              <a:off x="4651718" y="2273992"/>
              <a:ext cx="9553" cy="2784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5167473" y="2409544"/>
            <a:ext cx="1716976" cy="733663"/>
          </a:xfrm>
          <a:prstGeom prst="flowChartDecision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b="1" dirty="0" smtClean="0"/>
              <a:t>riga &lt; </a:t>
            </a:r>
            <a:r>
              <a:rPr lang="it-IT" b="1" cap="small" dirty="0" smtClean="0">
                <a:latin typeface="Script MT Bold" pitchFamily="66" charset="0"/>
              </a:rPr>
              <a:t>P</a:t>
            </a:r>
            <a:endParaRPr lang="en-GB" sz="1400" b="1" dirty="0"/>
          </a:p>
        </p:txBody>
      </p:sp>
      <p:grpSp>
        <p:nvGrpSpPr>
          <p:cNvPr id="7" name="Gruppo 51"/>
          <p:cNvGrpSpPr/>
          <p:nvPr/>
        </p:nvGrpSpPr>
        <p:grpSpPr>
          <a:xfrm>
            <a:off x="3370573" y="2776377"/>
            <a:ext cx="2035569" cy="1174899"/>
            <a:chOff x="1996330" y="3071822"/>
            <a:chExt cx="2035569" cy="1174899"/>
          </a:xfrm>
        </p:grpSpPr>
        <p:cxnSp>
          <p:nvCxnSpPr>
            <p:cNvPr id="23" name="AutoShape 19"/>
            <p:cNvCxnSpPr>
              <a:cxnSpLocks noChangeShapeType="1"/>
              <a:stCxn id="40" idx="0"/>
              <a:endCxn id="11" idx="1"/>
            </p:cNvCxnSpPr>
            <p:nvPr/>
          </p:nvCxnSpPr>
          <p:spPr bwMode="auto">
            <a:xfrm rot="5400000" flipH="1" flipV="1">
              <a:off x="2895632" y="2825904"/>
              <a:ext cx="651680" cy="114351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8" name="AutoShape 15"/>
            <p:cNvCxnSpPr>
              <a:cxnSpLocks noChangeShapeType="1"/>
              <a:stCxn id="36" idx="1"/>
              <a:endCxn id="40" idx="3"/>
            </p:cNvCxnSpPr>
            <p:nvPr/>
          </p:nvCxnSpPr>
          <p:spPr bwMode="auto">
            <a:xfrm flipH="1" flipV="1">
              <a:off x="3303099" y="3985111"/>
              <a:ext cx="545156" cy="75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3370632" y="3611326"/>
              <a:ext cx="661267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40" name="AutoShape 6"/>
            <p:cNvSpPr>
              <a:spLocks noChangeArrowheads="1"/>
            </p:cNvSpPr>
            <p:nvPr/>
          </p:nvSpPr>
          <p:spPr bwMode="auto">
            <a:xfrm>
              <a:off x="1996330" y="3723501"/>
              <a:ext cx="1306769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riga</a:t>
              </a:r>
              <a:r>
                <a:rPr lang="it-IT" sz="1400" b="1" dirty="0" smtClean="0">
                  <a:sym typeface="Symbol"/>
                </a:rPr>
                <a:t>  riga+1</a:t>
              </a:r>
              <a:endParaRPr lang="it-IT" sz="1400" b="1" dirty="0" smtClean="0"/>
            </a:p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0</a:t>
              </a:r>
              <a:endParaRPr lang="it-IT" sz="1400" b="1" dirty="0"/>
            </a:p>
          </p:txBody>
        </p:sp>
      </p:grpSp>
      <p:grpSp>
        <p:nvGrpSpPr>
          <p:cNvPr id="9" name="Gruppo 47"/>
          <p:cNvGrpSpPr/>
          <p:nvPr/>
        </p:nvGrpSpPr>
        <p:grpSpPr>
          <a:xfrm>
            <a:off x="5222498" y="3062117"/>
            <a:ext cx="1624630" cy="995132"/>
            <a:chOff x="3848255" y="3357562"/>
            <a:chExt cx="1624630" cy="995132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4071934" y="3357562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stCxn id="11" idx="2"/>
              <a:endCxn id="36" idx="0"/>
            </p:cNvCxnSpPr>
            <p:nvPr/>
          </p:nvCxnSpPr>
          <p:spPr bwMode="auto">
            <a:xfrm rot="16200000" flipH="1">
              <a:off x="4565955" y="3524415"/>
              <a:ext cx="180379" cy="885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6" name="AutoShape 7"/>
            <p:cNvSpPr>
              <a:spLocks noChangeArrowheads="1"/>
            </p:cNvSpPr>
            <p:nvPr/>
          </p:nvSpPr>
          <p:spPr bwMode="auto">
            <a:xfrm>
              <a:off x="3848255" y="3619031"/>
              <a:ext cx="1624630" cy="733663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col &lt; </a:t>
              </a:r>
              <a:r>
                <a:rPr lang="it-IT" b="1" cap="small" dirty="0" smtClean="0">
                  <a:latin typeface="Script MT Bold" pitchFamily="66" charset="0"/>
                </a:rPr>
                <a:t>R</a:t>
              </a:r>
              <a:endParaRPr lang="en-GB" sz="1400" b="1" dirty="0"/>
            </a:p>
          </p:txBody>
        </p:sp>
      </p:grpSp>
      <p:grpSp>
        <p:nvGrpSpPr>
          <p:cNvPr id="12" name="Gruppo 99"/>
          <p:cNvGrpSpPr/>
          <p:nvPr/>
        </p:nvGrpSpPr>
        <p:grpSpPr>
          <a:xfrm>
            <a:off x="5285703" y="4780603"/>
            <a:ext cx="1506812" cy="784060"/>
            <a:chOff x="5285703" y="4780603"/>
            <a:chExt cx="1506812" cy="784060"/>
          </a:xfrm>
        </p:grpSpPr>
        <p:cxnSp>
          <p:nvCxnSpPr>
            <p:cNvPr id="50" name="AutoShape 13"/>
            <p:cNvCxnSpPr>
              <a:cxnSpLocks noChangeShapeType="1"/>
              <a:stCxn id="49" idx="2"/>
              <a:endCxn id="45" idx="0"/>
            </p:cNvCxnSpPr>
            <p:nvPr/>
          </p:nvCxnSpPr>
          <p:spPr bwMode="auto">
            <a:xfrm>
              <a:off x="6038484" y="4780603"/>
              <a:ext cx="625" cy="17267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5" name="AutoShape 7"/>
            <p:cNvSpPr>
              <a:spLocks noChangeArrowheads="1"/>
            </p:cNvSpPr>
            <p:nvPr/>
          </p:nvSpPr>
          <p:spPr bwMode="auto">
            <a:xfrm>
              <a:off x="5285703" y="4953277"/>
              <a:ext cx="1506812" cy="611386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/>
                <a:t> &lt; </a:t>
              </a:r>
              <a:r>
                <a:rPr lang="it-IT" sz="1400" b="1" cap="small" dirty="0" smtClean="0">
                  <a:latin typeface="Script MT Bold" pitchFamily="66" charset="0"/>
                </a:rPr>
                <a:t>Q</a:t>
              </a:r>
              <a:endParaRPr lang="en-GB" sz="1400" b="1" dirty="0"/>
            </a:p>
          </p:txBody>
        </p:sp>
      </p:grpSp>
      <p:grpSp>
        <p:nvGrpSpPr>
          <p:cNvPr id="13" name="Gruppo 101"/>
          <p:cNvGrpSpPr/>
          <p:nvPr/>
        </p:nvGrpSpPr>
        <p:grpSpPr>
          <a:xfrm>
            <a:off x="3618107" y="5461105"/>
            <a:ext cx="4846199" cy="612447"/>
            <a:chOff x="3618107" y="5461105"/>
            <a:chExt cx="4846199" cy="612447"/>
          </a:xfrm>
        </p:grpSpPr>
        <p:sp>
          <p:nvSpPr>
            <p:cNvPr id="46" name="AutoShape 6"/>
            <p:cNvSpPr>
              <a:spLocks noChangeArrowheads="1"/>
            </p:cNvSpPr>
            <p:nvPr/>
          </p:nvSpPr>
          <p:spPr bwMode="auto">
            <a:xfrm>
              <a:off x="3618107" y="5765775"/>
              <a:ext cx="4846199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C[riga][col]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smtClean="0"/>
                <a:t>C[riga][col] +(A[riga][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</a:t>
              </a:r>
              <a:r>
                <a:rPr lang="it-IT" sz="1400" b="1" dirty="0" err="1" smtClean="0"/>
                <a:t>*B</a:t>
              </a:r>
              <a:r>
                <a:rPr lang="it-IT" sz="1400" b="1" dirty="0" smtClean="0"/>
                <a:t>[</a:t>
              </a:r>
              <a:r>
                <a:rPr lang="it-IT" sz="1400" b="1" dirty="0" err="1" smtClean="0"/>
                <a:t>ind</a:t>
              </a:r>
              <a:r>
                <a:rPr lang="it-IT" sz="1400" b="1" dirty="0" smtClean="0"/>
                <a:t>][col])</a:t>
              </a:r>
              <a:endParaRPr lang="it-IT" sz="1400" b="1" dirty="0"/>
            </a:p>
          </p:txBody>
        </p:sp>
        <p:cxnSp>
          <p:nvCxnSpPr>
            <p:cNvPr id="55" name="AutoShape 13"/>
            <p:cNvCxnSpPr>
              <a:cxnSpLocks noChangeShapeType="1"/>
              <a:stCxn id="45" idx="2"/>
              <a:endCxn id="46" idx="0"/>
            </p:cNvCxnSpPr>
            <p:nvPr/>
          </p:nvCxnSpPr>
          <p:spPr bwMode="auto">
            <a:xfrm>
              <a:off x="6039109" y="5564663"/>
              <a:ext cx="2098" cy="20111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7" name="Text Box 20"/>
            <p:cNvSpPr txBox="1">
              <a:spLocks noChangeArrowheads="1"/>
            </p:cNvSpPr>
            <p:nvPr/>
          </p:nvSpPr>
          <p:spPr bwMode="auto">
            <a:xfrm>
              <a:off x="6084168" y="5461105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dirty="0" err="1" smtClean="0"/>
                <a:t>true</a:t>
              </a:r>
              <a:endParaRPr lang="en-GB" sz="1400" b="1" dirty="0"/>
            </a:p>
          </p:txBody>
        </p:sp>
      </p:grpSp>
      <p:grpSp>
        <p:nvGrpSpPr>
          <p:cNvPr id="14" name="Gruppo 104"/>
          <p:cNvGrpSpPr/>
          <p:nvPr/>
        </p:nvGrpSpPr>
        <p:grpSpPr>
          <a:xfrm>
            <a:off x="2756621" y="5105828"/>
            <a:ext cx="3284586" cy="967725"/>
            <a:chOff x="2756621" y="5105828"/>
            <a:chExt cx="3284586" cy="967725"/>
          </a:xfrm>
        </p:grpSpPr>
        <p:sp>
          <p:nvSpPr>
            <p:cNvPr id="53" name="AutoShape 6"/>
            <p:cNvSpPr>
              <a:spLocks noChangeArrowheads="1"/>
            </p:cNvSpPr>
            <p:nvPr/>
          </p:nvSpPr>
          <p:spPr bwMode="auto">
            <a:xfrm>
              <a:off x="2756621" y="5105828"/>
              <a:ext cx="1178529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ind+1</a:t>
              </a:r>
              <a:endParaRPr lang="it-IT" sz="1400" b="1" dirty="0"/>
            </a:p>
          </p:txBody>
        </p:sp>
        <p:cxnSp>
          <p:nvCxnSpPr>
            <p:cNvPr id="56" name="AutoShape 15"/>
            <p:cNvCxnSpPr>
              <a:cxnSpLocks noChangeShapeType="1"/>
              <a:stCxn id="45" idx="1"/>
              <a:endCxn id="53" idx="3"/>
            </p:cNvCxnSpPr>
            <p:nvPr/>
          </p:nvCxnSpPr>
          <p:spPr bwMode="auto">
            <a:xfrm flipH="1">
              <a:off x="3935150" y="5258970"/>
              <a:ext cx="1350553" cy="74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none" w="med" len="med"/>
            </a:ln>
          </p:spPr>
        </p:cxnSp>
        <p:cxnSp>
          <p:nvCxnSpPr>
            <p:cNvPr id="72" name="AutoShape 19"/>
            <p:cNvCxnSpPr>
              <a:cxnSpLocks noChangeShapeType="1"/>
              <a:stCxn id="46" idx="2"/>
              <a:endCxn id="53" idx="2"/>
            </p:cNvCxnSpPr>
            <p:nvPr/>
          </p:nvCxnSpPr>
          <p:spPr bwMode="auto">
            <a:xfrm rot="5400000" flipH="1">
              <a:off x="4363573" y="4395919"/>
              <a:ext cx="659947" cy="2695321"/>
            </a:xfrm>
            <a:prstGeom prst="bentConnector3">
              <a:avLst>
                <a:gd name="adj1" fmla="val -3463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16" name="Gruppo 63"/>
          <p:cNvGrpSpPr/>
          <p:nvPr/>
        </p:nvGrpSpPr>
        <p:grpSpPr>
          <a:xfrm>
            <a:off x="971600" y="874206"/>
            <a:ext cx="2766242" cy="2412500"/>
            <a:chOff x="1357860" y="3867787"/>
            <a:chExt cx="2381435" cy="1615238"/>
          </a:xfrm>
        </p:grpSpPr>
        <p:sp>
          <p:nvSpPr>
            <p:cNvPr id="44" name="CasellaDiTesto 43"/>
            <p:cNvSpPr txBox="1"/>
            <p:nvPr/>
          </p:nvSpPr>
          <p:spPr>
            <a:xfrm>
              <a:off x="1536974" y="4308454"/>
              <a:ext cx="2202321" cy="1174571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Calcolare il prodotto tra due matrici di interi, di dimensioni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</a:t>
              </a:r>
              <a:r>
                <a:rPr lang="it-IT" dirty="0" smtClean="0">
                  <a:solidFill>
                    <a:schemeClr val="bg1"/>
                  </a:solidFill>
                </a:rPr>
                <a:t> x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Q </a:t>
              </a:r>
              <a:r>
                <a:rPr lang="it-IT" dirty="0" smtClean="0">
                  <a:solidFill>
                    <a:schemeClr val="bg1"/>
                  </a:solidFill>
                </a:rPr>
                <a:t>la prima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, Q</a:t>
              </a:r>
              <a:r>
                <a:rPr lang="it-IT" dirty="0" smtClean="0">
                  <a:solidFill>
                    <a:schemeClr val="bg1"/>
                  </a:solidFill>
                </a:rPr>
                <a:t> x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R </a:t>
              </a:r>
              <a:r>
                <a:rPr lang="it-IT" dirty="0" smtClean="0">
                  <a:solidFill>
                    <a:schemeClr val="bg1"/>
                  </a:solidFill>
                </a:rPr>
                <a:t>la </a:t>
              </a:r>
              <a:r>
                <a:rPr lang="it-IT" dirty="0" smtClean="0">
                  <a:solidFill>
                    <a:schemeClr val="bg1"/>
                  </a:solidFill>
                </a:rPr>
                <a:t>seconda, con 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P&gt;0, Q&gt;0 </a:t>
              </a:r>
              <a:r>
                <a:rPr lang="it-IT" dirty="0">
                  <a:solidFill>
                    <a:schemeClr val="bg1"/>
                  </a:solidFill>
                </a:rPr>
                <a:t>e</a:t>
              </a:r>
              <a:r>
                <a:rPr lang="it-IT" cap="small" dirty="0" smtClean="0">
                  <a:solidFill>
                    <a:schemeClr val="bg1"/>
                  </a:solidFill>
                  <a:latin typeface="Script MT Bold" pitchFamily="66" charset="0"/>
                </a:rPr>
                <a:t> R&gt;0</a:t>
              </a:r>
              <a:endParaRPr lang="it-IT" dirty="0" smtClean="0">
                <a:solidFill>
                  <a:schemeClr val="bg1"/>
                </a:solidFill>
              </a:endParaRPr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1357860" y="3867787"/>
              <a:ext cx="1790688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dirty="0" smtClean="0">
                  <a:solidFill>
                    <a:srgbClr val="FF0000"/>
                  </a:solidFill>
                </a:rPr>
                <a:t>Esempio</a:t>
              </a:r>
            </a:p>
          </p:txBody>
        </p:sp>
      </p:grpSp>
      <p:grpSp>
        <p:nvGrpSpPr>
          <p:cNvPr id="18" name="Gruppo 94"/>
          <p:cNvGrpSpPr/>
          <p:nvPr/>
        </p:nvGrpSpPr>
        <p:grpSpPr>
          <a:xfrm>
            <a:off x="5248845" y="3933056"/>
            <a:ext cx="1579278" cy="847547"/>
            <a:chOff x="5248845" y="3933056"/>
            <a:chExt cx="1579278" cy="847547"/>
          </a:xfrm>
        </p:grpSpPr>
        <p:sp>
          <p:nvSpPr>
            <p:cNvPr id="93" name="Text Box 20"/>
            <p:cNvSpPr txBox="1">
              <a:spLocks noChangeArrowheads="1"/>
            </p:cNvSpPr>
            <p:nvPr/>
          </p:nvSpPr>
          <p:spPr bwMode="auto">
            <a:xfrm>
              <a:off x="6095390" y="393305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dirty="0" err="1" smtClean="0"/>
                <a:t>true</a:t>
              </a:r>
              <a:endParaRPr lang="en-GB" sz="1400" b="1" dirty="0"/>
            </a:p>
          </p:txBody>
        </p:sp>
        <p:sp>
          <p:nvSpPr>
            <p:cNvPr id="49" name="AutoShape 6"/>
            <p:cNvSpPr>
              <a:spLocks noChangeArrowheads="1"/>
            </p:cNvSpPr>
            <p:nvPr/>
          </p:nvSpPr>
          <p:spPr bwMode="auto">
            <a:xfrm>
              <a:off x="5248845" y="4257383"/>
              <a:ext cx="1579278" cy="523220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C[riga][col] </a:t>
              </a:r>
              <a:r>
                <a:rPr lang="it-IT" sz="1400" b="1" dirty="0" smtClean="0">
                  <a:sym typeface="Symbol"/>
                </a:rPr>
                <a:t> </a:t>
              </a:r>
              <a:r>
                <a:rPr lang="it-IT" sz="1400" b="1" dirty="0" smtClean="0"/>
                <a:t>0</a:t>
              </a:r>
            </a:p>
            <a:p>
              <a:pPr algn="ctr"/>
              <a:r>
                <a:rPr lang="it-IT" sz="1400" b="1" dirty="0" err="1" smtClean="0"/>
                <a:t>ind</a:t>
              </a:r>
              <a:r>
                <a:rPr lang="it-IT" sz="1400" b="1" dirty="0" smtClean="0"/>
                <a:t> </a:t>
              </a:r>
              <a:r>
                <a:rPr lang="it-IT" sz="1400" b="1" dirty="0" smtClean="0">
                  <a:sym typeface="Symbol"/>
                </a:rPr>
                <a:t> 0</a:t>
              </a:r>
              <a:endParaRPr lang="it-IT" sz="1400" b="1" dirty="0"/>
            </a:p>
          </p:txBody>
        </p:sp>
        <p:cxnSp>
          <p:nvCxnSpPr>
            <p:cNvPr id="59" name="AutoShape 13"/>
            <p:cNvCxnSpPr>
              <a:cxnSpLocks noChangeShapeType="1"/>
              <a:endCxn id="49" idx="0"/>
            </p:cNvCxnSpPr>
            <p:nvPr/>
          </p:nvCxnSpPr>
          <p:spPr bwMode="auto">
            <a:xfrm rot="16200000" flipH="1">
              <a:off x="5936581" y="4155479"/>
              <a:ext cx="200135" cy="367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9" name="Gruppo 89"/>
          <p:cNvGrpSpPr/>
          <p:nvPr/>
        </p:nvGrpSpPr>
        <p:grpSpPr>
          <a:xfrm>
            <a:off x="6847128" y="3690418"/>
            <a:ext cx="1613304" cy="1814939"/>
            <a:chOff x="6847128" y="3690418"/>
            <a:chExt cx="1613304" cy="1814939"/>
          </a:xfrm>
        </p:grpSpPr>
        <p:cxnSp>
          <p:nvCxnSpPr>
            <p:cNvPr id="69" name="Connettore 4 68"/>
            <p:cNvCxnSpPr>
              <a:stCxn id="70" idx="0"/>
              <a:endCxn id="36" idx="3"/>
            </p:cNvCxnSpPr>
            <p:nvPr/>
          </p:nvCxnSpPr>
          <p:spPr>
            <a:xfrm rot="16200000" flipV="1">
              <a:off x="6611178" y="3926368"/>
              <a:ext cx="1507162" cy="103526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70" name="AutoShape 6"/>
            <p:cNvSpPr>
              <a:spLocks noChangeArrowheads="1"/>
            </p:cNvSpPr>
            <p:nvPr/>
          </p:nvSpPr>
          <p:spPr bwMode="auto">
            <a:xfrm>
              <a:off x="7304346" y="5197580"/>
              <a:ext cx="1156086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col </a:t>
              </a:r>
              <a:r>
                <a:rPr lang="it-IT" sz="1400" b="1" dirty="0" smtClean="0">
                  <a:sym typeface="Symbol"/>
                </a:rPr>
                <a:t> col+1</a:t>
              </a:r>
              <a:endParaRPr lang="it-IT" sz="1400" b="1" dirty="0"/>
            </a:p>
          </p:txBody>
        </p:sp>
      </p:grpSp>
      <p:grpSp>
        <p:nvGrpSpPr>
          <p:cNvPr id="20" name="Gruppo 103"/>
          <p:cNvGrpSpPr/>
          <p:nvPr/>
        </p:nvGrpSpPr>
        <p:grpSpPr>
          <a:xfrm>
            <a:off x="6671454" y="4901679"/>
            <a:ext cx="632894" cy="358040"/>
            <a:chOff x="6671454" y="4901679"/>
            <a:chExt cx="632894" cy="358040"/>
          </a:xfrm>
        </p:grpSpPr>
        <p:sp>
          <p:nvSpPr>
            <p:cNvPr id="78" name="Text Box 20"/>
            <p:cNvSpPr txBox="1">
              <a:spLocks noChangeArrowheads="1"/>
            </p:cNvSpPr>
            <p:nvPr/>
          </p:nvSpPr>
          <p:spPr bwMode="auto">
            <a:xfrm>
              <a:off x="6671454" y="4901679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cxnSp>
          <p:nvCxnSpPr>
            <p:cNvPr id="75" name="AutoShape 15"/>
            <p:cNvCxnSpPr>
              <a:cxnSpLocks noChangeShapeType="1"/>
              <a:endCxn id="45" idx="3"/>
            </p:cNvCxnSpPr>
            <p:nvPr/>
          </p:nvCxnSpPr>
          <p:spPr bwMode="auto">
            <a:xfrm flipH="1" flipV="1">
              <a:off x="6792515" y="5258970"/>
              <a:ext cx="511833" cy="74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none" w="med" len="med"/>
            </a:ln>
          </p:spPr>
        </p:cxnSp>
      </p:grpSp>
      <p:grpSp>
        <p:nvGrpSpPr>
          <p:cNvPr id="21" name="Gruppo 86"/>
          <p:cNvGrpSpPr/>
          <p:nvPr/>
        </p:nvGrpSpPr>
        <p:grpSpPr>
          <a:xfrm>
            <a:off x="6671454" y="2420888"/>
            <a:ext cx="1112639" cy="520954"/>
            <a:chOff x="6671454" y="2420888"/>
            <a:chExt cx="1112639" cy="520954"/>
          </a:xfrm>
        </p:grpSpPr>
        <p:cxnSp>
          <p:nvCxnSpPr>
            <p:cNvPr id="43" name="AutoShape 15"/>
            <p:cNvCxnSpPr>
              <a:cxnSpLocks noChangeShapeType="1"/>
              <a:stCxn id="11" idx="3"/>
              <a:endCxn id="80" idx="1"/>
            </p:cNvCxnSpPr>
            <p:nvPr/>
          </p:nvCxnSpPr>
          <p:spPr bwMode="auto">
            <a:xfrm flipV="1">
              <a:off x="6884449" y="2771186"/>
              <a:ext cx="363069" cy="519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7" name="Text Box 21"/>
            <p:cNvSpPr txBox="1">
              <a:spLocks noChangeArrowheads="1"/>
            </p:cNvSpPr>
            <p:nvPr/>
          </p:nvSpPr>
          <p:spPr bwMode="auto">
            <a:xfrm>
              <a:off x="6671454" y="2420888"/>
              <a:ext cx="558166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  <p:sp>
          <p:nvSpPr>
            <p:cNvPr id="80" name="AutoShape 16"/>
            <p:cNvSpPr>
              <a:spLocks noChangeArrowheads="1"/>
            </p:cNvSpPr>
            <p:nvPr/>
          </p:nvSpPr>
          <p:spPr bwMode="auto">
            <a:xfrm>
              <a:off x="7247518" y="2600529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Capacità di memorizzazione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94917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</a:t>
            </a:r>
            <a:r>
              <a:rPr lang="it-IT" dirty="0"/>
              <a:t>I 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5" name="Rectangle 73"/>
          <p:cNvSpPr>
            <a:spLocks noChangeArrowheads="1"/>
          </p:cNvSpPr>
          <p:nvPr/>
        </p:nvSpPr>
        <p:spPr bwMode="auto">
          <a:xfrm>
            <a:off x="1500166" y="1249237"/>
            <a:ext cx="7286596" cy="83612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lnSpc>
                <a:spcPts val="2880"/>
              </a:lnSpc>
              <a:spcBef>
                <a:spcPts val="1200"/>
              </a:spcBef>
            </a:pPr>
            <a:r>
              <a:rPr lang="it-IT" sz="2000" b="1" smtClean="0"/>
              <a:t>	descrizione </a:t>
            </a:r>
            <a:r>
              <a:rPr lang="it-IT" sz="2000" b="1"/>
              <a:t>della realtà limitatamente agli aspetti di interesse</a:t>
            </a:r>
            <a:endParaRPr lang="en-GB" sz="2000" b="1"/>
          </a:p>
        </p:txBody>
      </p:sp>
      <p:sp>
        <p:nvSpPr>
          <p:cNvPr id="6" name="Text Box 56"/>
          <p:cNvSpPr txBox="1">
            <a:spLocks noChangeArrowheads="1"/>
          </p:cNvSpPr>
          <p:nvPr/>
        </p:nvSpPr>
        <p:spPr bwMode="auto">
          <a:xfrm>
            <a:off x="1214414" y="787546"/>
            <a:ext cx="5334000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Modello:</a:t>
            </a:r>
          </a:p>
        </p:txBody>
      </p:sp>
      <p:sp>
        <p:nvSpPr>
          <p:cNvPr id="7" name="Text Box 97"/>
          <p:cNvSpPr txBox="1">
            <a:spLocks noChangeArrowheads="1"/>
          </p:cNvSpPr>
          <p:nvPr/>
        </p:nvSpPr>
        <p:spPr bwMode="auto">
          <a:xfrm>
            <a:off x="1238264" y="2040393"/>
            <a:ext cx="5334000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Modello di memoria: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1428728" y="2581873"/>
            <a:ext cx="4795830" cy="3488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lnSpc>
                <a:spcPts val="2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it-IT" sz="2000" b="1" dirty="0" smtClean="0"/>
              <a:t>insieme </a:t>
            </a:r>
            <a:r>
              <a:rPr lang="it-IT" sz="2000" b="1" dirty="0"/>
              <a:t>di </a:t>
            </a:r>
            <a:r>
              <a:rPr lang="it-IT" sz="2000" b="1" dirty="0" smtClean="0">
                <a:solidFill>
                  <a:srgbClr val="FF0000"/>
                </a:solidFill>
              </a:rPr>
              <a:t>locazioni</a:t>
            </a:r>
          </a:p>
        </p:txBody>
      </p:sp>
      <p:grpSp>
        <p:nvGrpSpPr>
          <p:cNvPr id="9" name="Group 99"/>
          <p:cNvGrpSpPr>
            <a:grpSpLocks/>
          </p:cNvGrpSpPr>
          <p:nvPr/>
        </p:nvGrpSpPr>
        <p:grpSpPr bwMode="auto">
          <a:xfrm>
            <a:off x="6937375" y="2285992"/>
            <a:ext cx="1517650" cy="3657600"/>
            <a:chOff x="4370" y="1584"/>
            <a:chExt cx="956" cy="2304"/>
          </a:xfrm>
        </p:grpSpPr>
        <p:grpSp>
          <p:nvGrpSpPr>
            <p:cNvPr id="10" name="Group 75"/>
            <p:cNvGrpSpPr>
              <a:grpSpLocks/>
            </p:cNvGrpSpPr>
            <p:nvPr/>
          </p:nvGrpSpPr>
          <p:grpSpPr bwMode="auto">
            <a:xfrm>
              <a:off x="4370" y="1584"/>
              <a:ext cx="768" cy="2304"/>
              <a:chOff x="3984" y="1632"/>
              <a:chExt cx="768" cy="2304"/>
            </a:xfrm>
          </p:grpSpPr>
          <p:sp>
            <p:nvSpPr>
              <p:cNvPr id="24" name="Rectangle 28"/>
              <p:cNvSpPr>
                <a:spLocks noChangeArrowheads="1"/>
              </p:cNvSpPr>
              <p:nvPr/>
            </p:nvSpPr>
            <p:spPr bwMode="auto">
              <a:xfrm>
                <a:off x="3984" y="1632"/>
                <a:ext cx="768" cy="230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5" name="Line 29"/>
              <p:cNvSpPr>
                <a:spLocks noChangeShapeType="1"/>
              </p:cNvSpPr>
              <p:nvPr/>
            </p:nvSpPr>
            <p:spPr bwMode="auto">
              <a:xfrm>
                <a:off x="3984" y="374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6" name="Line 30"/>
              <p:cNvSpPr>
                <a:spLocks noChangeShapeType="1"/>
              </p:cNvSpPr>
              <p:nvPr/>
            </p:nvSpPr>
            <p:spPr bwMode="auto">
              <a:xfrm>
                <a:off x="3984" y="355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7" name="Line 31"/>
              <p:cNvSpPr>
                <a:spLocks noChangeShapeType="1"/>
              </p:cNvSpPr>
              <p:nvPr/>
            </p:nvSpPr>
            <p:spPr bwMode="auto">
              <a:xfrm>
                <a:off x="3984" y="336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8" name="Line 32"/>
              <p:cNvSpPr>
                <a:spLocks noChangeShapeType="1"/>
              </p:cNvSpPr>
              <p:nvPr/>
            </p:nvSpPr>
            <p:spPr bwMode="auto">
              <a:xfrm>
                <a:off x="3984" y="316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9" name="Line 33"/>
              <p:cNvSpPr>
                <a:spLocks noChangeShapeType="1"/>
              </p:cNvSpPr>
              <p:nvPr/>
            </p:nvSpPr>
            <p:spPr bwMode="auto">
              <a:xfrm>
                <a:off x="3984" y="297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0" name="Line 34"/>
              <p:cNvSpPr>
                <a:spLocks noChangeShapeType="1"/>
              </p:cNvSpPr>
              <p:nvPr/>
            </p:nvSpPr>
            <p:spPr bwMode="auto">
              <a:xfrm>
                <a:off x="3984" y="278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1" name="Line 35"/>
              <p:cNvSpPr>
                <a:spLocks noChangeShapeType="1"/>
              </p:cNvSpPr>
              <p:nvPr/>
            </p:nvSpPr>
            <p:spPr bwMode="auto">
              <a:xfrm>
                <a:off x="3984" y="259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2" name="Line 36"/>
              <p:cNvSpPr>
                <a:spLocks noChangeShapeType="1"/>
              </p:cNvSpPr>
              <p:nvPr/>
            </p:nvSpPr>
            <p:spPr bwMode="auto">
              <a:xfrm>
                <a:off x="3984" y="240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3" name="Line 37"/>
              <p:cNvSpPr>
                <a:spLocks noChangeShapeType="1"/>
              </p:cNvSpPr>
              <p:nvPr/>
            </p:nvSpPr>
            <p:spPr bwMode="auto">
              <a:xfrm>
                <a:off x="3984" y="220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4" name="Line 38"/>
              <p:cNvSpPr>
                <a:spLocks noChangeShapeType="1"/>
              </p:cNvSpPr>
              <p:nvPr/>
            </p:nvSpPr>
            <p:spPr bwMode="auto">
              <a:xfrm>
                <a:off x="3984" y="201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5" name="Line 39"/>
              <p:cNvSpPr>
                <a:spLocks noChangeShapeType="1"/>
              </p:cNvSpPr>
              <p:nvPr/>
            </p:nvSpPr>
            <p:spPr bwMode="auto">
              <a:xfrm>
                <a:off x="3984" y="182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grpSp>
          <p:nvGrpSpPr>
            <p:cNvPr id="11" name="Group 59"/>
            <p:cNvGrpSpPr>
              <a:grpSpLocks/>
            </p:cNvGrpSpPr>
            <p:nvPr/>
          </p:nvGrpSpPr>
          <p:grpSpPr bwMode="auto">
            <a:xfrm>
              <a:off x="5134" y="1584"/>
              <a:ext cx="192" cy="2304"/>
              <a:chOff x="2208" y="960"/>
              <a:chExt cx="192" cy="2304"/>
            </a:xfrm>
          </p:grpSpPr>
          <p:sp>
            <p:nvSpPr>
              <p:cNvPr id="12" name="Rectangle 60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192" cy="230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auto">
              <a:xfrm>
                <a:off x="2208" y="307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" name="Line 62"/>
              <p:cNvSpPr>
                <a:spLocks noChangeShapeType="1"/>
              </p:cNvSpPr>
              <p:nvPr/>
            </p:nvSpPr>
            <p:spPr bwMode="auto">
              <a:xfrm>
                <a:off x="2208" y="288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5" name="Line 63"/>
              <p:cNvSpPr>
                <a:spLocks noChangeShapeType="1"/>
              </p:cNvSpPr>
              <p:nvPr/>
            </p:nvSpPr>
            <p:spPr bwMode="auto">
              <a:xfrm>
                <a:off x="2208" y="268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6" name="Line 64"/>
              <p:cNvSpPr>
                <a:spLocks noChangeShapeType="1"/>
              </p:cNvSpPr>
              <p:nvPr/>
            </p:nvSpPr>
            <p:spPr bwMode="auto">
              <a:xfrm>
                <a:off x="2208" y="249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7" name="Line 65"/>
              <p:cNvSpPr>
                <a:spLocks noChangeShapeType="1"/>
              </p:cNvSpPr>
              <p:nvPr/>
            </p:nvSpPr>
            <p:spPr bwMode="auto">
              <a:xfrm>
                <a:off x="2208" y="230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8" name="Line 66"/>
              <p:cNvSpPr>
                <a:spLocks noChangeShapeType="1"/>
              </p:cNvSpPr>
              <p:nvPr/>
            </p:nvSpPr>
            <p:spPr bwMode="auto">
              <a:xfrm>
                <a:off x="2208" y="211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9" name="Line 67"/>
              <p:cNvSpPr>
                <a:spLocks noChangeShapeType="1"/>
              </p:cNvSpPr>
              <p:nvPr/>
            </p:nvSpPr>
            <p:spPr bwMode="auto">
              <a:xfrm>
                <a:off x="2208" y="192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0" name="Line 68"/>
              <p:cNvSpPr>
                <a:spLocks noChangeShapeType="1"/>
              </p:cNvSpPr>
              <p:nvPr/>
            </p:nvSpPr>
            <p:spPr bwMode="auto">
              <a:xfrm>
                <a:off x="2208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1" name="Line 69"/>
              <p:cNvSpPr>
                <a:spLocks noChangeShapeType="1"/>
              </p:cNvSpPr>
              <p:nvPr/>
            </p:nvSpPr>
            <p:spPr bwMode="auto">
              <a:xfrm>
                <a:off x="2208" y="153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2" name="Line 70"/>
              <p:cNvSpPr>
                <a:spLocks noChangeShapeType="1"/>
              </p:cNvSpPr>
              <p:nvPr/>
            </p:nvSpPr>
            <p:spPr bwMode="auto">
              <a:xfrm>
                <a:off x="2208" y="134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3" name="Line 71"/>
              <p:cNvSpPr>
                <a:spLocks noChangeShapeType="1"/>
              </p:cNvSpPr>
              <p:nvPr/>
            </p:nvSpPr>
            <p:spPr bwMode="auto">
              <a:xfrm>
                <a:off x="2208" y="115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</p:grp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1428728" y="2943386"/>
            <a:ext cx="4795830" cy="86177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lnSpc>
                <a:spcPts val="2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it-IT" sz="2000" b="1" smtClean="0"/>
              <a:t>ogni locazione può </a:t>
            </a:r>
            <a:r>
              <a:rPr lang="it-IT" sz="2000" b="1" smtClean="0">
                <a:solidFill>
                  <a:srgbClr val="FF0000"/>
                </a:solidFill>
              </a:rPr>
              <a:t>memorizzare</a:t>
            </a:r>
            <a:r>
              <a:rPr lang="it-IT" sz="2000" b="1" smtClean="0"/>
              <a:t> un </a:t>
            </a:r>
            <a:r>
              <a:rPr lang="it-IT" sz="2000" b="1" smtClean="0">
                <a:solidFill>
                  <a:srgbClr val="FF0000"/>
                </a:solidFill>
              </a:rPr>
              <a:t>valore </a:t>
            </a:r>
            <a:r>
              <a:rPr lang="it-IT" sz="2000" b="1" smtClean="0"/>
              <a:t>di tipo </a:t>
            </a:r>
            <a:r>
              <a:rPr lang="it-IT" sz="2000" b="1" smtClean="0">
                <a:solidFill>
                  <a:srgbClr val="FF0000"/>
                </a:solidFill>
              </a:rPr>
              <a:t>intero</a:t>
            </a:r>
            <a:r>
              <a:rPr lang="it-IT" sz="2000" b="1" smtClean="0"/>
              <a:t>,</a:t>
            </a:r>
            <a:r>
              <a:rPr lang="it-IT" sz="2000" b="1" smtClean="0">
                <a:solidFill>
                  <a:srgbClr val="FF0000"/>
                </a:solidFill>
              </a:rPr>
              <a:t> carattere</a:t>
            </a:r>
            <a:r>
              <a:rPr lang="it-IT" sz="2000" b="1" smtClean="0"/>
              <a:t>,</a:t>
            </a:r>
            <a:r>
              <a:rPr lang="it-IT" sz="2000" b="1" smtClean="0">
                <a:solidFill>
                  <a:srgbClr val="FF0000"/>
                </a:solidFill>
              </a:rPr>
              <a:t> </a:t>
            </a:r>
            <a:r>
              <a:rPr lang="it-IT" sz="2000" b="1" smtClean="0"/>
              <a:t>o</a:t>
            </a:r>
            <a:r>
              <a:rPr lang="it-IT" sz="2000" b="1" smtClean="0">
                <a:solidFill>
                  <a:srgbClr val="FF0000"/>
                </a:solidFill>
              </a:rPr>
              <a:t> booleano</a:t>
            </a:r>
          </a:p>
        </p:txBody>
      </p:sp>
      <p:grpSp>
        <p:nvGrpSpPr>
          <p:cNvPr id="49" name="Gruppo 48"/>
          <p:cNvGrpSpPr/>
          <p:nvPr/>
        </p:nvGrpSpPr>
        <p:grpSpPr>
          <a:xfrm>
            <a:off x="1428728" y="3817860"/>
            <a:ext cx="4795830" cy="1143008"/>
            <a:chOff x="1428728" y="3571876"/>
            <a:chExt cx="4795830" cy="1143008"/>
          </a:xfrm>
        </p:grpSpPr>
        <p:sp>
          <p:nvSpPr>
            <p:cNvPr id="41" name="Text Box 16"/>
            <p:cNvSpPr txBox="1">
              <a:spLocks noChangeArrowheads="1"/>
            </p:cNvSpPr>
            <p:nvPr/>
          </p:nvSpPr>
          <p:spPr bwMode="auto">
            <a:xfrm>
              <a:off x="1428728" y="3571876"/>
              <a:ext cx="4795830" cy="6052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265113" indent="-265113">
                <a:lnSpc>
                  <a:spcPts val="2000"/>
                </a:lnSpc>
                <a:spcBef>
                  <a:spcPts val="600"/>
                </a:spcBef>
                <a:buFont typeface="Arial" pitchFamily="34" charset="0"/>
                <a:buChar char="•"/>
              </a:pPr>
              <a:r>
                <a:rPr lang="it-IT" sz="2000" b="1" smtClean="0"/>
                <a:t>una locazione o è correntemente in </a:t>
              </a:r>
              <a:r>
                <a:rPr lang="it-IT" sz="2000" b="1" smtClean="0">
                  <a:solidFill>
                    <a:srgbClr val="FF0000"/>
                  </a:solidFill>
                </a:rPr>
                <a:t>uso</a:t>
              </a:r>
              <a:r>
                <a:rPr lang="it-IT" sz="2000" b="1" smtClean="0"/>
                <a:t> o è </a:t>
              </a:r>
              <a:r>
                <a:rPr lang="it-IT" sz="2000" b="1" smtClean="0">
                  <a:solidFill>
                    <a:srgbClr val="FF0000"/>
                  </a:solidFill>
                </a:rPr>
                <a:t>disponibile</a:t>
              </a:r>
            </a:p>
          </p:txBody>
        </p:sp>
        <p:grpSp>
          <p:nvGrpSpPr>
            <p:cNvPr id="42" name="Gruppo 41"/>
            <p:cNvGrpSpPr/>
            <p:nvPr/>
          </p:nvGrpSpPr>
          <p:grpSpPr>
            <a:xfrm>
              <a:off x="4231089" y="3973523"/>
              <a:ext cx="1769671" cy="741361"/>
              <a:chOff x="4316805" y="3952831"/>
              <a:chExt cx="1769671" cy="741361"/>
            </a:xfrm>
          </p:grpSpPr>
          <p:grpSp>
            <p:nvGrpSpPr>
              <p:cNvPr id="43" name="Group 227"/>
              <p:cNvGrpSpPr>
                <a:grpSpLocks/>
              </p:cNvGrpSpPr>
              <p:nvPr/>
            </p:nvGrpSpPr>
            <p:grpSpPr bwMode="auto">
              <a:xfrm>
                <a:off x="4349750" y="3952824"/>
                <a:ext cx="1736726" cy="741360"/>
                <a:chOff x="3743" y="3215"/>
                <a:chExt cx="1094" cy="467"/>
              </a:xfrm>
            </p:grpSpPr>
            <p:sp>
              <p:nvSpPr>
                <p:cNvPr id="45" name="Rectangle 186"/>
                <p:cNvSpPr>
                  <a:spLocks noChangeArrowheads="1"/>
                </p:cNvSpPr>
                <p:nvPr/>
              </p:nvSpPr>
              <p:spPr bwMode="auto">
                <a:xfrm>
                  <a:off x="3743" y="3480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Text Box 189"/>
                <p:cNvSpPr txBox="1">
                  <a:spLocks noChangeArrowheads="1"/>
                </p:cNvSpPr>
                <p:nvPr/>
              </p:nvSpPr>
              <p:spPr bwMode="auto">
                <a:xfrm>
                  <a:off x="3988" y="3215"/>
                  <a:ext cx="514" cy="233"/>
                </a:xfrm>
                <a:prstGeom prst="rect">
                  <a:avLst/>
                </a:prstGeom>
                <a:noFill/>
                <a:ln w="2857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it-IT" b="1" smtClean="0"/>
                    <a:t>in </a:t>
                  </a:r>
                  <a:r>
                    <a:rPr lang="it-IT" b="1"/>
                    <a:t>uso</a:t>
                  </a:r>
                  <a:endParaRPr lang="it-IT" sz="24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7" name="Text Box 190"/>
                <p:cNvSpPr txBox="1">
                  <a:spLocks noChangeArrowheads="1"/>
                </p:cNvSpPr>
                <p:nvPr/>
              </p:nvSpPr>
              <p:spPr bwMode="auto">
                <a:xfrm>
                  <a:off x="3996" y="3449"/>
                  <a:ext cx="841" cy="233"/>
                </a:xfrm>
                <a:prstGeom prst="rect">
                  <a:avLst/>
                </a:prstGeom>
                <a:noFill/>
                <a:ln w="2857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it-IT" b="1" smtClean="0"/>
                    <a:t>disponibile</a:t>
                  </a:r>
                  <a:endParaRPr lang="it-IT" sz="24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8" name="Rectangle 226"/>
                <p:cNvSpPr>
                  <a:spLocks noChangeArrowheads="1"/>
                </p:cNvSpPr>
                <p:nvPr/>
              </p:nvSpPr>
              <p:spPr bwMode="auto">
                <a:xfrm>
                  <a:off x="3748" y="3252"/>
                  <a:ext cx="192" cy="1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</p:grpSp>
          <p:sp>
            <p:nvSpPr>
              <p:cNvPr id="44" name="Rettangolo 43"/>
              <p:cNvSpPr/>
              <p:nvPr/>
            </p:nvSpPr>
            <p:spPr>
              <a:xfrm>
                <a:off x="4316805" y="3967467"/>
                <a:ext cx="511679" cy="461665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>
                  <a:buClr>
                    <a:schemeClr val="hlink"/>
                  </a:buClr>
                  <a:buFont typeface="Wingdings" pitchFamily="2" charset="2"/>
                  <a:buChar char="ü"/>
                </a:pPr>
                <a:r>
                  <a:rPr lang="it-IT" sz="2400" smtClean="0"/>
                  <a:t> </a:t>
                </a:r>
                <a:endParaRPr lang="en-GB" sz="2400"/>
              </a:p>
            </p:txBody>
          </p:sp>
        </p:grpSp>
      </p:grpSp>
      <p:sp>
        <p:nvSpPr>
          <p:cNvPr id="50" name="Text Box 16"/>
          <p:cNvSpPr txBox="1">
            <a:spLocks noChangeArrowheads="1"/>
          </p:cNvSpPr>
          <p:nvPr/>
        </p:nvSpPr>
        <p:spPr bwMode="auto">
          <a:xfrm>
            <a:off x="1428728" y="4973568"/>
            <a:ext cx="4795830" cy="60529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lnSpc>
                <a:spcPts val="2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it-IT" sz="2000" b="1" smtClean="0"/>
              <a:t>locazioni correntemente in uso sono dette </a:t>
            </a:r>
            <a:r>
              <a:rPr lang="it-IT" sz="2000" b="1" smtClean="0">
                <a:solidFill>
                  <a:srgbClr val="FF0000"/>
                </a:solidFill>
              </a:rPr>
              <a:t>variabili</a:t>
            </a:r>
          </a:p>
        </p:txBody>
      </p:sp>
      <p:grpSp>
        <p:nvGrpSpPr>
          <p:cNvPr id="37" name="Gruppo 36"/>
          <p:cNvGrpSpPr/>
          <p:nvPr/>
        </p:nvGrpSpPr>
        <p:grpSpPr>
          <a:xfrm>
            <a:off x="7286461" y="2857496"/>
            <a:ext cx="643125" cy="2175062"/>
            <a:chOff x="7312770" y="2863842"/>
            <a:chExt cx="643125" cy="2175062"/>
          </a:xfrm>
        </p:grpSpPr>
        <p:sp>
          <p:nvSpPr>
            <p:cNvPr id="38" name="Text Box 76"/>
            <p:cNvSpPr txBox="1">
              <a:spLocks noChangeArrowheads="1"/>
            </p:cNvSpPr>
            <p:nvPr/>
          </p:nvSpPr>
          <p:spPr bwMode="auto">
            <a:xfrm>
              <a:off x="7478757" y="2863842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 b="1"/>
                <a:t>3</a:t>
              </a:r>
              <a:endParaRPr lang="en-GB" sz="1800" b="1"/>
            </a:p>
          </p:txBody>
        </p:sp>
        <p:sp>
          <p:nvSpPr>
            <p:cNvPr id="39" name="Text Box 77"/>
            <p:cNvSpPr txBox="1">
              <a:spLocks noChangeArrowheads="1"/>
            </p:cNvSpPr>
            <p:nvPr/>
          </p:nvSpPr>
          <p:spPr bwMode="auto">
            <a:xfrm>
              <a:off x="7418432" y="3767004"/>
              <a:ext cx="431800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 b="1"/>
                <a:t>‘c’</a:t>
              </a:r>
              <a:endParaRPr lang="en-GB" sz="1800" b="1"/>
            </a:p>
          </p:txBody>
        </p:sp>
        <p:sp>
          <p:nvSpPr>
            <p:cNvPr id="40" name="Text Box 77"/>
            <p:cNvSpPr txBox="1">
              <a:spLocks noChangeArrowheads="1"/>
            </p:cNvSpPr>
            <p:nvPr/>
          </p:nvSpPr>
          <p:spPr bwMode="auto">
            <a:xfrm>
              <a:off x="7312770" y="4669572"/>
              <a:ext cx="643125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 smtClean="0"/>
                <a:t>true</a:t>
              </a:r>
              <a:endParaRPr lang="en-GB" sz="1800" b="1"/>
            </a:p>
          </p:txBody>
        </p:sp>
      </p:grpSp>
      <p:grpSp>
        <p:nvGrpSpPr>
          <p:cNvPr id="65" name="Gruppo 64"/>
          <p:cNvGrpSpPr/>
          <p:nvPr/>
        </p:nvGrpSpPr>
        <p:grpSpPr>
          <a:xfrm>
            <a:off x="7572396" y="2460621"/>
            <a:ext cx="1135085" cy="2194967"/>
            <a:chOff x="7572396" y="2460621"/>
            <a:chExt cx="1135085" cy="2194967"/>
          </a:xfrm>
        </p:grpSpPr>
        <p:sp>
          <p:nvSpPr>
            <p:cNvPr id="51" name="Text Box 93"/>
            <p:cNvSpPr txBox="1">
              <a:spLocks noChangeArrowheads="1"/>
            </p:cNvSpPr>
            <p:nvPr/>
          </p:nvSpPr>
          <p:spPr bwMode="auto">
            <a:xfrm>
              <a:off x="7572396" y="2460621"/>
              <a:ext cx="761747" cy="369332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dirty="0">
                  <a:solidFill>
                    <a:schemeClr val="bg1"/>
                  </a:solidFill>
                </a:rPr>
                <a:t>intero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52" name="Text Box 94"/>
            <p:cNvSpPr txBox="1">
              <a:spLocks noChangeArrowheads="1"/>
            </p:cNvSpPr>
            <p:nvPr/>
          </p:nvSpPr>
          <p:spPr bwMode="auto">
            <a:xfrm>
              <a:off x="7572396" y="3357562"/>
              <a:ext cx="1135085" cy="369332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dirty="0">
                  <a:solidFill>
                    <a:schemeClr val="bg1"/>
                  </a:solidFill>
                </a:rPr>
                <a:t>carattere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53" name="Text Box 94"/>
            <p:cNvSpPr txBox="1">
              <a:spLocks noChangeArrowheads="1"/>
            </p:cNvSpPr>
            <p:nvPr/>
          </p:nvSpPr>
          <p:spPr bwMode="auto">
            <a:xfrm>
              <a:off x="7572396" y="4286256"/>
              <a:ext cx="1135085" cy="369332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mtClean="0">
                  <a:solidFill>
                    <a:schemeClr val="bg1"/>
                  </a:solidFill>
                </a:rPr>
                <a:t>boleano</a:t>
              </a:r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uppo 54"/>
          <p:cNvGrpSpPr/>
          <p:nvPr/>
        </p:nvGrpSpPr>
        <p:grpSpPr>
          <a:xfrm>
            <a:off x="8072462" y="2851505"/>
            <a:ext cx="528614" cy="2289969"/>
            <a:chOff x="8072462" y="2851505"/>
            <a:chExt cx="528614" cy="2289969"/>
          </a:xfrm>
        </p:grpSpPr>
        <p:sp>
          <p:nvSpPr>
            <p:cNvPr id="56" name="Text Box 78"/>
            <p:cNvSpPr txBox="1">
              <a:spLocks noChangeArrowheads="1"/>
            </p:cNvSpPr>
            <p:nvPr/>
          </p:nvSpPr>
          <p:spPr bwMode="auto">
            <a:xfrm>
              <a:off x="8088313" y="2851505"/>
              <a:ext cx="512763" cy="4572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57" name="Text Box 79"/>
            <p:cNvSpPr txBox="1">
              <a:spLocks noChangeArrowheads="1"/>
            </p:cNvSpPr>
            <p:nvPr/>
          </p:nvSpPr>
          <p:spPr bwMode="auto">
            <a:xfrm>
              <a:off x="8083550" y="3774617"/>
              <a:ext cx="512763" cy="4572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  <p:sp>
          <p:nvSpPr>
            <p:cNvPr id="58" name="Text Box 79"/>
            <p:cNvSpPr txBox="1">
              <a:spLocks noChangeArrowheads="1"/>
            </p:cNvSpPr>
            <p:nvPr/>
          </p:nvSpPr>
          <p:spPr bwMode="auto">
            <a:xfrm>
              <a:off x="8072462" y="4684274"/>
              <a:ext cx="512763" cy="4572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>
                  <a:schemeClr val="hlink"/>
                </a:buClr>
                <a:buFont typeface="Wingdings" pitchFamily="2" charset="2"/>
                <a:buChar char="ü"/>
              </a:pPr>
              <a:r>
                <a:rPr lang="it-IT" sz="2400"/>
                <a:t> </a:t>
              </a:r>
              <a:endParaRPr lang="en-GB" sz="2400"/>
            </a:p>
          </p:txBody>
        </p:sp>
      </p:grpSp>
      <p:sp>
        <p:nvSpPr>
          <p:cNvPr id="59" name="Text Box 16"/>
          <p:cNvSpPr txBox="1">
            <a:spLocks noChangeArrowheads="1"/>
          </p:cNvSpPr>
          <p:nvPr/>
        </p:nvSpPr>
        <p:spPr bwMode="auto">
          <a:xfrm>
            <a:off x="1428728" y="5591562"/>
            <a:ext cx="4795830" cy="86177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lnSpc>
                <a:spcPts val="2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it-IT" sz="2000" b="1" dirty="0" smtClean="0"/>
              <a:t>ogni variabile è identificata da un </a:t>
            </a:r>
            <a:r>
              <a:rPr lang="it-IT" sz="2000" b="1" dirty="0" smtClean="0">
                <a:solidFill>
                  <a:srgbClr val="FF0000"/>
                </a:solidFill>
              </a:rPr>
              <a:t>nome</a:t>
            </a:r>
            <a:r>
              <a:rPr lang="it-IT" sz="2000" b="1" dirty="0" smtClean="0">
                <a:solidFill>
                  <a:schemeClr val="hlink"/>
                </a:solidFill>
              </a:rPr>
              <a:t> </a:t>
            </a:r>
            <a:r>
              <a:rPr lang="it-IT" sz="2000" b="1" dirty="0" smtClean="0"/>
              <a:t>e da un </a:t>
            </a:r>
            <a:r>
              <a:rPr lang="it-IT" sz="2000" b="1" dirty="0" smtClean="0">
                <a:solidFill>
                  <a:srgbClr val="FF0000"/>
                </a:solidFill>
              </a:rPr>
              <a:t>tipo </a:t>
            </a:r>
            <a:r>
              <a:rPr lang="it-IT" sz="2000" b="1" dirty="0" smtClean="0"/>
              <a:t>(il tipo del valore memorizzabile)</a:t>
            </a:r>
          </a:p>
        </p:txBody>
      </p:sp>
      <p:grpSp>
        <p:nvGrpSpPr>
          <p:cNvPr id="64" name="Gruppo 63"/>
          <p:cNvGrpSpPr/>
          <p:nvPr/>
        </p:nvGrpSpPr>
        <p:grpSpPr>
          <a:xfrm>
            <a:off x="6420806" y="2857496"/>
            <a:ext cx="365772" cy="2155282"/>
            <a:chOff x="6283340" y="2857496"/>
            <a:chExt cx="365772" cy="2155282"/>
          </a:xfrm>
        </p:grpSpPr>
        <p:sp>
          <p:nvSpPr>
            <p:cNvPr id="61" name="Text Box 77"/>
            <p:cNvSpPr txBox="1">
              <a:spLocks noChangeArrowheads="1"/>
            </p:cNvSpPr>
            <p:nvPr/>
          </p:nvSpPr>
          <p:spPr bwMode="auto">
            <a:xfrm>
              <a:off x="6283340" y="2857496"/>
              <a:ext cx="364202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 b="1" smtClean="0"/>
                <a:t>A</a:t>
              </a:r>
              <a:endParaRPr lang="en-GB" sz="1800" b="1"/>
            </a:p>
          </p:txBody>
        </p:sp>
        <p:sp>
          <p:nvSpPr>
            <p:cNvPr id="62" name="Text Box 77"/>
            <p:cNvSpPr txBox="1">
              <a:spLocks noChangeArrowheads="1"/>
            </p:cNvSpPr>
            <p:nvPr/>
          </p:nvSpPr>
          <p:spPr bwMode="auto">
            <a:xfrm>
              <a:off x="6286512" y="3774048"/>
              <a:ext cx="346570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 b="1" smtClean="0"/>
                <a:t>B</a:t>
              </a:r>
              <a:endParaRPr lang="en-GB" sz="1800" b="1"/>
            </a:p>
          </p:txBody>
        </p:sp>
        <p:sp>
          <p:nvSpPr>
            <p:cNvPr id="63" name="Text Box 77"/>
            <p:cNvSpPr txBox="1">
              <a:spLocks noChangeArrowheads="1"/>
            </p:cNvSpPr>
            <p:nvPr/>
          </p:nvSpPr>
          <p:spPr bwMode="auto">
            <a:xfrm>
              <a:off x="6286512" y="4643446"/>
              <a:ext cx="362600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 b="1" smtClean="0"/>
                <a:t>C</a:t>
              </a:r>
              <a:endParaRPr lang="en-GB" sz="18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/>
      <p:bldP spid="7" grpId="0"/>
      <p:bldP spid="8" grpId="0" autoUpdateAnimBg="0"/>
      <p:bldP spid="36" grpId="0" autoUpdateAnimBg="0"/>
      <p:bldP spid="50" grpId="0" autoUpdateAnimBg="0"/>
      <p:bldP spid="5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84284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024090" y="1824327"/>
            <a:ext cx="6477000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  <a:buFont typeface="Monotype Sorts" pitchFamily="2" charset="2"/>
              <a:buNone/>
            </a:pPr>
            <a:r>
              <a:rPr lang="it-IT" sz="2400" b="1" dirty="0" smtClean="0"/>
              <a:t>è una “foto” istantanea della memoria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357290" y="1113195"/>
            <a:ext cx="4155305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Molto informalmente: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357290" y="2684831"/>
            <a:ext cx="5221301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Molto meno informalmente:</a:t>
            </a:r>
          </a:p>
        </p:txBody>
      </p:sp>
      <p:sp>
        <p:nvSpPr>
          <p:cNvPr id="13" name="Text Box 38"/>
          <p:cNvSpPr txBox="1">
            <a:spLocks noChangeArrowheads="1"/>
          </p:cNvSpPr>
          <p:nvPr/>
        </p:nvSpPr>
        <p:spPr bwMode="auto">
          <a:xfrm>
            <a:off x="2024090" y="3318520"/>
            <a:ext cx="5905496" cy="127727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549275" indent="-549275" eaLnBrk="0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it-IT" sz="2400" b="1" smtClean="0"/>
              <a:t>è determinato dall’insieme </a:t>
            </a:r>
            <a:r>
              <a:rPr lang="it-IT" sz="2400" b="1" dirty="0" smtClean="0"/>
              <a:t>delle triple</a:t>
            </a:r>
          </a:p>
          <a:p>
            <a:pPr marL="549275" indent="-549275" eaLnBrk="0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it-IT" sz="2400" b="1" dirty="0" smtClean="0"/>
              <a:t>			(</a:t>
            </a:r>
            <a:r>
              <a:rPr lang="it-IT" sz="2400" b="1" dirty="0" err="1" smtClean="0"/>
              <a:t>nome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, </a:t>
            </a:r>
            <a:r>
              <a:rPr lang="it-IT" sz="2400" b="1" dirty="0" err="1" smtClean="0"/>
              <a:t>tipo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, </a:t>
            </a:r>
            <a:r>
              <a:rPr lang="it-IT" sz="2400" b="1" dirty="0" err="1" smtClean="0"/>
              <a:t>valore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8" grpId="0"/>
      <p:bldP spid="11" grpId="0"/>
      <p:bldP spid="1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090863" y="6294917"/>
            <a:ext cx="4892405" cy="476250"/>
          </a:xfrm>
        </p:spPr>
        <p:txBody>
          <a:bodyPr/>
          <a:lstStyle/>
          <a:p>
            <a:r>
              <a:rPr lang="it-IT" dirty="0"/>
              <a:t>Programmazione e Laboratorio </a:t>
            </a:r>
            <a:r>
              <a:rPr lang="it-IT"/>
              <a:t>di </a:t>
            </a:r>
            <a:r>
              <a:rPr lang="it-IT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grpSp>
        <p:nvGrpSpPr>
          <p:cNvPr id="5" name="Group 75"/>
          <p:cNvGrpSpPr>
            <a:grpSpLocks/>
          </p:cNvGrpSpPr>
          <p:nvPr/>
        </p:nvGrpSpPr>
        <p:grpSpPr bwMode="auto">
          <a:xfrm>
            <a:off x="2286000" y="2620963"/>
            <a:ext cx="4452938" cy="2790824"/>
            <a:chOff x="1440" y="1651"/>
            <a:chExt cx="2805" cy="1758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659" y="1651"/>
              <a:ext cx="1050" cy="1758"/>
              <a:chOff x="2709" y="960"/>
              <a:chExt cx="1050" cy="1758"/>
            </a:xfrm>
          </p:grpSpPr>
          <p:grpSp>
            <p:nvGrpSpPr>
              <p:cNvPr id="38" name="Group 5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40" name="Rectangle 6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1" name="Line 7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2" name="Line 8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Line 9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4" name="Line 10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5" name="Line 11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Line 12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" name="Line 13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39" name="Text Box 18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1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1440" y="2092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8" name="Text Box 21"/>
            <p:cNvSpPr txBox="1">
              <a:spLocks noChangeArrowheads="1"/>
            </p:cNvSpPr>
            <p:nvPr/>
          </p:nvSpPr>
          <p:spPr bwMode="auto">
            <a:xfrm>
              <a:off x="1440" y="2485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9" name="Text Box 22"/>
            <p:cNvSpPr txBox="1">
              <a:spLocks noChangeArrowheads="1"/>
            </p:cNvSpPr>
            <p:nvPr/>
          </p:nvSpPr>
          <p:spPr bwMode="auto">
            <a:xfrm>
              <a:off x="1440" y="2879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1440" y="1699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" name="Text Box 43"/>
            <p:cNvSpPr txBox="1">
              <a:spLocks noChangeArrowheads="1"/>
            </p:cNvSpPr>
            <p:nvPr/>
          </p:nvSpPr>
          <p:spPr bwMode="auto">
            <a:xfrm>
              <a:off x="1947" y="2092"/>
              <a:ext cx="254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‘c’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2" name="Text Box 44"/>
            <p:cNvSpPr txBox="1">
              <a:spLocks noChangeArrowheads="1"/>
            </p:cNvSpPr>
            <p:nvPr/>
          </p:nvSpPr>
          <p:spPr bwMode="auto">
            <a:xfrm>
              <a:off x="1893" y="2485"/>
              <a:ext cx="33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120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3" name="Text Box 45"/>
            <p:cNvSpPr txBox="1">
              <a:spLocks noChangeArrowheads="1"/>
            </p:cNvSpPr>
            <p:nvPr/>
          </p:nvSpPr>
          <p:spPr bwMode="auto">
            <a:xfrm>
              <a:off x="1940" y="2879"/>
              <a:ext cx="267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4" name="Text Box 46"/>
            <p:cNvSpPr txBox="1">
              <a:spLocks noChangeArrowheads="1"/>
            </p:cNvSpPr>
            <p:nvPr/>
          </p:nvSpPr>
          <p:spPr bwMode="auto">
            <a:xfrm>
              <a:off x="1975" y="1699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grpSp>
          <p:nvGrpSpPr>
            <p:cNvPr id="15" name="Group 51"/>
            <p:cNvGrpSpPr>
              <a:grpSpLocks/>
            </p:cNvGrpSpPr>
            <p:nvPr/>
          </p:nvGrpSpPr>
          <p:grpSpPr bwMode="auto">
            <a:xfrm>
              <a:off x="3195" y="1651"/>
              <a:ext cx="1050" cy="1758"/>
              <a:chOff x="2709" y="960"/>
              <a:chExt cx="1050" cy="1758"/>
            </a:xfrm>
          </p:grpSpPr>
          <p:grpSp>
            <p:nvGrpSpPr>
              <p:cNvPr id="24" name="Group 52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26" name="Rectangle 53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7" name="Line 54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Line 55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9" name="Line 56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57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1" name="Line 58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59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3" name="Line 60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5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6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7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25" name="Text Box 65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2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6" name="Text Box 66"/>
            <p:cNvSpPr txBox="1">
              <a:spLocks noChangeArrowheads="1"/>
            </p:cNvSpPr>
            <p:nvPr/>
          </p:nvSpPr>
          <p:spPr bwMode="auto">
            <a:xfrm>
              <a:off x="2976" y="2092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7" name="Text Box 67"/>
            <p:cNvSpPr txBox="1">
              <a:spLocks noChangeArrowheads="1"/>
            </p:cNvSpPr>
            <p:nvPr/>
          </p:nvSpPr>
          <p:spPr bwMode="auto">
            <a:xfrm>
              <a:off x="2976" y="2485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8" name="Text Box 68"/>
            <p:cNvSpPr txBox="1">
              <a:spLocks noChangeArrowheads="1"/>
            </p:cNvSpPr>
            <p:nvPr/>
          </p:nvSpPr>
          <p:spPr bwMode="auto">
            <a:xfrm>
              <a:off x="2976" y="2879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9" name="Text Box 69"/>
            <p:cNvSpPr txBox="1">
              <a:spLocks noChangeArrowheads="1"/>
            </p:cNvSpPr>
            <p:nvPr/>
          </p:nvSpPr>
          <p:spPr bwMode="auto">
            <a:xfrm>
              <a:off x="2976" y="1699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0" name="Text Box 70"/>
            <p:cNvSpPr txBox="1">
              <a:spLocks noChangeArrowheads="1"/>
            </p:cNvSpPr>
            <p:nvPr/>
          </p:nvSpPr>
          <p:spPr bwMode="auto">
            <a:xfrm>
              <a:off x="3483" y="2092"/>
              <a:ext cx="254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‘c’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1" name="Text Box 71"/>
            <p:cNvSpPr txBox="1">
              <a:spLocks noChangeArrowheads="1"/>
            </p:cNvSpPr>
            <p:nvPr/>
          </p:nvSpPr>
          <p:spPr bwMode="auto">
            <a:xfrm>
              <a:off x="3429" y="2485"/>
              <a:ext cx="33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120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2" name="Text Box 72"/>
            <p:cNvSpPr txBox="1">
              <a:spLocks noChangeArrowheads="1"/>
            </p:cNvSpPr>
            <p:nvPr/>
          </p:nvSpPr>
          <p:spPr bwMode="auto">
            <a:xfrm>
              <a:off x="3476" y="2879"/>
              <a:ext cx="267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3" name="Text Box 73"/>
            <p:cNvSpPr txBox="1">
              <a:spLocks noChangeArrowheads="1"/>
            </p:cNvSpPr>
            <p:nvPr/>
          </p:nvSpPr>
          <p:spPr bwMode="auto">
            <a:xfrm>
              <a:off x="3511" y="1699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</p:grpSp>
      <p:sp>
        <p:nvSpPr>
          <p:cNvPr id="52" name="Text Box 79"/>
          <p:cNvSpPr txBox="1">
            <a:spLocks noChangeArrowheads="1"/>
          </p:cNvSpPr>
          <p:nvPr/>
        </p:nvSpPr>
        <p:spPr bwMode="auto">
          <a:xfrm>
            <a:off x="6131912" y="1549401"/>
            <a:ext cx="726104" cy="707886"/>
          </a:xfrm>
          <a:prstGeom prst="rect">
            <a:avLst/>
          </a:prstGeom>
          <a:solidFill>
            <a:schemeClr val="hlink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4000">
                <a:solidFill>
                  <a:schemeClr val="bg1"/>
                </a:solidFill>
              </a:rPr>
              <a:t>SI</a:t>
            </a:r>
            <a:endParaRPr lang="en-GB" sz="4000">
              <a:solidFill>
                <a:schemeClr val="bg1"/>
              </a:solidFill>
            </a:endParaRPr>
          </a:p>
        </p:txBody>
      </p:sp>
      <p:grpSp>
        <p:nvGrpSpPr>
          <p:cNvPr id="53" name="Group 81"/>
          <p:cNvGrpSpPr>
            <a:grpSpLocks/>
          </p:cNvGrpSpPr>
          <p:nvPr/>
        </p:nvGrpSpPr>
        <p:grpSpPr bwMode="auto">
          <a:xfrm>
            <a:off x="2971800" y="2438400"/>
            <a:ext cx="3124200" cy="2590800"/>
            <a:chOff x="1872" y="1536"/>
            <a:chExt cx="1968" cy="1632"/>
          </a:xfrm>
        </p:grpSpPr>
        <p:sp>
          <p:nvSpPr>
            <p:cNvPr id="54" name="Oval 77"/>
            <p:cNvSpPr>
              <a:spLocks noChangeArrowheads="1"/>
            </p:cNvSpPr>
            <p:nvPr/>
          </p:nvSpPr>
          <p:spPr bwMode="auto">
            <a:xfrm>
              <a:off x="1872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5" name="Oval 80"/>
            <p:cNvSpPr>
              <a:spLocks noChangeArrowheads="1"/>
            </p:cNvSpPr>
            <p:nvPr/>
          </p:nvSpPr>
          <p:spPr bwMode="auto">
            <a:xfrm>
              <a:off x="3408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56" name="Group 82"/>
          <p:cNvGrpSpPr>
            <a:grpSpLocks/>
          </p:cNvGrpSpPr>
          <p:nvPr/>
        </p:nvGrpSpPr>
        <p:grpSpPr bwMode="auto">
          <a:xfrm>
            <a:off x="2133600" y="2438400"/>
            <a:ext cx="3124200" cy="2590800"/>
            <a:chOff x="1872" y="1536"/>
            <a:chExt cx="1968" cy="1632"/>
          </a:xfrm>
        </p:grpSpPr>
        <p:sp>
          <p:nvSpPr>
            <p:cNvPr id="57" name="Oval 83"/>
            <p:cNvSpPr>
              <a:spLocks noChangeArrowheads="1"/>
            </p:cNvSpPr>
            <p:nvPr/>
          </p:nvSpPr>
          <p:spPr bwMode="auto">
            <a:xfrm>
              <a:off x="1872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Oval 84"/>
            <p:cNvSpPr>
              <a:spLocks noChangeArrowheads="1"/>
            </p:cNvSpPr>
            <p:nvPr/>
          </p:nvSpPr>
          <p:spPr bwMode="auto">
            <a:xfrm>
              <a:off x="3408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62" name="Text Box 19"/>
          <p:cNvSpPr txBox="1">
            <a:spLocks noChangeArrowheads="1"/>
          </p:cNvSpPr>
          <p:nvPr/>
        </p:nvSpPr>
        <p:spPr bwMode="auto">
          <a:xfrm>
            <a:off x="1285852" y="1200283"/>
            <a:ext cx="285687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</a:rPr>
              <a:t>Stato</a:t>
            </a:r>
            <a:r>
              <a:rPr lang="it-IT" sz="2400" b="1" baseline="-25000">
                <a:solidFill>
                  <a:srgbClr val="FF0000"/>
                </a:solidFill>
              </a:rPr>
              <a:t>1 </a:t>
            </a:r>
            <a:r>
              <a:rPr lang="it-IT" sz="2400" b="1">
                <a:solidFill>
                  <a:srgbClr val="FF0000"/>
                </a:solidFill>
              </a:rPr>
              <a:t>= Stato</a:t>
            </a:r>
            <a:r>
              <a:rPr lang="it-IT" sz="2400" b="1" baseline="-25000">
                <a:solidFill>
                  <a:srgbClr val="FF0000"/>
                </a:solidFill>
              </a:rPr>
              <a:t>2 </a:t>
            </a:r>
            <a:r>
              <a:rPr lang="it-IT" sz="2400" b="1">
                <a:solidFill>
                  <a:srgbClr val="FF0000"/>
                </a:solidFill>
              </a:rPr>
              <a:t>?</a:t>
            </a:r>
            <a:endParaRPr lang="it-IT" sz="2400" b="1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 autoUpdateAnimBg="0"/>
      <p:bldP spid="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03848" y="6279844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grpSp>
        <p:nvGrpSpPr>
          <p:cNvPr id="5" name="Group 75"/>
          <p:cNvGrpSpPr>
            <a:grpSpLocks/>
          </p:cNvGrpSpPr>
          <p:nvPr/>
        </p:nvGrpSpPr>
        <p:grpSpPr bwMode="auto">
          <a:xfrm>
            <a:off x="2286000" y="2620963"/>
            <a:ext cx="4452938" cy="2790824"/>
            <a:chOff x="1440" y="1651"/>
            <a:chExt cx="2805" cy="1758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659" y="1651"/>
              <a:ext cx="1050" cy="1758"/>
              <a:chOff x="2709" y="960"/>
              <a:chExt cx="1050" cy="1758"/>
            </a:xfrm>
          </p:grpSpPr>
          <p:grpSp>
            <p:nvGrpSpPr>
              <p:cNvPr id="15" name="Group 5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40" name="Rectangle 6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1" name="Line 7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2" name="Line 8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Line 9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4" name="Line 10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5" name="Line 11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Line 12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" name="Line 13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39" name="Text Box 18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1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1440" y="2092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9" name="Text Box 22"/>
            <p:cNvSpPr txBox="1">
              <a:spLocks noChangeArrowheads="1"/>
            </p:cNvSpPr>
            <p:nvPr/>
          </p:nvSpPr>
          <p:spPr bwMode="auto">
            <a:xfrm>
              <a:off x="1440" y="2879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1440" y="1699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1" name="Text Box 43"/>
            <p:cNvSpPr txBox="1">
              <a:spLocks noChangeArrowheads="1"/>
            </p:cNvSpPr>
            <p:nvPr/>
          </p:nvSpPr>
          <p:spPr bwMode="auto">
            <a:xfrm>
              <a:off x="1947" y="2092"/>
              <a:ext cx="254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‘c’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3" name="Text Box 45"/>
            <p:cNvSpPr txBox="1">
              <a:spLocks noChangeArrowheads="1"/>
            </p:cNvSpPr>
            <p:nvPr/>
          </p:nvSpPr>
          <p:spPr bwMode="auto">
            <a:xfrm>
              <a:off x="1940" y="2879"/>
              <a:ext cx="267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4" name="Text Box 46"/>
            <p:cNvSpPr txBox="1">
              <a:spLocks noChangeArrowheads="1"/>
            </p:cNvSpPr>
            <p:nvPr/>
          </p:nvSpPr>
          <p:spPr bwMode="auto">
            <a:xfrm>
              <a:off x="1975" y="1699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grpSp>
          <p:nvGrpSpPr>
            <p:cNvPr id="24" name="Group 51"/>
            <p:cNvGrpSpPr>
              <a:grpSpLocks/>
            </p:cNvGrpSpPr>
            <p:nvPr/>
          </p:nvGrpSpPr>
          <p:grpSpPr bwMode="auto">
            <a:xfrm>
              <a:off x="3195" y="1651"/>
              <a:ext cx="1050" cy="1758"/>
              <a:chOff x="2709" y="960"/>
              <a:chExt cx="1050" cy="1758"/>
            </a:xfrm>
          </p:grpSpPr>
          <p:grpSp>
            <p:nvGrpSpPr>
              <p:cNvPr id="38" name="Group 52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26" name="Rectangle 53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7" name="Line 54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Line 55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9" name="Line 56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57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1" name="Line 58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59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3" name="Line 60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5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6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7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25" name="Text Box 65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2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6" name="Text Box 66"/>
            <p:cNvSpPr txBox="1">
              <a:spLocks noChangeArrowheads="1"/>
            </p:cNvSpPr>
            <p:nvPr/>
          </p:nvSpPr>
          <p:spPr bwMode="auto">
            <a:xfrm>
              <a:off x="2976" y="2092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7" name="Text Box 67"/>
            <p:cNvSpPr txBox="1">
              <a:spLocks noChangeArrowheads="1"/>
            </p:cNvSpPr>
            <p:nvPr/>
          </p:nvSpPr>
          <p:spPr bwMode="auto">
            <a:xfrm>
              <a:off x="2976" y="2485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8" name="Text Box 68"/>
            <p:cNvSpPr txBox="1">
              <a:spLocks noChangeArrowheads="1"/>
            </p:cNvSpPr>
            <p:nvPr/>
          </p:nvSpPr>
          <p:spPr bwMode="auto">
            <a:xfrm>
              <a:off x="2976" y="2879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9" name="Text Box 69"/>
            <p:cNvSpPr txBox="1">
              <a:spLocks noChangeArrowheads="1"/>
            </p:cNvSpPr>
            <p:nvPr/>
          </p:nvSpPr>
          <p:spPr bwMode="auto">
            <a:xfrm>
              <a:off x="2976" y="1699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0" name="Text Box 70"/>
            <p:cNvSpPr txBox="1">
              <a:spLocks noChangeArrowheads="1"/>
            </p:cNvSpPr>
            <p:nvPr/>
          </p:nvSpPr>
          <p:spPr bwMode="auto">
            <a:xfrm>
              <a:off x="3483" y="2092"/>
              <a:ext cx="254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‘c’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1" name="Text Box 71"/>
            <p:cNvSpPr txBox="1">
              <a:spLocks noChangeArrowheads="1"/>
            </p:cNvSpPr>
            <p:nvPr/>
          </p:nvSpPr>
          <p:spPr bwMode="auto">
            <a:xfrm>
              <a:off x="3429" y="2485"/>
              <a:ext cx="33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120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2" name="Text Box 72"/>
            <p:cNvSpPr txBox="1">
              <a:spLocks noChangeArrowheads="1"/>
            </p:cNvSpPr>
            <p:nvPr/>
          </p:nvSpPr>
          <p:spPr bwMode="auto">
            <a:xfrm>
              <a:off x="3476" y="2879"/>
              <a:ext cx="267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3" name="Text Box 73"/>
            <p:cNvSpPr txBox="1">
              <a:spLocks noChangeArrowheads="1"/>
            </p:cNvSpPr>
            <p:nvPr/>
          </p:nvSpPr>
          <p:spPr bwMode="auto">
            <a:xfrm>
              <a:off x="3511" y="1699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</p:grpSp>
      <p:sp>
        <p:nvSpPr>
          <p:cNvPr id="52" name="Text Box 79"/>
          <p:cNvSpPr txBox="1">
            <a:spLocks noChangeArrowheads="1"/>
          </p:cNvSpPr>
          <p:nvPr/>
        </p:nvSpPr>
        <p:spPr bwMode="auto">
          <a:xfrm>
            <a:off x="6131912" y="1549401"/>
            <a:ext cx="1083294" cy="707886"/>
          </a:xfrm>
          <a:prstGeom prst="rect">
            <a:avLst/>
          </a:prstGeom>
          <a:solidFill>
            <a:schemeClr val="hlink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4000" smtClean="0">
                <a:solidFill>
                  <a:schemeClr val="bg1"/>
                </a:solidFill>
              </a:rPr>
              <a:t>NO</a:t>
            </a:r>
            <a:endParaRPr lang="en-GB" sz="4000">
              <a:solidFill>
                <a:schemeClr val="bg1"/>
              </a:solidFill>
            </a:endParaRPr>
          </a:p>
        </p:txBody>
      </p:sp>
      <p:grpSp>
        <p:nvGrpSpPr>
          <p:cNvPr id="56" name="Group 82"/>
          <p:cNvGrpSpPr>
            <a:grpSpLocks/>
          </p:cNvGrpSpPr>
          <p:nvPr/>
        </p:nvGrpSpPr>
        <p:grpSpPr bwMode="auto">
          <a:xfrm>
            <a:off x="2133600" y="2438400"/>
            <a:ext cx="3124200" cy="2590800"/>
            <a:chOff x="1872" y="1536"/>
            <a:chExt cx="1968" cy="1632"/>
          </a:xfrm>
        </p:grpSpPr>
        <p:sp>
          <p:nvSpPr>
            <p:cNvPr id="57" name="Oval 83"/>
            <p:cNvSpPr>
              <a:spLocks noChangeArrowheads="1"/>
            </p:cNvSpPr>
            <p:nvPr/>
          </p:nvSpPr>
          <p:spPr bwMode="auto">
            <a:xfrm>
              <a:off x="1872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Oval 84"/>
            <p:cNvSpPr>
              <a:spLocks noChangeArrowheads="1"/>
            </p:cNvSpPr>
            <p:nvPr/>
          </p:nvSpPr>
          <p:spPr bwMode="auto">
            <a:xfrm>
              <a:off x="3408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62" name="Text Box 19"/>
          <p:cNvSpPr txBox="1">
            <a:spLocks noChangeArrowheads="1"/>
          </p:cNvSpPr>
          <p:nvPr/>
        </p:nvSpPr>
        <p:spPr bwMode="auto">
          <a:xfrm>
            <a:off x="1285852" y="1200283"/>
            <a:ext cx="285687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</a:rPr>
              <a:t>Stato</a:t>
            </a:r>
            <a:r>
              <a:rPr lang="it-IT" sz="2400" b="1" baseline="-25000">
                <a:solidFill>
                  <a:srgbClr val="FF0000"/>
                </a:solidFill>
              </a:rPr>
              <a:t>1 </a:t>
            </a:r>
            <a:r>
              <a:rPr lang="it-IT" sz="2400" b="1">
                <a:solidFill>
                  <a:srgbClr val="FF0000"/>
                </a:solidFill>
              </a:rPr>
              <a:t>= Stato</a:t>
            </a:r>
            <a:r>
              <a:rPr lang="it-IT" sz="2400" b="1" baseline="-25000">
                <a:solidFill>
                  <a:srgbClr val="FF0000"/>
                </a:solidFill>
              </a:rPr>
              <a:t>2 </a:t>
            </a:r>
            <a:r>
              <a:rPr lang="it-IT" sz="2400" b="1">
                <a:solidFill>
                  <a:srgbClr val="FF0000"/>
                </a:solidFill>
              </a:rPr>
              <a:t>?</a:t>
            </a:r>
            <a:endParaRPr lang="it-IT" sz="2400" b="1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 autoUpdateAnimBg="0"/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11513" y="6294917"/>
            <a:ext cx="4771755" cy="476250"/>
          </a:xfrm>
        </p:spPr>
        <p:txBody>
          <a:bodyPr/>
          <a:lstStyle/>
          <a:p>
            <a:r>
              <a:rPr lang="it-IT" dirty="0"/>
              <a:t>Programmazione e Laboratorio di </a:t>
            </a:r>
            <a:r>
              <a:rPr lang="it-IT" dirty="0" smtClean="0"/>
              <a:t>Programmazione - I </a:t>
            </a:r>
            <a:r>
              <a:rPr lang="it-IT" dirty="0"/>
              <a:t>diagrammi di flusso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2362200" y="2514600"/>
            <a:ext cx="4529138" cy="2790826"/>
            <a:chOff x="1488" y="1584"/>
            <a:chExt cx="2853" cy="1758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707" y="1584"/>
              <a:ext cx="1050" cy="1758"/>
              <a:chOff x="2709" y="960"/>
              <a:chExt cx="1050" cy="1758"/>
            </a:xfrm>
          </p:grpSpPr>
          <p:grpSp>
            <p:nvGrpSpPr>
              <p:cNvPr id="38" name="Group 5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40" name="Rectangle 6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1" name="Line 7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2" name="Line 8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Line 9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4" name="Line 10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5" name="Line 11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Line 12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" name="Line 13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4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5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39" name="Text Box 18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1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1488" y="2025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8" name="Text Box 21"/>
            <p:cNvSpPr txBox="1">
              <a:spLocks noChangeArrowheads="1"/>
            </p:cNvSpPr>
            <p:nvPr/>
          </p:nvSpPr>
          <p:spPr bwMode="auto">
            <a:xfrm>
              <a:off x="1488" y="2418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9" name="Text Box 37"/>
            <p:cNvSpPr txBox="1">
              <a:spLocks noChangeArrowheads="1"/>
            </p:cNvSpPr>
            <p:nvPr/>
          </p:nvSpPr>
          <p:spPr bwMode="auto">
            <a:xfrm>
              <a:off x="1488" y="2812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0" name="Text Box 38"/>
            <p:cNvSpPr txBox="1">
              <a:spLocks noChangeArrowheads="1"/>
            </p:cNvSpPr>
            <p:nvPr/>
          </p:nvSpPr>
          <p:spPr bwMode="auto">
            <a:xfrm>
              <a:off x="1488" y="1632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grpSp>
          <p:nvGrpSpPr>
            <p:cNvPr id="11" name="Group 43"/>
            <p:cNvGrpSpPr>
              <a:grpSpLocks/>
            </p:cNvGrpSpPr>
            <p:nvPr/>
          </p:nvGrpSpPr>
          <p:grpSpPr bwMode="auto">
            <a:xfrm>
              <a:off x="3291" y="1584"/>
              <a:ext cx="1050" cy="1758"/>
              <a:chOff x="2709" y="960"/>
              <a:chExt cx="1050" cy="1758"/>
            </a:xfrm>
          </p:grpSpPr>
          <p:grpSp>
            <p:nvGrpSpPr>
              <p:cNvPr id="24" name="Group 44"/>
              <p:cNvGrpSpPr>
                <a:grpSpLocks/>
              </p:cNvGrpSpPr>
              <p:nvPr/>
            </p:nvGrpSpPr>
            <p:grpSpPr bwMode="auto">
              <a:xfrm>
                <a:off x="2709" y="960"/>
                <a:ext cx="1050" cy="1488"/>
                <a:chOff x="2709" y="960"/>
                <a:chExt cx="1050" cy="1488"/>
              </a:xfrm>
            </p:grpSpPr>
            <p:sp>
              <p:nvSpPr>
                <p:cNvPr id="26" name="Rectangle 45"/>
                <p:cNvSpPr>
                  <a:spLocks noChangeArrowheads="1"/>
                </p:cNvSpPr>
                <p:nvPr/>
              </p:nvSpPr>
              <p:spPr bwMode="auto">
                <a:xfrm>
                  <a:off x="2709" y="1008"/>
                  <a:ext cx="960" cy="1392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7" name="Line 46"/>
                <p:cNvSpPr>
                  <a:spLocks noChangeShapeType="1"/>
                </p:cNvSpPr>
                <p:nvPr/>
              </p:nvSpPr>
              <p:spPr bwMode="auto">
                <a:xfrm>
                  <a:off x="3477" y="1008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Line 47"/>
                <p:cNvSpPr>
                  <a:spLocks noChangeShapeType="1"/>
                </p:cNvSpPr>
                <p:nvPr/>
              </p:nvSpPr>
              <p:spPr bwMode="auto">
                <a:xfrm>
                  <a:off x="2709" y="218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9" name="Line 48"/>
                <p:cNvSpPr>
                  <a:spLocks noChangeShapeType="1"/>
                </p:cNvSpPr>
                <p:nvPr/>
              </p:nvSpPr>
              <p:spPr bwMode="auto">
                <a:xfrm>
                  <a:off x="2709" y="199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49"/>
                <p:cNvSpPr>
                  <a:spLocks noChangeShapeType="1"/>
                </p:cNvSpPr>
                <p:nvPr/>
              </p:nvSpPr>
              <p:spPr bwMode="auto">
                <a:xfrm>
                  <a:off x="2709" y="17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1" name="Line 50"/>
                <p:cNvSpPr>
                  <a:spLocks noChangeShapeType="1"/>
                </p:cNvSpPr>
                <p:nvPr/>
              </p:nvSpPr>
              <p:spPr bwMode="auto">
                <a:xfrm>
                  <a:off x="2709" y="160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51"/>
                <p:cNvSpPr>
                  <a:spLocks noChangeShapeType="1"/>
                </p:cNvSpPr>
                <p:nvPr/>
              </p:nvSpPr>
              <p:spPr bwMode="auto">
                <a:xfrm>
                  <a:off x="2709" y="139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3" name="Line 52"/>
                <p:cNvSpPr>
                  <a:spLocks noChangeShapeType="1"/>
                </p:cNvSpPr>
                <p:nvPr/>
              </p:nvSpPr>
              <p:spPr bwMode="auto">
                <a:xfrm>
                  <a:off x="2709" y="1212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3436" y="9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5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3436" y="1344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6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3436" y="1776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  <p:sp>
              <p:nvSpPr>
                <p:cNvPr id="37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423" y="2160"/>
                  <a:ext cx="323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Clr>
                      <a:schemeClr val="hlink"/>
                    </a:buClr>
                    <a:buFont typeface="Wingdings" pitchFamily="2" charset="2"/>
                    <a:buChar char="ü"/>
                  </a:pPr>
                  <a:r>
                    <a:rPr lang="it-IT" sz="2400"/>
                    <a:t> </a:t>
                  </a:r>
                  <a:endParaRPr lang="en-GB" sz="2400"/>
                </a:p>
              </p:txBody>
            </p:sp>
          </p:grpSp>
          <p:sp>
            <p:nvSpPr>
              <p:cNvPr id="25" name="Text Box 57"/>
              <p:cNvSpPr txBox="1">
                <a:spLocks noChangeArrowheads="1"/>
              </p:cNvSpPr>
              <p:nvPr/>
            </p:nvSpPr>
            <p:spPr bwMode="auto">
              <a:xfrm>
                <a:off x="2877" y="2466"/>
                <a:ext cx="587" cy="25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381000" indent="-381000" eaLnBrk="0" hangingPunct="0">
                  <a:spcBef>
                    <a:spcPts val="300"/>
                  </a:spcBef>
                  <a:spcAft>
                    <a:spcPts val="300"/>
                  </a:spcAft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sz="2000" b="1">
                    <a:solidFill>
                      <a:srgbClr val="FF0000"/>
                    </a:solidFill>
                  </a:rPr>
                  <a:t>Stato</a:t>
                </a:r>
                <a:r>
                  <a:rPr lang="it-IT" sz="2000" b="1" baseline="-25000">
                    <a:solidFill>
                      <a:srgbClr val="FF0000"/>
                    </a:solidFill>
                  </a:rPr>
                  <a:t>2</a:t>
                </a:r>
                <a:endParaRPr lang="it-IT" sz="20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2" name="Text Box 58"/>
            <p:cNvSpPr txBox="1">
              <a:spLocks noChangeArrowheads="1"/>
            </p:cNvSpPr>
            <p:nvPr/>
          </p:nvSpPr>
          <p:spPr bwMode="auto">
            <a:xfrm>
              <a:off x="3072" y="2025"/>
              <a:ext cx="217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A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3" name="Text Box 59"/>
            <p:cNvSpPr txBox="1">
              <a:spLocks noChangeArrowheads="1"/>
            </p:cNvSpPr>
            <p:nvPr/>
          </p:nvSpPr>
          <p:spPr bwMode="auto">
            <a:xfrm>
              <a:off x="3072" y="2418"/>
              <a:ext cx="20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B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4" name="Text Box 60"/>
            <p:cNvSpPr txBox="1">
              <a:spLocks noChangeArrowheads="1"/>
            </p:cNvSpPr>
            <p:nvPr/>
          </p:nvSpPr>
          <p:spPr bwMode="auto">
            <a:xfrm>
              <a:off x="3072" y="2812"/>
              <a:ext cx="216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C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5" name="Text Box 61"/>
            <p:cNvSpPr txBox="1">
              <a:spLocks noChangeArrowheads="1"/>
            </p:cNvSpPr>
            <p:nvPr/>
          </p:nvSpPr>
          <p:spPr bwMode="auto">
            <a:xfrm>
              <a:off x="3072" y="1632"/>
              <a:ext cx="22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D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6" name="Text Box 62"/>
            <p:cNvSpPr txBox="1">
              <a:spLocks noChangeArrowheads="1"/>
            </p:cNvSpPr>
            <p:nvPr/>
          </p:nvSpPr>
          <p:spPr bwMode="auto">
            <a:xfrm>
              <a:off x="1995" y="2025"/>
              <a:ext cx="252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‘c’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7" name="Text Box 63"/>
            <p:cNvSpPr txBox="1">
              <a:spLocks noChangeArrowheads="1"/>
            </p:cNvSpPr>
            <p:nvPr/>
          </p:nvSpPr>
          <p:spPr bwMode="auto">
            <a:xfrm>
              <a:off x="1941" y="2418"/>
              <a:ext cx="33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120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8" name="Text Box 64"/>
            <p:cNvSpPr txBox="1">
              <a:spLocks noChangeArrowheads="1"/>
            </p:cNvSpPr>
            <p:nvPr/>
          </p:nvSpPr>
          <p:spPr bwMode="auto">
            <a:xfrm>
              <a:off x="1988" y="2812"/>
              <a:ext cx="26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19" name="Text Box 65"/>
            <p:cNvSpPr txBox="1">
              <a:spLocks noChangeArrowheads="1"/>
            </p:cNvSpPr>
            <p:nvPr/>
          </p:nvSpPr>
          <p:spPr bwMode="auto">
            <a:xfrm>
              <a:off x="2023" y="1632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0" name="Text Box 66"/>
            <p:cNvSpPr txBox="1">
              <a:spLocks noChangeArrowheads="1"/>
            </p:cNvSpPr>
            <p:nvPr/>
          </p:nvSpPr>
          <p:spPr bwMode="auto">
            <a:xfrm>
              <a:off x="3574" y="2025"/>
              <a:ext cx="260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12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1" name="Text Box 67"/>
            <p:cNvSpPr txBox="1">
              <a:spLocks noChangeArrowheads="1"/>
            </p:cNvSpPr>
            <p:nvPr/>
          </p:nvSpPr>
          <p:spPr bwMode="auto">
            <a:xfrm>
              <a:off x="3601" y="2418"/>
              <a:ext cx="311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‘m’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2" name="Text Box 68"/>
            <p:cNvSpPr txBox="1">
              <a:spLocks noChangeArrowheads="1"/>
            </p:cNvSpPr>
            <p:nvPr/>
          </p:nvSpPr>
          <p:spPr bwMode="auto">
            <a:xfrm>
              <a:off x="3581" y="2812"/>
              <a:ext cx="26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‘d’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  <p:sp>
          <p:nvSpPr>
            <p:cNvPr id="23" name="Text Box 69"/>
            <p:cNvSpPr txBox="1">
              <a:spLocks noChangeArrowheads="1"/>
            </p:cNvSpPr>
            <p:nvPr/>
          </p:nvSpPr>
          <p:spPr bwMode="auto">
            <a:xfrm>
              <a:off x="3615" y="1632"/>
              <a:ext cx="188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8</a:t>
              </a:r>
              <a:endParaRPr lang="en-GB" sz="16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52" name="Group 77"/>
          <p:cNvGrpSpPr>
            <a:grpSpLocks/>
          </p:cNvGrpSpPr>
          <p:nvPr/>
        </p:nvGrpSpPr>
        <p:grpSpPr bwMode="auto">
          <a:xfrm>
            <a:off x="3033713" y="1549400"/>
            <a:ext cx="3986212" cy="3479800"/>
            <a:chOff x="1911" y="976"/>
            <a:chExt cx="2511" cy="2192"/>
          </a:xfrm>
        </p:grpSpPr>
        <p:sp>
          <p:nvSpPr>
            <p:cNvPr id="53" name="Oval 74"/>
            <p:cNvSpPr>
              <a:spLocks noChangeArrowheads="1"/>
            </p:cNvSpPr>
            <p:nvPr/>
          </p:nvSpPr>
          <p:spPr bwMode="auto">
            <a:xfrm>
              <a:off x="1911" y="1536"/>
              <a:ext cx="432" cy="1632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54" name="Group 76"/>
            <p:cNvGrpSpPr>
              <a:grpSpLocks/>
            </p:cNvGrpSpPr>
            <p:nvPr/>
          </p:nvGrpSpPr>
          <p:grpSpPr bwMode="auto">
            <a:xfrm>
              <a:off x="3504" y="976"/>
              <a:ext cx="918" cy="2192"/>
              <a:chOff x="3504" y="976"/>
              <a:chExt cx="918" cy="2192"/>
            </a:xfrm>
          </p:grpSpPr>
          <p:sp>
            <p:nvSpPr>
              <p:cNvPr id="55" name="Text Box 73"/>
              <p:cNvSpPr txBox="1">
                <a:spLocks noChangeArrowheads="1"/>
              </p:cNvSpPr>
              <p:nvPr/>
            </p:nvSpPr>
            <p:spPr bwMode="auto">
              <a:xfrm>
                <a:off x="3821" y="976"/>
                <a:ext cx="601" cy="446"/>
              </a:xfrm>
              <a:prstGeom prst="rect">
                <a:avLst/>
              </a:prstGeom>
              <a:solidFill>
                <a:schemeClr val="hlink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4000">
                    <a:solidFill>
                      <a:schemeClr val="bg1"/>
                    </a:solidFill>
                  </a:rPr>
                  <a:t>NO</a:t>
                </a:r>
                <a:endParaRPr lang="en-GB" sz="4000">
                  <a:solidFill>
                    <a:schemeClr val="bg1"/>
                  </a:solidFill>
                </a:endParaRPr>
              </a:p>
            </p:txBody>
          </p:sp>
          <p:sp>
            <p:nvSpPr>
              <p:cNvPr id="56" name="Oval 75"/>
              <p:cNvSpPr>
                <a:spLocks noChangeArrowheads="1"/>
              </p:cNvSpPr>
              <p:nvPr/>
            </p:nvSpPr>
            <p:spPr bwMode="auto">
              <a:xfrm>
                <a:off x="3504" y="1536"/>
                <a:ext cx="432" cy="1632"/>
              </a:xfrm>
              <a:prstGeom prst="ellips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</p:grpSp>
      <p:sp>
        <p:nvSpPr>
          <p:cNvPr id="57" name="Text Box 19"/>
          <p:cNvSpPr txBox="1">
            <a:spLocks noChangeArrowheads="1"/>
          </p:cNvSpPr>
          <p:nvPr/>
        </p:nvSpPr>
        <p:spPr bwMode="auto">
          <a:xfrm>
            <a:off x="1285852" y="1071546"/>
            <a:ext cx="2856872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>
                <a:solidFill>
                  <a:srgbClr val="FF0000"/>
                </a:solidFill>
              </a:rPr>
              <a:t>Stato</a:t>
            </a:r>
            <a:r>
              <a:rPr lang="it-IT" sz="2400" b="1" baseline="-25000">
                <a:solidFill>
                  <a:srgbClr val="FF0000"/>
                </a:solidFill>
              </a:rPr>
              <a:t>1 </a:t>
            </a:r>
            <a:r>
              <a:rPr lang="it-IT" sz="2400" b="1">
                <a:solidFill>
                  <a:srgbClr val="FF0000"/>
                </a:solidFill>
              </a:rPr>
              <a:t>= Stato</a:t>
            </a:r>
            <a:r>
              <a:rPr lang="it-IT" sz="2400" b="1" baseline="-25000">
                <a:solidFill>
                  <a:srgbClr val="FF0000"/>
                </a:solidFill>
              </a:rPr>
              <a:t>2 </a:t>
            </a:r>
            <a:r>
              <a:rPr lang="it-IT" sz="2400" b="1">
                <a:solidFill>
                  <a:srgbClr val="FF0000"/>
                </a:solidFill>
              </a:rPr>
              <a:t>?</a:t>
            </a:r>
            <a:endParaRPr lang="it-IT" sz="2400" b="1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10704</TotalTime>
  <Words>2293</Words>
  <Application>Microsoft Office PowerPoint</Application>
  <PresentationFormat>Presentazione su schermo (4:3)</PresentationFormat>
  <Paragraphs>806</Paragraphs>
  <Slides>40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40</vt:i4>
      </vt:variant>
    </vt:vector>
  </HeadingPairs>
  <TitlesOfParts>
    <vt:vector size="51" baseType="lpstr">
      <vt:lpstr>Arial</vt:lpstr>
      <vt:lpstr>Calibri</vt:lpstr>
      <vt:lpstr>Gill Sans MT</vt:lpstr>
      <vt:lpstr>Monotype Sorts</vt:lpstr>
      <vt:lpstr>Script MT Bold</vt:lpstr>
      <vt:lpstr>Symbol</vt:lpstr>
      <vt:lpstr>Tahoma</vt:lpstr>
      <vt:lpstr>Wingdings</vt:lpstr>
      <vt:lpstr>Wingdings 2</vt:lpstr>
      <vt:lpstr>Solstizio</vt:lpstr>
      <vt:lpstr>Equazione</vt:lpstr>
      <vt:lpstr>Programmazione e Laboratorio di Programmazione</vt:lpstr>
      <vt:lpstr>Nozione intuitiva di algoritmo</vt:lpstr>
      <vt:lpstr>I diagrammi di flusso</vt:lpstr>
      <vt:lpstr>Esempio</vt:lpstr>
      <vt:lpstr>Capacità di memorizzazione</vt:lpstr>
      <vt:lpstr>Stato della Memoria</vt:lpstr>
      <vt:lpstr>Stato della Memoria</vt:lpstr>
      <vt:lpstr>Stato della Memoria</vt:lpstr>
      <vt:lpstr>Stato della Memoria</vt:lpstr>
      <vt:lpstr>Stato della Memoria</vt:lpstr>
      <vt:lpstr>Stato della Memoria</vt:lpstr>
      <vt:lpstr>Stato della Memoria</vt:lpstr>
      <vt:lpstr>Tipologia dei blocchi</vt:lpstr>
      <vt:lpstr>Definizione di una variabile</vt:lpstr>
      <vt:lpstr>Tipologia dei blocchi</vt:lpstr>
      <vt:lpstr>Tipologia dei blocchi</vt:lpstr>
      <vt:lpstr>Tipologia dei blocchi</vt:lpstr>
      <vt:lpstr>Operazioni di assegnamento</vt:lpstr>
      <vt:lpstr>Tipologia dei blocchi</vt:lpstr>
      <vt:lpstr>Riassumendo ….</vt:lpstr>
      <vt:lpstr>Riassumendo ….</vt:lpstr>
      <vt:lpstr>Condizioni di validità</vt:lpstr>
      <vt:lpstr>Operatori ….</vt:lpstr>
      <vt:lpstr>Operatori ….</vt:lpstr>
      <vt:lpstr>Ordinamento lessicografico</vt:lpstr>
      <vt:lpstr>Operatori ….</vt:lpstr>
      <vt:lpstr>Un semplice esempio</vt:lpstr>
      <vt:lpstr>Vettori</vt:lpstr>
      <vt:lpstr>Vettori</vt:lpstr>
      <vt:lpstr>Vettori</vt:lpstr>
      <vt:lpstr>Vettori</vt:lpstr>
      <vt:lpstr>Matrici</vt:lpstr>
      <vt:lpstr>Matrici</vt:lpstr>
      <vt:lpstr>Matrici</vt:lpstr>
      <vt:lpstr>Matrici</vt:lpstr>
      <vt:lpstr>Matrici</vt:lpstr>
      <vt:lpstr>Matrici</vt:lpstr>
      <vt:lpstr>Matrici</vt:lpstr>
      <vt:lpstr>Matrici</vt:lpstr>
      <vt:lpstr>Matrici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1061</cp:revision>
  <dcterms:created xsi:type="dcterms:W3CDTF">2007-12-10T14:15:35Z</dcterms:created>
  <dcterms:modified xsi:type="dcterms:W3CDTF">2019-03-13T16:14:45Z</dcterms:modified>
</cp:coreProperties>
</file>