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6"/>
  </p:notesMasterIdLst>
  <p:handoutMasterIdLst>
    <p:handoutMasterId r:id="rId17"/>
  </p:handoutMasterIdLst>
  <p:sldIdLst>
    <p:sldId id="256" r:id="rId2"/>
    <p:sldId id="356" r:id="rId3"/>
    <p:sldId id="357" r:id="rId4"/>
    <p:sldId id="341" r:id="rId5"/>
    <p:sldId id="343" r:id="rId6"/>
    <p:sldId id="352" r:id="rId7"/>
    <p:sldId id="359" r:id="rId8"/>
    <p:sldId id="364" r:id="rId9"/>
    <p:sldId id="349" r:id="rId10"/>
    <p:sldId id="367" r:id="rId11"/>
    <p:sldId id="353" r:id="rId12"/>
    <p:sldId id="370" r:id="rId13"/>
    <p:sldId id="369" r:id="rId14"/>
    <p:sldId id="366" r:id="rId15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6" autoAdjust="0"/>
    <p:restoredTop sz="97017" autoAdjust="0"/>
  </p:normalViewPr>
  <p:slideViewPr>
    <p:cSldViewPr>
      <p:cViewPr varScale="1">
        <p:scale>
          <a:sx n="81" d="100"/>
          <a:sy n="81" d="100"/>
        </p:scale>
        <p:origin x="113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22/03/2019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22/03/2019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  <a:p>
            <a:pPr algn="ctr"/>
            <a:r>
              <a:rPr lang="it-IT" sz="800" b="1" baseline="0" dirty="0" smtClean="0"/>
              <a:t>Marco </a:t>
            </a:r>
            <a:r>
              <a:rPr lang="it-IT" sz="800" b="1" baseline="0" dirty="0" err="1" smtClean="0"/>
              <a:t>Pietrosanto</a:t>
            </a:r>
            <a:endParaRPr lang="it-IT" sz="800" b="1" baseline="0" dirty="0" smtClean="0"/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dirty="0" smtClean="0"/>
              <a:t>Lezione V</a:t>
            </a:r>
          </a:p>
          <a:p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835696" y="6290560"/>
            <a:ext cx="6093890" cy="476250"/>
          </a:xfrm>
        </p:spPr>
        <p:txBody>
          <a:bodyPr/>
          <a:lstStyle/>
          <a:p>
            <a:r>
              <a:rPr lang="it-IT" dirty="0" smtClean="0"/>
              <a:t>Programmazione e Laboratorio di Programmazione: 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051720" y="6290560"/>
            <a:ext cx="5931548" cy="476250"/>
          </a:xfrm>
        </p:spPr>
        <p:txBody>
          <a:bodyPr/>
          <a:lstStyle/>
          <a:p>
            <a:r>
              <a:rPr lang="it-IT" dirty="0" smtClean="0"/>
              <a:t>Programmazione e Laboratorio di Programmazione: 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324" y="980728"/>
            <a:ext cx="7616683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253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87981" y="6309930"/>
            <a:ext cx="612591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324" y="980728"/>
            <a:ext cx="7735301" cy="4824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87981" y="6309930"/>
            <a:ext cx="612591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324" y="843960"/>
            <a:ext cx="6710244" cy="554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86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87981" y="6309930"/>
            <a:ext cx="612591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834021"/>
            <a:ext cx="7260282" cy="569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9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err="1" smtClean="0"/>
              <a:t>Specificatori</a:t>
            </a:r>
            <a:r>
              <a:rPr lang="it-IT" dirty="0" smtClean="0"/>
              <a:t> di formato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384868" y="6302435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619672" y="1124744"/>
            <a:ext cx="76717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c: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carattere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%d (%</a:t>
            </a:r>
            <a:r>
              <a:rPr lang="en-US" sz="2000" b="1" dirty="0" err="1">
                <a:solidFill>
                  <a:srgbClr val="FF0000"/>
                </a:solidFill>
              </a:rPr>
              <a:t>i</a:t>
            </a:r>
            <a:r>
              <a:rPr lang="en-US" sz="2000" b="1" dirty="0" smtClean="0">
                <a:solidFill>
                  <a:srgbClr val="FF0000"/>
                </a:solidFill>
              </a:rPr>
              <a:t>):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relativo</a:t>
            </a:r>
            <a:r>
              <a:rPr lang="en-US" sz="2000" b="1" dirty="0">
                <a:solidFill>
                  <a:srgbClr val="FF0000"/>
                </a:solidFill>
              </a:rPr>
              <a:t>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u: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naturale</a:t>
            </a:r>
            <a:r>
              <a:rPr lang="en-US" sz="2000" b="1" dirty="0">
                <a:solidFill>
                  <a:srgbClr val="FF0000"/>
                </a:solidFill>
              </a:rPr>
              <a:t>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o: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naturale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ottale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%x (%</a:t>
            </a:r>
            <a:r>
              <a:rPr lang="en-US" sz="2000" b="1" dirty="0" smtClean="0">
                <a:solidFill>
                  <a:srgbClr val="FF0000"/>
                </a:solidFill>
              </a:rPr>
              <a:t>X):	</a:t>
            </a:r>
            <a:r>
              <a:rPr lang="en-US" sz="2000" b="1" dirty="0" err="1" smtClean="0">
                <a:solidFill>
                  <a:srgbClr val="FF0000"/>
                </a:solidFill>
              </a:rPr>
              <a:t>numero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naturale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>
                <a:solidFill>
                  <a:srgbClr val="FF0000"/>
                </a:solidFill>
              </a:rPr>
              <a:t> </a:t>
            </a:r>
            <a:r>
              <a:rPr lang="en-US" sz="2000" b="1" smtClean="0">
                <a:solidFill>
                  <a:srgbClr val="FF0000"/>
                </a:solidFill>
              </a:rPr>
              <a:t>e\sadecimale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%e (%E</a:t>
            </a:r>
            <a:r>
              <a:rPr lang="en-US" sz="2000" b="1" dirty="0" smtClean="0">
                <a:solidFill>
                  <a:srgbClr val="FF0000"/>
                </a:solidFill>
              </a:rPr>
              <a:t>):</a:t>
            </a:r>
            <a:r>
              <a:rPr lang="en-US" sz="2000" b="1" dirty="0">
                <a:solidFill>
                  <a:srgbClr val="FF0000"/>
                </a:solidFill>
              </a:rPr>
              <a:t>	</a:t>
            </a:r>
            <a:r>
              <a:rPr lang="en-US" sz="2000" b="1" dirty="0" err="1">
                <a:solidFill>
                  <a:srgbClr val="FF0000"/>
                </a:solidFill>
              </a:rPr>
              <a:t>numero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su</a:t>
            </a:r>
            <a:r>
              <a:rPr lang="en-US" sz="2000" b="1" dirty="0">
                <a:solidFill>
                  <a:srgbClr val="FF0000"/>
                </a:solidFill>
              </a:rPr>
              <a:t> 16 bit in </a:t>
            </a:r>
            <a:r>
              <a:rPr lang="en-US" sz="2000" b="1" dirty="0" err="1">
                <a:solidFill>
                  <a:srgbClr val="FF0000"/>
                </a:solidFill>
              </a:rPr>
              <a:t>virgola</a:t>
            </a:r>
            <a:r>
              <a:rPr lang="en-US" sz="2000" b="1" dirty="0">
                <a:solidFill>
                  <a:srgbClr val="FF0000"/>
                </a:solidFill>
              </a:rPr>
              <a:t> mobile o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scientifica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f:	</a:t>
            </a:r>
            <a:r>
              <a:rPr lang="en-US" sz="2000" b="1" dirty="0" err="1" smtClean="0">
                <a:solidFill>
                  <a:srgbClr val="FF0000"/>
                </a:solidFill>
              </a:rPr>
              <a:t>numero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reale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su</a:t>
            </a:r>
            <a:r>
              <a:rPr lang="en-US" sz="2000" b="1" dirty="0">
                <a:solidFill>
                  <a:srgbClr val="FF0000"/>
                </a:solidFill>
              </a:rPr>
              <a:t> 32 bit in </a:t>
            </a:r>
            <a:r>
              <a:rPr lang="en-US" sz="2000" b="1" dirty="0" err="1">
                <a:solidFill>
                  <a:srgbClr val="FF0000"/>
                </a:solidFill>
              </a:rPr>
              <a:t>virgola</a:t>
            </a:r>
            <a:r>
              <a:rPr lang="en-US" sz="2000" b="1" dirty="0">
                <a:solidFill>
                  <a:srgbClr val="FF0000"/>
                </a:solidFill>
              </a:rPr>
              <a:t> mobile o in </a:t>
            </a:r>
            <a:r>
              <a:rPr lang="en-US" sz="2000" b="1" dirty="0" err="1">
                <a:solidFill>
                  <a:srgbClr val="FF0000"/>
                </a:solidFill>
              </a:rPr>
              <a:t>notazione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scientifica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p:	</a:t>
            </a:r>
            <a:r>
              <a:rPr lang="en-US" sz="2000" b="1" dirty="0" err="1" smtClean="0">
                <a:solidFill>
                  <a:srgbClr val="FF0000"/>
                </a:solidFill>
              </a:rPr>
              <a:t>indirizzo</a:t>
            </a:r>
            <a:endParaRPr lang="en-US" sz="2000" b="1" dirty="0">
              <a:solidFill>
                <a:srgbClr val="FF0000"/>
              </a:solidFill>
            </a:endParaRPr>
          </a:p>
          <a:p>
            <a:pPr marL="1257300" indent="-1257300">
              <a:spcBef>
                <a:spcPts val="1200"/>
              </a:spcBef>
              <a:buSzPct val="100000"/>
              <a:defRPr/>
            </a:pPr>
            <a:r>
              <a:rPr lang="en-US" sz="2000" b="1" dirty="0">
                <a:solidFill>
                  <a:srgbClr val="FF0000"/>
                </a:solidFill>
              </a:rPr>
              <a:t>%</a:t>
            </a:r>
            <a:r>
              <a:rPr lang="en-US" sz="2000" b="1" dirty="0" smtClean="0">
                <a:solidFill>
                  <a:srgbClr val="FF0000"/>
                </a:solidFill>
              </a:rPr>
              <a:t>s:	</a:t>
            </a:r>
            <a:r>
              <a:rPr lang="en-US" sz="2000" b="1" dirty="0" err="1" smtClean="0">
                <a:solidFill>
                  <a:srgbClr val="FF0000"/>
                </a:solidFill>
              </a:rPr>
              <a:t>stringa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(array di </a:t>
            </a:r>
            <a:r>
              <a:rPr lang="en-US" sz="2000" b="1" dirty="0" err="1">
                <a:solidFill>
                  <a:srgbClr val="FF0000"/>
                </a:solidFill>
              </a:rPr>
              <a:t>caratteri</a:t>
            </a:r>
            <a:r>
              <a:rPr lang="en-US" sz="2000" b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7312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Flussi standard di I/O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29056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14" y="1071546"/>
            <a:ext cx="75724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Standard </a:t>
            </a:r>
            <a:r>
              <a:rPr kumimoji="0" lang="it-IT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streams</a:t>
            </a:r>
            <a:r>
              <a:rPr kumimoji="0" lang="it-IT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canali di ingresso e uscita stabiliti tra le periferiche e un programma in esecuzione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stdin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input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stdout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output</a:t>
            </a:r>
          </a:p>
          <a:p>
            <a:pPr marL="722313" lvl="1" indent="-265113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stderr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standard </a:t>
            </a:r>
            <a:r>
              <a:rPr lang="it-IT" sz="2400" b="1" dirty="0" err="1" smtClean="0"/>
              <a:t>error</a:t>
            </a:r>
            <a:endParaRPr lang="it-IT" sz="2400" b="1" dirty="0" smtClean="0"/>
          </a:p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Default: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stdin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tastiera (buffer di memoria)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stdout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monitor</a:t>
            </a:r>
          </a:p>
          <a:p>
            <a:pPr marL="722313" lvl="1" indent="-265113" defTabSz="866775">
              <a:spcBef>
                <a:spcPts val="1200"/>
              </a:spcBef>
              <a:buSzPct val="100000"/>
              <a:buFont typeface="Wingdings" pitchFamily="2" charset="2"/>
              <a:buChar char="§"/>
              <a:tabLst>
                <a:tab pos="2695575" algn="l"/>
              </a:tabLst>
              <a:defRPr/>
            </a:pPr>
            <a:r>
              <a:rPr lang="it-IT" sz="2400" b="1" dirty="0" err="1" smtClean="0">
                <a:solidFill>
                  <a:srgbClr val="FF0000"/>
                </a:solidFill>
              </a:rPr>
              <a:t>stderr</a:t>
            </a:r>
            <a:r>
              <a:rPr lang="it-IT" sz="2400" b="1" dirty="0" smtClean="0">
                <a:solidFill>
                  <a:srgbClr val="FF0000"/>
                </a:solidFill>
              </a:rPr>
              <a:t>:	</a:t>
            </a:r>
            <a:r>
              <a:rPr lang="it-IT" sz="2400" b="1" dirty="0" smtClean="0"/>
              <a:t>monitor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Flussi standard di I/O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555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grpSp>
        <p:nvGrpSpPr>
          <p:cNvPr id="11" name="Gruppo 10"/>
          <p:cNvGrpSpPr/>
          <p:nvPr/>
        </p:nvGrpSpPr>
        <p:grpSpPr>
          <a:xfrm>
            <a:off x="1928794" y="1643050"/>
            <a:ext cx="6742448" cy="4143404"/>
            <a:chOff x="1714480" y="1428736"/>
            <a:chExt cx="6742448" cy="414340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14480" y="1428736"/>
              <a:ext cx="6742448" cy="4143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ttangolo 6"/>
            <p:cNvSpPr/>
            <p:nvPr/>
          </p:nvSpPr>
          <p:spPr>
            <a:xfrm>
              <a:off x="4504622" y="4071942"/>
              <a:ext cx="204691" cy="24980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Rettangolo 7"/>
            <p:cNvSpPr/>
            <p:nvPr/>
          </p:nvSpPr>
          <p:spPr>
            <a:xfrm>
              <a:off x="4786314" y="3062185"/>
              <a:ext cx="357190" cy="3571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4755839" y="4000504"/>
              <a:ext cx="173351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4786314" y="4714884"/>
              <a:ext cx="357190" cy="2923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Direttiva per il preprocessore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265118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39056" y="1557367"/>
            <a:ext cx="7137400" cy="403187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Attenzione!!!</a:t>
            </a:r>
          </a:p>
          <a:p>
            <a:endParaRPr lang="it-IT" sz="2800" dirty="0">
              <a:cs typeface="Courier New" pitchFamily="49" charset="0"/>
            </a:endParaRPr>
          </a:p>
          <a:p>
            <a:pPr algn="ctr"/>
            <a:r>
              <a:rPr lang="it-IT" sz="2400" b="1" dirty="0">
                <a:ea typeface="MS Mincho" pitchFamily="49" charset="-128"/>
              </a:rPr>
              <a:t>Le librerie del C mettono a disposizione del programmatore un insieme di funzioni </a:t>
            </a:r>
            <a:r>
              <a:rPr lang="it-IT" sz="2400" b="1" dirty="0" smtClean="0">
                <a:ea typeface="MS Mincho" pitchFamily="49" charset="-128"/>
              </a:rPr>
              <a:t>per </a:t>
            </a:r>
            <a:r>
              <a:rPr lang="it-IT" sz="2400" b="1" dirty="0">
                <a:ea typeface="MS Mincho" pitchFamily="49" charset="-128"/>
              </a:rPr>
              <a:t>le operazioni di ingresso/uscita. Per </a:t>
            </a:r>
            <a:r>
              <a:rPr lang="it-IT" sz="2400" b="1" dirty="0" smtClean="0">
                <a:ea typeface="MS Mincho" pitchFamily="49" charset="-128"/>
              </a:rPr>
              <a:t>utilizzare </a:t>
            </a:r>
            <a:r>
              <a:rPr lang="it-IT" sz="2400" b="1" dirty="0">
                <a:ea typeface="MS Mincho" pitchFamily="49" charset="-128"/>
              </a:rPr>
              <a:t>tali funzioni all’interno di un file è necessario includere in testa allo stesso la direttiva per il </a:t>
            </a:r>
            <a:r>
              <a:rPr lang="it-IT" sz="2400" b="1" dirty="0" smtClean="0">
                <a:ea typeface="MS Mincho" pitchFamily="49" charset="-128"/>
              </a:rPr>
              <a:t>preprocessore</a:t>
            </a:r>
            <a:endParaRPr lang="it-IT" sz="2400" b="1" dirty="0">
              <a:ea typeface="MS Mincho" pitchFamily="49" charset="-128"/>
            </a:endParaRPr>
          </a:p>
          <a:p>
            <a:pPr algn="ctr"/>
            <a:endParaRPr lang="it-IT" sz="2000" dirty="0" smtClean="0">
              <a:cs typeface="Courier New" pitchFamily="49" charset="0"/>
            </a:endParaRPr>
          </a:p>
          <a:p>
            <a:pPr algn="ctr"/>
            <a:r>
              <a:rPr lang="it-IT" sz="3200" b="1" dirty="0" smtClean="0">
                <a:solidFill>
                  <a:srgbClr val="FF0000"/>
                </a:solidFill>
                <a:ea typeface="MS Mincho" pitchFamily="49" charset="-128"/>
              </a:rPr>
              <a:t># 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include &lt;</a:t>
            </a:r>
            <a:r>
              <a:rPr lang="it-IT" sz="3200" b="1" dirty="0" err="1">
                <a:solidFill>
                  <a:srgbClr val="FF0000"/>
                </a:solidFill>
                <a:ea typeface="MS Mincho" pitchFamily="49" charset="-128"/>
              </a:rPr>
              <a:t>stdio.h</a:t>
            </a:r>
            <a:r>
              <a:rPr lang="it-IT" sz="3200" b="1" dirty="0">
                <a:solidFill>
                  <a:srgbClr val="FF0000"/>
                </a:solidFill>
                <a:ea typeface="MS Mincho" pitchFamily="49" charset="-128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357166"/>
            <a:ext cx="7498080" cy="553998"/>
          </a:xfrm>
        </p:spPr>
        <p:txBody>
          <a:bodyPr/>
          <a:lstStyle/>
          <a:p>
            <a:r>
              <a:rPr lang="it-IT" sz="3000" smtClean="0"/>
              <a:t>Acquisizione di interi da standard input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309320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1214422"/>
            <a:ext cx="757242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Sintassi: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3333FF"/>
                </a:solidFill>
              </a:rPr>
              <a:t>scanf(“%d %d …%d”, i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 smtClean="0">
                <a:solidFill>
                  <a:srgbClr val="3333FF"/>
                </a:solidFill>
              </a:rPr>
              <a:t>, i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 smtClean="0">
                <a:solidFill>
                  <a:srgbClr val="3333FF"/>
                </a:solidFill>
              </a:rPr>
              <a:t>, …, i</a:t>
            </a:r>
            <a:r>
              <a:rPr lang="it-IT" sz="2400" b="1" baseline="-25000" smtClean="0">
                <a:solidFill>
                  <a:srgbClr val="3333FF"/>
                </a:solidFill>
              </a:rPr>
              <a:t>n</a:t>
            </a:r>
            <a:r>
              <a:rPr lang="it-IT" sz="2400" b="1" smtClean="0">
                <a:solidFill>
                  <a:srgbClr val="3333FF"/>
                </a:solidFill>
              </a:rPr>
              <a:t> )</a:t>
            </a:r>
            <a:endParaRPr kumimoji="0" lang="it-IT" sz="2400" b="1" i="0" u="none" strike="noStrike" kern="120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1214414" y="4236184"/>
            <a:ext cx="74295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Modifiche</a:t>
            </a:r>
            <a:r>
              <a:rPr kumimoji="0" lang="it-IT" sz="28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allo stato della memoria</a:t>
            </a: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acquisisce da tastiera </a:t>
            </a:r>
            <a:r>
              <a:rPr lang="it-IT" sz="2400" b="1" dirty="0" smtClean="0">
                <a:solidFill>
                  <a:srgbClr val="FF0000"/>
                </a:solidFill>
              </a:rPr>
              <a:t>n</a:t>
            </a:r>
            <a:r>
              <a:rPr lang="it-IT" sz="2400" b="1" dirty="0" smtClean="0"/>
              <a:t> numeri interi e li assegna alle variabili riferite, nello stesso ordine in cui vengono forniti</a:t>
            </a:r>
            <a:endParaRPr kumimoji="0" lang="it-IT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8" name="Gruppo 17"/>
          <p:cNvGrpSpPr/>
          <p:nvPr/>
        </p:nvGrpSpPr>
        <p:grpSpPr>
          <a:xfrm>
            <a:off x="2604674" y="2214554"/>
            <a:ext cx="2143140" cy="1752067"/>
            <a:chOff x="2604674" y="2000240"/>
            <a:chExt cx="2143140" cy="1752067"/>
          </a:xfrm>
        </p:grpSpPr>
        <p:sp>
          <p:nvSpPr>
            <p:cNvPr id="13" name="Parentesi graffa aperta 12"/>
            <p:cNvSpPr/>
            <p:nvPr/>
          </p:nvSpPr>
          <p:spPr>
            <a:xfrm rot="16200000">
              <a:off x="3500430" y="1285860"/>
              <a:ext cx="357190" cy="1785950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604674" y="2428868"/>
              <a:ext cx="214314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smtClean="0">
                  <a:solidFill>
                    <a:srgbClr val="FF0000"/>
                  </a:solidFill>
                </a:rPr>
                <a:t>n</a:t>
              </a:r>
              <a:r>
                <a:rPr lang="it-IT" sz="2000" b="1" smtClean="0"/>
                <a:t> specificatori di formato separati da un singolo spazio </a:t>
              </a:r>
              <a:endParaRPr lang="it-IT" sz="2000" b="1"/>
            </a:p>
          </p:txBody>
        </p:sp>
      </p:grpSp>
      <p:grpSp>
        <p:nvGrpSpPr>
          <p:cNvPr id="19" name="Gruppo 18"/>
          <p:cNvGrpSpPr/>
          <p:nvPr/>
        </p:nvGrpSpPr>
        <p:grpSpPr>
          <a:xfrm>
            <a:off x="4767064" y="2214554"/>
            <a:ext cx="1395822" cy="1752067"/>
            <a:chOff x="4767064" y="2000240"/>
            <a:chExt cx="1395822" cy="1752067"/>
          </a:xfrm>
        </p:grpSpPr>
        <p:sp>
          <p:nvSpPr>
            <p:cNvPr id="15" name="Parentesi graffa aperta 14"/>
            <p:cNvSpPr/>
            <p:nvPr/>
          </p:nvSpPr>
          <p:spPr>
            <a:xfrm rot="16200000">
              <a:off x="5286380" y="1500174"/>
              <a:ext cx="357190" cy="1357322"/>
            </a:xfrm>
            <a:prstGeom prst="leftBrace">
              <a:avLst/>
            </a:prstGeom>
            <a:ln w="25400">
              <a:solidFill>
                <a:schemeClr val="tx1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4767064" y="2428868"/>
              <a:ext cx="139582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b="1" smtClean="0">
                  <a:solidFill>
                    <a:srgbClr val="FF0000"/>
                  </a:solidFill>
                </a:rPr>
                <a:t>n</a:t>
              </a:r>
              <a:r>
                <a:rPr lang="it-IT" sz="2000" b="1" smtClean="0"/>
                <a:t> indirizzi di variabili intere</a:t>
              </a:r>
              <a:endParaRPr lang="it-IT" sz="20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bldLvl="2"/>
      <p:bldP spid="10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26037"/>
            <a:ext cx="7498080" cy="553998"/>
          </a:xfrm>
        </p:spPr>
        <p:txBody>
          <a:bodyPr/>
          <a:lstStyle/>
          <a:p>
            <a:r>
              <a:rPr lang="it-IT" sz="3000" smtClean="0"/>
              <a:t>Acquisizione di interi da standard input</a:t>
            </a:r>
            <a:endParaRPr lang="it-IT" sz="30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23728" y="630555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1285852" y="1071546"/>
            <a:ext cx="757242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marR="0" lvl="0" indent="-265113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it-IT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Modalità di specifica dell’input:</a:t>
            </a:r>
          </a:p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n</a:t>
            </a:r>
            <a:r>
              <a:rPr lang="it-IT" sz="2400" b="1" dirty="0" smtClean="0"/>
              <a:t> costanti intere su una stessa riga separate da uno o più spazi bianchi o da </a:t>
            </a:r>
            <a:r>
              <a:rPr lang="it-IT" sz="2400" b="1" dirty="0" smtClean="0">
                <a:solidFill>
                  <a:srgbClr val="FF0000"/>
                </a:solidFill>
              </a:rPr>
              <a:t>CR</a:t>
            </a:r>
            <a:r>
              <a:rPr lang="it-IT" sz="2400" b="1" dirty="0" smtClean="0"/>
              <a:t> terminate da un </a:t>
            </a:r>
            <a:r>
              <a:rPr lang="it-IT" sz="2400" b="1" dirty="0" smtClean="0">
                <a:solidFill>
                  <a:srgbClr val="FF0000"/>
                </a:solidFill>
              </a:rPr>
              <a:t>CR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Output di interi su standard output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95736" y="6283065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76342" y="1000108"/>
            <a:ext cx="368141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Sintassi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47800" y="1602922"/>
            <a:ext cx="733904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400" b="1">
                <a:solidFill>
                  <a:srgbClr val="3333FF"/>
                </a:solidFill>
              </a:rPr>
              <a:t>printf</a:t>
            </a:r>
            <a:r>
              <a:rPr lang="it-IT" sz="2400" b="1" smtClean="0">
                <a:solidFill>
                  <a:srgbClr val="3333FF"/>
                </a:solidFill>
              </a:rPr>
              <a:t>(“stringa”, 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>
                <a:solidFill>
                  <a:srgbClr val="3333FF"/>
                </a:solidFill>
              </a:rPr>
              <a:t>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>
                <a:solidFill>
                  <a:srgbClr val="3333FF"/>
                </a:solidFill>
              </a:rPr>
              <a:t>, …,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k</a:t>
            </a:r>
            <a:r>
              <a:rPr lang="it-IT" sz="2400" b="1">
                <a:solidFill>
                  <a:srgbClr val="3333FF"/>
                </a:solidFill>
              </a:rPr>
              <a:t>);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533400" y="2132406"/>
            <a:ext cx="199707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2913" lvl="1" indent="14288">
              <a:spcBef>
                <a:spcPts val="1200"/>
              </a:spcBef>
              <a:buSzPct val="100000"/>
              <a:defRPr/>
            </a:pPr>
            <a:r>
              <a:rPr lang="it-IT" sz="2000">
                <a:latin typeface="Symbol" pitchFamily="18" charset="2"/>
              </a:rPr>
              <a:t>	</a:t>
            </a:r>
            <a:r>
              <a:rPr lang="it-IT" sz="2400" b="1"/>
              <a:t>dove: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862166" y="2636107"/>
            <a:ext cx="67818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a)	</a:t>
            </a:r>
            <a:r>
              <a:rPr lang="it-IT" sz="2400" b="1" smtClean="0">
                <a:solidFill>
                  <a:srgbClr val="3333FF"/>
                </a:solidFill>
              </a:rPr>
              <a:t> stringa </a:t>
            </a:r>
            <a:r>
              <a:rPr lang="it-IT" sz="2400" b="1" smtClean="0"/>
              <a:t>è </a:t>
            </a:r>
            <a:r>
              <a:rPr lang="it-IT" sz="2400" b="1"/>
              <a:t>una stringa </a:t>
            </a:r>
            <a:r>
              <a:rPr lang="it-IT" sz="2400" b="1" smtClean="0"/>
              <a:t>di caratteri contenente </a:t>
            </a:r>
            <a:r>
              <a:rPr lang="it-IT" sz="2400" b="1">
                <a:solidFill>
                  <a:srgbClr val="FF0000"/>
                </a:solidFill>
              </a:rPr>
              <a:t>k</a:t>
            </a:r>
            <a:r>
              <a:rPr lang="it-IT" sz="2400" b="1"/>
              <a:t> specificatori di formato </a:t>
            </a:r>
            <a:r>
              <a:rPr lang="it-IT" sz="2400" b="1">
                <a:solidFill>
                  <a:srgbClr val="3333FF"/>
                </a:solidFill>
              </a:rPr>
              <a:t>%d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862166" y="3493363"/>
            <a:ext cx="67818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it-IT" sz="2400" b="1"/>
              <a:t>b)	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r>
              <a:rPr lang="it-IT" sz="2400" b="1"/>
              <a:t>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2</a:t>
            </a:r>
            <a:r>
              <a:rPr lang="it-IT" sz="2400" b="1"/>
              <a:t>, …, </a:t>
            </a:r>
            <a:r>
              <a:rPr lang="it-IT" sz="2400" b="1" smtClean="0">
                <a:solidFill>
                  <a:srgbClr val="3333FF"/>
                </a:solidFill>
              </a:rPr>
              <a:t>espr</a:t>
            </a:r>
            <a:r>
              <a:rPr lang="it-IT" sz="2400" b="1" baseline="-25000" smtClean="0">
                <a:solidFill>
                  <a:srgbClr val="3333FF"/>
                </a:solidFill>
              </a:rPr>
              <a:t>k</a:t>
            </a:r>
            <a:r>
              <a:rPr lang="it-IT" sz="2400" b="1"/>
              <a:t>, sono </a:t>
            </a:r>
            <a:r>
              <a:rPr lang="it-IT" sz="2400" b="1">
                <a:solidFill>
                  <a:srgbClr val="FF0000"/>
                </a:solidFill>
              </a:rPr>
              <a:t>k</a:t>
            </a:r>
            <a:r>
              <a:rPr lang="it-IT" sz="2400" b="1"/>
              <a:t> espressioni a valore intero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252542" y="4422057"/>
            <a:ext cx="19970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Effetto</a:t>
            </a:r>
            <a:r>
              <a:rPr lang="it-IT" sz="28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857356" y="5026895"/>
            <a:ext cx="705329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 smtClean="0"/>
              <a:t>restituisce </a:t>
            </a:r>
            <a:r>
              <a:rPr lang="it-IT" sz="2400" b="1" dirty="0" smtClean="0">
                <a:solidFill>
                  <a:srgbClr val="3333FF"/>
                </a:solidFill>
              </a:rPr>
              <a:t>stringa</a:t>
            </a:r>
            <a:r>
              <a:rPr lang="it-IT" sz="2400" b="1" dirty="0" smtClean="0"/>
              <a:t> </a:t>
            </a:r>
            <a:r>
              <a:rPr lang="it-IT" sz="2400" b="1" dirty="0"/>
              <a:t>sostituendo a ogni </a:t>
            </a:r>
            <a:r>
              <a:rPr lang="it-IT" sz="2400" b="1" dirty="0" err="1" smtClean="0">
                <a:solidFill>
                  <a:srgbClr val="3333FF"/>
                </a:solidFill>
              </a:rPr>
              <a:t>%d</a:t>
            </a:r>
            <a:r>
              <a:rPr lang="it-IT" sz="2400" b="1" dirty="0" smtClean="0"/>
              <a:t> il </a:t>
            </a:r>
            <a:r>
              <a:rPr lang="it-IT" sz="2400" b="1" dirty="0"/>
              <a:t>valore della corrispondente espressione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10649"/>
            <a:ext cx="7498080" cy="584775"/>
          </a:xfrm>
        </p:spPr>
        <p:txBody>
          <a:bodyPr/>
          <a:lstStyle/>
          <a:p>
            <a:r>
              <a:rPr lang="it-IT" sz="3200" smtClean="0"/>
              <a:t>Output di interi su standard output</a:t>
            </a:r>
            <a:endParaRPr lang="it-IT" sz="320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243236" y="6306815"/>
            <a:ext cx="5787532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285852" y="1191268"/>
            <a:ext cx="7500990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Il carattere newline:</a:t>
            </a:r>
            <a:endParaRPr lang="it-IT" sz="2800" b="1">
              <a:solidFill>
                <a:srgbClr val="FF0000"/>
              </a:solidFill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714480" y="1883623"/>
            <a:ext cx="6786610" cy="1200329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400" b="1" dirty="0" smtClean="0"/>
              <a:t>se </a:t>
            </a:r>
            <a:r>
              <a:rPr lang="it-IT" sz="2400" b="1" dirty="0" err="1" smtClean="0">
                <a:solidFill>
                  <a:srgbClr val="3333FF"/>
                </a:solidFill>
              </a:rPr>
              <a:t>\n</a:t>
            </a:r>
            <a:r>
              <a:rPr lang="it-IT" sz="2400" b="1" dirty="0" smtClean="0"/>
              <a:t> compare all’interno di </a:t>
            </a:r>
            <a:r>
              <a:rPr lang="it-IT" sz="2400" b="1" dirty="0" smtClean="0">
                <a:solidFill>
                  <a:srgbClr val="3333FF"/>
                </a:solidFill>
              </a:rPr>
              <a:t>stringa</a:t>
            </a:r>
            <a:r>
              <a:rPr lang="it-IT" sz="2400" b="1" dirty="0" smtClean="0"/>
              <a:t>, forza l’output sulla linea successiva a quella corrente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I/O di interi: esempio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123728" y="6290560"/>
            <a:ext cx="5859540" cy="476250"/>
          </a:xfrm>
        </p:spPr>
        <p:txBody>
          <a:bodyPr/>
          <a:lstStyle/>
          <a:p>
            <a:r>
              <a:rPr lang="it-IT" dirty="0"/>
              <a:t>Programmazione e Laboratorio di Programmazione: </a:t>
            </a:r>
            <a:r>
              <a:rPr lang="it-IT" dirty="0" smtClean="0"/>
              <a:t>Fondamenti di Ingresso/Uscita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108" y="1052736"/>
            <a:ext cx="7685203" cy="48245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10438</TotalTime>
  <Words>416</Words>
  <Application>Microsoft Office PowerPoint</Application>
  <PresentationFormat>Presentazione su schermo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4" baseType="lpstr">
      <vt:lpstr>Arial</vt:lpstr>
      <vt:lpstr>Calibri</vt:lpstr>
      <vt:lpstr>Courier New</vt:lpstr>
      <vt:lpstr>Gill Sans MT</vt:lpstr>
      <vt:lpstr>MS Mincho</vt:lpstr>
      <vt:lpstr>Symbol</vt:lpstr>
      <vt:lpstr>Tahoma</vt:lpstr>
      <vt:lpstr>Wingdings</vt:lpstr>
      <vt:lpstr>Wingdings 2</vt:lpstr>
      <vt:lpstr>Solstizio</vt:lpstr>
      <vt:lpstr>Programmazione e Laboratorio di Programmazione</vt:lpstr>
      <vt:lpstr>Flussi standard di I/O</vt:lpstr>
      <vt:lpstr>Flussi standard di I/O</vt:lpstr>
      <vt:lpstr>Direttiva per il preprocessore</vt:lpstr>
      <vt:lpstr>Acquisizione di interi da standard input</vt:lpstr>
      <vt:lpstr>Acquisizione di interi da standard input</vt:lpstr>
      <vt:lpstr>Output di interi su standard output</vt:lpstr>
      <vt:lpstr>Output di interi su standard output</vt:lpstr>
      <vt:lpstr>I/O di interi: esempio</vt:lpstr>
      <vt:lpstr>I/O di interi: esempio</vt:lpstr>
      <vt:lpstr>I/O di interi: esempio</vt:lpstr>
      <vt:lpstr>I/O di interi: esempio</vt:lpstr>
      <vt:lpstr>I/O di interi: esempio</vt:lpstr>
      <vt:lpstr>Specificatori di formato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905</cp:revision>
  <dcterms:created xsi:type="dcterms:W3CDTF">2007-12-10T14:15:35Z</dcterms:created>
  <dcterms:modified xsi:type="dcterms:W3CDTF">2019-03-22T16:54:22Z</dcterms:modified>
</cp:coreProperties>
</file>