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402" r:id="rId3"/>
    <p:sldId id="365" r:id="rId4"/>
    <p:sldId id="373" r:id="rId5"/>
    <p:sldId id="372" r:id="rId6"/>
    <p:sldId id="378" r:id="rId7"/>
    <p:sldId id="371" r:id="rId8"/>
    <p:sldId id="375" r:id="rId9"/>
    <p:sldId id="376" r:id="rId10"/>
    <p:sldId id="388" r:id="rId11"/>
    <p:sldId id="368" r:id="rId12"/>
    <p:sldId id="379" r:id="rId13"/>
    <p:sldId id="380" r:id="rId14"/>
    <p:sldId id="381" r:id="rId15"/>
    <p:sldId id="370" r:id="rId16"/>
    <p:sldId id="392" r:id="rId17"/>
    <p:sldId id="393" r:id="rId18"/>
    <p:sldId id="395" r:id="rId19"/>
    <p:sldId id="394" r:id="rId2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970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05/04/2019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05/04/2019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 allocazione dinamica della memoria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allocazione dinamica della memoria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allocazione dinamica della memoria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 allocazione dinamica della memoria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928926" y="6305550"/>
            <a:ext cx="5054342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 allocazione dinamica della memoria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212447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</a:t>
            </a:r>
            <a:r>
              <a:rPr lang="it-IT" dirty="0" smtClean="0"/>
              <a:t>e Laboratorio 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969770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IX</a:t>
            </a:r>
          </a:p>
          <a:p>
            <a:r>
              <a:rPr lang="it-IT" dirty="0" smtClean="0"/>
              <a:t>Gestione dinamica della memoria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30555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Gestione dinamica della memoria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tangolo 32"/>
          <p:cNvSpPr/>
          <p:nvPr/>
        </p:nvSpPr>
        <p:spPr>
          <a:xfrm>
            <a:off x="1357290" y="3037289"/>
            <a:ext cx="2486771" cy="1528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(4);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…</a:t>
            </a:r>
          </a:p>
          <a:p>
            <a:pPr>
              <a:lnSpc>
                <a:spcPts val="20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…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free(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</p:txBody>
      </p:sp>
      <p:grpSp>
        <p:nvGrpSpPr>
          <p:cNvPr id="76" name="Gruppo 75"/>
          <p:cNvGrpSpPr/>
          <p:nvPr/>
        </p:nvGrpSpPr>
        <p:grpSpPr>
          <a:xfrm>
            <a:off x="1977264" y="3570034"/>
            <a:ext cx="3004224" cy="507038"/>
            <a:chOff x="2011479" y="1014913"/>
            <a:chExt cx="3004224" cy="507038"/>
          </a:xfrm>
        </p:grpSpPr>
        <p:sp>
          <p:nvSpPr>
            <p:cNvPr id="68" name="Rettangolo arrotondato 67"/>
            <p:cNvSpPr/>
            <p:nvPr/>
          </p:nvSpPr>
          <p:spPr>
            <a:xfrm>
              <a:off x="2011479" y="1014913"/>
              <a:ext cx="1917579" cy="33049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pPr algn="ctr"/>
              <a:endParaRPr lang="it-IT" b="1">
                <a:solidFill>
                  <a:srgbClr val="FF0000"/>
                </a:solidFill>
              </a:endParaRPr>
            </a:p>
          </p:txBody>
        </p:sp>
        <p:cxnSp>
          <p:nvCxnSpPr>
            <p:cNvPr id="70" name="Connettore 4 69"/>
            <p:cNvCxnSpPr>
              <a:stCxn id="68" idx="3"/>
              <a:endCxn id="74" idx="1"/>
            </p:cNvCxnSpPr>
            <p:nvPr/>
          </p:nvCxnSpPr>
          <p:spPr>
            <a:xfrm>
              <a:off x="3929058" y="1180160"/>
              <a:ext cx="230320" cy="15712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4" name="CasellaDiTesto 73"/>
            <p:cNvSpPr txBox="1"/>
            <p:nvPr/>
          </p:nvSpPr>
          <p:spPr>
            <a:xfrm>
              <a:off x="4159378" y="1152619"/>
              <a:ext cx="856325" cy="36933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FF0000"/>
                  </a:solidFill>
                </a:rPr>
                <a:t>104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54950"/>
            <a:ext cx="7498080" cy="646331"/>
          </a:xfrm>
        </p:spPr>
        <p:txBody>
          <a:bodyPr/>
          <a:lstStyle/>
          <a:p>
            <a:r>
              <a:rPr lang="it-IT" dirty="0" smtClean="0"/>
              <a:t>I </a:t>
            </a:r>
            <a:r>
              <a:rPr lang="it-IT" dirty="0" err="1" smtClean="0"/>
              <a:t>memory</a:t>
            </a:r>
            <a:r>
              <a:rPr lang="it-IT" dirty="0" smtClean="0"/>
              <a:t> </a:t>
            </a:r>
            <a:r>
              <a:rPr lang="it-IT" dirty="0" err="1" smtClean="0"/>
              <a:t>leak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1977264" y="6265118"/>
            <a:ext cx="6006004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85852" y="1071546"/>
            <a:ext cx="6289600" cy="16850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Memory leak:</a:t>
            </a:r>
          </a:p>
          <a:p>
            <a:pPr marL="452438" lvl="1" indent="4763">
              <a:spcBef>
                <a:spcPts val="600"/>
              </a:spcBef>
              <a:buClr>
                <a:srgbClr val="FF0000"/>
              </a:buClr>
              <a:buSzPct val="100000"/>
            </a:pPr>
            <a:r>
              <a:rPr lang="it-IT" sz="2400" b="1" smtClean="0"/>
              <a:t>area di memoria allocata e non più accessibile non esistendo puntatori che la riferiscono</a:t>
            </a:r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5143522" y="3747720"/>
            <a:ext cx="1071564" cy="752476"/>
            <a:chOff x="4896" y="1996"/>
            <a:chExt cx="675" cy="474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896" y="1996"/>
              <a:ext cx="675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b="1" dirty="0" smtClean="0"/>
                <a:t>099</a:t>
              </a:r>
              <a:endParaRPr lang="it-IT" b="1" dirty="0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5071" y="2218"/>
              <a:ext cx="34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ptr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</p:grpSp>
      <p:grpSp>
        <p:nvGrpSpPr>
          <p:cNvPr id="65" name="Gruppo 64"/>
          <p:cNvGrpSpPr/>
          <p:nvPr/>
        </p:nvGrpSpPr>
        <p:grpSpPr>
          <a:xfrm>
            <a:off x="8256184" y="3115280"/>
            <a:ext cx="311304" cy="1321832"/>
            <a:chOff x="8184746" y="928670"/>
            <a:chExt cx="311304" cy="1321832"/>
          </a:xfrm>
        </p:grpSpPr>
        <p:sp>
          <p:nvSpPr>
            <p:cNvPr id="48" name="Text Box 121"/>
            <p:cNvSpPr txBox="1">
              <a:spLocks noChangeArrowheads="1"/>
            </p:cNvSpPr>
            <p:nvPr/>
          </p:nvSpPr>
          <p:spPr bwMode="auto">
            <a:xfrm>
              <a:off x="8184746" y="9286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 dirty="0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2" name="Text Box 122"/>
            <p:cNvSpPr txBox="1">
              <a:spLocks noChangeArrowheads="1"/>
            </p:cNvSpPr>
            <p:nvPr/>
          </p:nvSpPr>
          <p:spPr bwMode="auto">
            <a:xfrm>
              <a:off x="8184746" y="12461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3" name="Text Box 123"/>
            <p:cNvSpPr txBox="1">
              <a:spLocks noChangeArrowheads="1"/>
            </p:cNvSpPr>
            <p:nvPr/>
          </p:nvSpPr>
          <p:spPr bwMode="auto">
            <a:xfrm>
              <a:off x="8184746" y="18811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 dirty="0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3" name="Text Box 123"/>
            <p:cNvSpPr txBox="1">
              <a:spLocks noChangeArrowheads="1"/>
            </p:cNvSpPr>
            <p:nvPr/>
          </p:nvSpPr>
          <p:spPr bwMode="auto">
            <a:xfrm>
              <a:off x="8184746" y="156367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 dirty="0">
                  <a:solidFill>
                    <a:srgbClr val="3333FF"/>
                  </a:solidFill>
                </a:rPr>
                <a:t>x</a:t>
              </a:r>
            </a:p>
          </p:txBody>
        </p:sp>
      </p:grpSp>
      <p:grpSp>
        <p:nvGrpSpPr>
          <p:cNvPr id="67" name="Gruppo 66"/>
          <p:cNvGrpSpPr/>
          <p:nvPr/>
        </p:nvGrpSpPr>
        <p:grpSpPr>
          <a:xfrm>
            <a:off x="6405586" y="3165197"/>
            <a:ext cx="2166942" cy="2262158"/>
            <a:chOff x="6334148" y="2917917"/>
            <a:chExt cx="2166942" cy="2262158"/>
          </a:xfrm>
        </p:grpSpPr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6977090" y="292893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8196290" y="292893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6977090" y="480059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6977090" y="449579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6977090" y="417670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>
              <a:off x="6977090" y="387190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6977090" y="35385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6977090" y="32527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6334148" y="2917917"/>
              <a:ext cx="564578" cy="22621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it-IT" b="1" smtClean="0"/>
                <a:t>099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100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101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102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103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104</a:t>
              </a:r>
            </a:p>
            <a:p>
              <a:pPr>
                <a:spcBef>
                  <a:spcPts val="300"/>
                </a:spcBef>
              </a:pPr>
              <a:r>
                <a:rPr lang="it-IT" b="1" smtClean="0"/>
                <a:t>105</a:t>
              </a:r>
              <a:endParaRPr lang="it-IT" b="1"/>
            </a:p>
          </p:txBody>
        </p:sp>
      </p:grpSp>
      <p:sp>
        <p:nvSpPr>
          <p:cNvPr id="66" name="Rectangle 21"/>
          <p:cNvSpPr>
            <a:spLocks noChangeArrowheads="1"/>
          </p:cNvSpPr>
          <p:nvPr/>
        </p:nvSpPr>
        <p:spPr bwMode="auto">
          <a:xfrm>
            <a:off x="5275363" y="3791320"/>
            <a:ext cx="857256" cy="28575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ctr"/>
            <a:r>
              <a:rPr lang="it-IT" b="1" dirty="0" smtClean="0"/>
              <a:t>104</a:t>
            </a:r>
            <a:endParaRPr lang="it-IT" b="1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3115169" y="4790358"/>
            <a:ext cx="2570837" cy="9233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 ora come recupero le locazioni dalla 099 alla 102?</a:t>
            </a:r>
          </a:p>
        </p:txBody>
      </p:sp>
      <p:sp>
        <p:nvSpPr>
          <p:cNvPr id="42" name="Text Box 122"/>
          <p:cNvSpPr txBox="1">
            <a:spLocks noChangeArrowheads="1"/>
          </p:cNvSpPr>
          <p:nvPr/>
        </p:nvSpPr>
        <p:spPr bwMode="auto">
          <a:xfrm>
            <a:off x="8263744" y="4686900"/>
            <a:ext cx="31130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buClr>
                <a:schemeClr val="tx1"/>
              </a:buClr>
              <a:buFont typeface="Monotype Sorts" pitchFamily="2" charset="2"/>
              <a:buNone/>
            </a:pPr>
            <a:r>
              <a:rPr lang="it-IT" b="1" dirty="0">
                <a:solidFill>
                  <a:srgbClr val="3333FF"/>
                </a:solidFill>
              </a:rPr>
              <a:t>x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316440" y="4797152"/>
            <a:ext cx="216000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uiExpand="1" build="p"/>
      <p:bldP spid="32" grpId="0" uiExpand="1" build="p" autoUpdateAnimBg="0"/>
      <p:bldP spid="66" grpId="0" animBg="1"/>
      <p:bldP spid="85" grpId="0" animBg="1"/>
      <p:bldP spid="42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2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calloc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691680" y="6305550"/>
            <a:ext cx="6291588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060954"/>
            <a:ext cx="7643866" cy="512448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calloc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nro_var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dim_var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alloca un buffer di memoria per </a:t>
            </a:r>
            <a:r>
              <a:rPr lang="it-IT" sz="2400" b="1" dirty="0" err="1" smtClean="0">
                <a:solidFill>
                  <a:srgbClr val="3333FF"/>
                </a:solidFill>
              </a:rPr>
              <a:t>nro_var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variabili ognuna di dimensione </a:t>
            </a:r>
            <a:r>
              <a:rPr lang="it-IT" sz="2400" b="1" dirty="0" err="1" smtClean="0">
                <a:solidFill>
                  <a:srgbClr val="3333FF"/>
                </a:solidFill>
              </a:rPr>
              <a:t>dim_var</a:t>
            </a:r>
            <a:r>
              <a:rPr lang="it-IT" sz="2400" b="1" dirty="0" smtClean="0"/>
              <a:t> e le inizializza a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Tx/>
              <a:buChar char="-"/>
            </a:pPr>
            <a:r>
              <a:rPr lang="it-IT" sz="2400" b="1" dirty="0" smtClean="0"/>
              <a:t>l’indirizzo del primo byte del buffer, in caso di successo</a:t>
            </a:r>
          </a:p>
          <a:p>
            <a:pPr marL="746125" lvl="2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Tx/>
              <a:buChar char="-"/>
            </a:pPr>
            <a:r>
              <a:rPr lang="it-IT" sz="2400" b="1" dirty="0" smtClean="0"/>
              <a:t>il valore</a:t>
            </a:r>
            <a:r>
              <a:rPr lang="it-IT" sz="2400" b="1" dirty="0" smtClean="0">
                <a:solidFill>
                  <a:srgbClr val="3333FF"/>
                </a:solidFill>
              </a:rPr>
              <a:t> NULL</a:t>
            </a:r>
            <a:r>
              <a:rPr lang="it-IT" sz="2400" b="1" dirty="0" smtClean="0"/>
              <a:t> altrimenti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calloc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05550"/>
            <a:ext cx="6003556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013282"/>
            <a:ext cx="7354449" cy="51193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/>
              <a:t>/* sorgente: </a:t>
            </a:r>
            <a:r>
              <a:rPr lang="it-IT" b="1" dirty="0" err="1" smtClean="0"/>
              <a:t>calloc.c</a:t>
            </a:r>
            <a:r>
              <a:rPr lang="it-IT" b="1" dirty="0" smtClean="0"/>
              <a:t> */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illustra il corretto utilizzo dalla funzione </a:t>
            </a:r>
            <a:r>
              <a:rPr lang="it-IT" b="1" dirty="0" err="1" smtClean="0">
                <a:solidFill>
                  <a:srgbClr val="FF0000"/>
                </a:solidFill>
              </a:rPr>
              <a:t>calloc</a:t>
            </a:r>
            <a:r>
              <a:rPr lang="it-IT" b="1" dirty="0" smtClean="0">
                <a:solidFill>
                  <a:srgbClr val="FF0000"/>
                </a:solidFill>
              </a:rPr>
              <a:t>() </a:t>
            </a:r>
            <a:r>
              <a:rPr lang="it-IT" b="1" dirty="0" smtClean="0"/>
              <a:t>e della </a:t>
            </a:r>
            <a:r>
              <a:rPr lang="it-IT" b="1" dirty="0" smtClean="0">
                <a:solidFill>
                  <a:srgbClr val="FF0000"/>
                </a:solidFill>
              </a:rPr>
              <a:t>free()</a:t>
            </a:r>
            <a:r>
              <a:rPr lang="it-IT" b="1" dirty="0" smtClean="0"/>
              <a:t> */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e tipi funzionali alle varie operazioni di I/O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di interesse generale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funzione che visualizza il contenuto di un buffer di interi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/* definizione della variabile per la scansione del buffer */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scandisce il buffer visualizzandone il contenuto */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nElemento</a:t>
            </a:r>
            <a:r>
              <a:rPr lang="it-IT" b="1" dirty="0" smtClean="0">
                <a:solidFill>
                  <a:srgbClr val="3333FF"/>
                </a:solidFill>
              </a:rPr>
              <a:t> %d: %d",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</a:p>
          <a:p>
            <a:pPr>
              <a:lnSpc>
                <a:spcPts val="1800"/>
              </a:lnSpc>
            </a:pPr>
            <a:endParaRPr lang="it-IT" b="1" dirty="0" smtClean="0">
              <a:solidFill>
                <a:srgbClr val="3333FF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02242" y="5670967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62389"/>
            <a:ext cx="7498080" cy="646331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calloc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07704" y="6305550"/>
            <a:ext cx="6075564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44420" y="1906180"/>
            <a:ext cx="7078476" cy="3683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alloca, visualizza e successivamente rilascia,  un buffer per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un numero di valori interi specificato a </a:t>
            </a:r>
            <a:r>
              <a:rPr lang="it-IT" b="1" dirty="0" err="1" smtClean="0"/>
              <a:t>run</a:t>
            </a:r>
            <a:r>
              <a:rPr lang="it-IT" b="1" dirty="0" smtClean="0"/>
              <a:t>-time */</a:t>
            </a:r>
          </a:p>
          <a:p>
            <a:pPr>
              <a:lnSpc>
                <a:spcPts val="18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/* definisce le variabili per la dimensione del buffer, espressa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** in numero di interi, e per il suo indirizzo iniziale */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/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acquisisce la dimensione del 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nQuanti</a:t>
            </a:r>
            <a:r>
              <a:rPr lang="it-IT" b="1" dirty="0" smtClean="0">
                <a:solidFill>
                  <a:srgbClr val="3333FF"/>
                </a:solidFill>
              </a:rPr>
              <a:t> valori? ");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>
                <a:solidFill>
                  <a:srgbClr val="3333FF"/>
                </a:solidFill>
              </a:rPr>
              <a:t>  </a:t>
            </a:r>
            <a:r>
              <a:rPr lang="it-IT" b="1" dirty="0" err="1">
                <a:solidFill>
                  <a:srgbClr val="3333FF"/>
                </a:solidFill>
              </a:rPr>
              <a:t>scanf</a:t>
            </a:r>
            <a:r>
              <a:rPr lang="it-IT" b="1" dirty="0">
                <a:solidFill>
                  <a:srgbClr val="3333FF"/>
                </a:solidFill>
              </a:rPr>
              <a:t>("%u", &amp;</a:t>
            </a:r>
            <a:r>
              <a:rPr lang="it-IT" b="1" dirty="0" err="1">
                <a:solidFill>
                  <a:srgbClr val="3333FF"/>
                </a:solidFill>
              </a:rPr>
              <a:t>nro_val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 alloca il buffer e inizializza il valore di ogni sua variabile a 0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*) </a:t>
            </a:r>
            <a:r>
              <a:rPr lang="it-IT" b="1" dirty="0" err="1" smtClean="0">
                <a:solidFill>
                  <a:srgbClr val="FF0000"/>
                </a:solidFill>
              </a:rPr>
              <a:t>calloc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nro_val</a:t>
            </a:r>
            <a:r>
              <a:rPr lang="it-IT" b="1" dirty="0" smtClean="0">
                <a:solidFill>
                  <a:srgbClr val="FF0000"/>
                </a:solidFill>
              </a:rPr>
              <a:t>, 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</a:t>
            </a:r>
            <a:endParaRPr lang="it-IT" b="1" dirty="0" smtClean="0">
              <a:solidFill>
                <a:srgbClr val="3333FF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73771" y="5631631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796136" y="1239143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334397"/>
            <a:ext cx="7498080" cy="646331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calloc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217324" y="6305550"/>
            <a:ext cx="6765944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75010" y="1592500"/>
            <a:ext cx="7695837" cy="37087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/* se l’allocazione fallisce termina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== NULL)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fallita");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/>
              <a:t>  /* se l'allocazione ha successo visualizza il contenuto del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** buffer e poi libera la memoria per questo allocata */ 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avvenuta con successo\n");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del buffer:");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VisBuffIn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  free(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44904" y="1181943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305550"/>
            <a:ext cx="6147572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836712"/>
            <a:ext cx="7678636" cy="55938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200" b="1" dirty="0" err="1" smtClean="0">
                <a:solidFill>
                  <a:srgbClr val="3333FF"/>
                </a:solidFill>
              </a:rPr>
              <a:t>void</a:t>
            </a:r>
            <a:r>
              <a:rPr lang="it-IT" sz="2200" b="1" dirty="0" smtClean="0">
                <a:solidFill>
                  <a:srgbClr val="3333FF"/>
                </a:solidFill>
              </a:rPr>
              <a:t> * </a:t>
            </a:r>
            <a:r>
              <a:rPr lang="it-IT" sz="2200" b="1" dirty="0" err="1" smtClean="0">
                <a:solidFill>
                  <a:srgbClr val="3333FF"/>
                </a:solidFill>
              </a:rPr>
              <a:t>memcpy</a:t>
            </a:r>
            <a:r>
              <a:rPr lang="it-IT" sz="2200" b="1" dirty="0" smtClean="0">
                <a:solidFill>
                  <a:srgbClr val="3333FF"/>
                </a:solidFill>
              </a:rPr>
              <a:t>(</a:t>
            </a:r>
            <a:r>
              <a:rPr lang="it-IT" sz="2200" b="1" dirty="0" err="1" smtClean="0">
                <a:solidFill>
                  <a:srgbClr val="3333FF"/>
                </a:solidFill>
              </a:rPr>
              <a:t>void</a:t>
            </a:r>
            <a:r>
              <a:rPr lang="it-IT" sz="2200" b="1" dirty="0" smtClean="0">
                <a:solidFill>
                  <a:srgbClr val="3333FF"/>
                </a:solidFill>
              </a:rPr>
              <a:t> * dest, </a:t>
            </a:r>
            <a:r>
              <a:rPr lang="it-IT" sz="2200" b="1" dirty="0" err="1" smtClean="0">
                <a:solidFill>
                  <a:srgbClr val="3333FF"/>
                </a:solidFill>
              </a:rPr>
              <a:t>void</a:t>
            </a:r>
            <a:r>
              <a:rPr lang="it-IT" sz="2200" b="1" dirty="0" smtClean="0">
                <a:solidFill>
                  <a:srgbClr val="3333FF"/>
                </a:solidFill>
              </a:rPr>
              <a:t> * </a:t>
            </a:r>
            <a:r>
              <a:rPr lang="it-IT" sz="2200" b="1" dirty="0" err="1" smtClean="0">
                <a:solidFill>
                  <a:srgbClr val="3333FF"/>
                </a:solidFill>
              </a:rPr>
              <a:t>src</a:t>
            </a:r>
            <a:r>
              <a:rPr lang="it-IT" sz="2200" b="1" dirty="0" smtClean="0">
                <a:solidFill>
                  <a:srgbClr val="3333FF"/>
                </a:solidFill>
              </a:rPr>
              <a:t>, </a:t>
            </a:r>
            <a:r>
              <a:rPr lang="it-IT" sz="2200" b="1" dirty="0" err="1" smtClean="0">
                <a:solidFill>
                  <a:srgbClr val="3333FF"/>
                </a:solidFill>
              </a:rPr>
              <a:t>size_t</a:t>
            </a:r>
            <a:r>
              <a:rPr lang="it-IT" sz="2200" b="1" dirty="0" smtClean="0">
                <a:solidFill>
                  <a:srgbClr val="3333FF"/>
                </a:solidFill>
              </a:rPr>
              <a:t> n)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200" b="1" dirty="0" smtClean="0"/>
              <a:t>copia </a:t>
            </a:r>
            <a:r>
              <a:rPr lang="it-IT" sz="2200" b="1" dirty="0" smtClean="0">
                <a:solidFill>
                  <a:srgbClr val="3333FF"/>
                </a:solidFill>
              </a:rPr>
              <a:t>n</a:t>
            </a:r>
            <a:r>
              <a:rPr lang="it-IT" sz="2200" b="1" dirty="0" smtClean="0"/>
              <a:t> byte dall’indirizzo </a:t>
            </a:r>
            <a:r>
              <a:rPr lang="it-IT" sz="2200" b="1" dirty="0" err="1" smtClean="0">
                <a:solidFill>
                  <a:srgbClr val="3333FF"/>
                </a:solidFill>
              </a:rPr>
              <a:t>src</a:t>
            </a:r>
            <a:r>
              <a:rPr lang="it-IT" sz="2200" b="1" dirty="0" smtClean="0"/>
              <a:t> all’indirizzo </a:t>
            </a:r>
            <a:r>
              <a:rPr lang="it-IT" sz="2200" b="1" dirty="0" smtClean="0">
                <a:solidFill>
                  <a:srgbClr val="3333FF"/>
                </a:solidFill>
              </a:rPr>
              <a:t>des</a:t>
            </a:r>
            <a:r>
              <a:rPr lang="it-IT" sz="2400" b="1" dirty="0" smtClean="0">
                <a:solidFill>
                  <a:srgbClr val="3333FF"/>
                </a:solidFill>
              </a:rPr>
              <a:t>t</a:t>
            </a:r>
            <a:endParaRPr lang="it-IT" sz="2400" b="1" dirty="0" smtClean="0"/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</a:t>
            </a:r>
            <a:r>
              <a:rPr lang="it-IT" sz="2200" b="1" dirty="0" smtClean="0"/>
              <a:t>l’indirizzo </a:t>
            </a:r>
            <a:r>
              <a:rPr lang="it-IT" sz="2200" b="1" dirty="0" smtClean="0">
                <a:solidFill>
                  <a:srgbClr val="3333FF"/>
                </a:solidFill>
              </a:rPr>
              <a:t>dest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Direttive per il preprocessore:</a:t>
            </a:r>
          </a:p>
          <a:p>
            <a:pPr marL="719138" lvl="1" indent="-266700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</a:t>
            </a:r>
            <a:r>
              <a:rPr lang="it-IT" sz="2200" b="1" dirty="0" smtClean="0"/>
              <a:t>includere la direttiva </a:t>
            </a:r>
            <a:r>
              <a:rPr lang="it-IT" sz="2200" b="1" dirty="0" smtClean="0">
                <a:solidFill>
                  <a:srgbClr val="3333FF"/>
                </a:solidFill>
              </a:rPr>
              <a:t>#include &lt;</a:t>
            </a:r>
            <a:r>
              <a:rPr lang="it-IT" sz="2200" b="1" dirty="0" err="1" smtClean="0">
                <a:solidFill>
                  <a:srgbClr val="3333FF"/>
                </a:solidFill>
              </a:rPr>
              <a:t>string.h</a:t>
            </a:r>
            <a:r>
              <a:rPr lang="it-IT" sz="2200" b="1" dirty="0" smtClean="0">
                <a:solidFill>
                  <a:srgbClr val="3333FF"/>
                </a:solidFill>
              </a:rPr>
              <a:t>&gt; </a:t>
            </a:r>
            <a:r>
              <a:rPr lang="it-IT" sz="2200" b="1" dirty="0" smtClean="0"/>
              <a:t>per utilizzare la funzione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Attenzione:</a:t>
            </a:r>
            <a:endParaRPr lang="it-IT" sz="2800" b="1" dirty="0">
              <a:solidFill>
                <a:srgbClr val="FF0000"/>
              </a:solidFill>
            </a:endParaRP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</a:t>
            </a:r>
            <a:r>
              <a:rPr lang="it-IT" sz="2200" b="1" dirty="0" smtClean="0"/>
              <a:t>i </a:t>
            </a:r>
            <a:r>
              <a:rPr lang="it-IT" sz="2200" b="1" dirty="0"/>
              <a:t>buffer sorgente </a:t>
            </a:r>
            <a:r>
              <a:rPr lang="it-IT" sz="2200" b="1" dirty="0" smtClean="0"/>
              <a:t>(da </a:t>
            </a:r>
            <a:r>
              <a:rPr lang="it-IT" sz="2200" b="1" dirty="0" err="1">
                <a:solidFill>
                  <a:srgbClr val="3333FF"/>
                </a:solidFill>
              </a:rPr>
              <a:t>src</a:t>
            </a:r>
            <a:r>
              <a:rPr lang="it-IT" sz="2200" b="1" dirty="0" smtClean="0"/>
              <a:t> per </a:t>
            </a:r>
            <a:r>
              <a:rPr lang="it-IT" sz="2200" b="1" dirty="0">
                <a:solidFill>
                  <a:srgbClr val="3333FF"/>
                </a:solidFill>
              </a:rPr>
              <a:t>n</a:t>
            </a:r>
            <a:r>
              <a:rPr lang="it-IT" sz="2200" b="1" dirty="0" smtClean="0"/>
              <a:t> byte) e </a:t>
            </a:r>
            <a:r>
              <a:rPr lang="it-IT" sz="2200" b="1" dirty="0"/>
              <a:t>destinazione (da </a:t>
            </a:r>
            <a:r>
              <a:rPr lang="it-IT" sz="2200" b="1" dirty="0">
                <a:solidFill>
                  <a:srgbClr val="3333FF"/>
                </a:solidFill>
              </a:rPr>
              <a:t>dest</a:t>
            </a:r>
            <a:r>
              <a:rPr lang="it-IT" sz="2200" b="1" dirty="0" smtClean="0"/>
              <a:t> </a:t>
            </a:r>
            <a:r>
              <a:rPr lang="it-IT" sz="2200" b="1" dirty="0"/>
              <a:t>per </a:t>
            </a:r>
            <a:r>
              <a:rPr lang="it-IT" sz="2200" b="1" dirty="0">
                <a:solidFill>
                  <a:srgbClr val="3333FF"/>
                </a:solidFill>
              </a:rPr>
              <a:t>n</a:t>
            </a:r>
            <a:r>
              <a:rPr lang="it-IT" sz="2200" b="1" dirty="0"/>
              <a:t> byte) </a:t>
            </a:r>
            <a:r>
              <a:rPr lang="it-IT" sz="2200" b="1" dirty="0" smtClean="0"/>
              <a:t>non </a:t>
            </a:r>
            <a:r>
              <a:rPr lang="it-IT" sz="2200" b="1" dirty="0"/>
              <a:t>devono sovrapporsi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763688" y="6305550"/>
            <a:ext cx="6219580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59668" y="955332"/>
            <a:ext cx="7879080" cy="55553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it-IT" b="1" dirty="0" smtClean="0"/>
              <a:t>/* sorgente: </a:t>
            </a:r>
            <a:r>
              <a:rPr lang="it-IT" b="1" dirty="0" err="1" smtClean="0"/>
              <a:t>memcpy.c</a:t>
            </a:r>
            <a:r>
              <a:rPr lang="it-IT" b="1" dirty="0" smtClean="0"/>
              <a:t> */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illustra il corretto utilizzo dalla funzione </a:t>
            </a:r>
            <a:r>
              <a:rPr lang="it-IT" b="1" dirty="0" err="1" smtClean="0">
                <a:solidFill>
                  <a:srgbClr val="FF0000"/>
                </a:solidFill>
              </a:rPr>
              <a:t>memcpy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> */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di funzioni e tipi funzionali alle varie operazioni di I/O */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</a:pPr>
            <a:r>
              <a:rPr lang="it-IT" b="1" dirty="0" smtClean="0"/>
              <a:t>/* inclusione dei file di intestazione delle libreria standard che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contengono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di interesse generale, e per la gestione della memoria e 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** delle stringhe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 smtClean="0">
                <a:solidFill>
                  <a:srgbClr val="3333FF"/>
                </a:solidFill>
              </a:rPr>
              <a:t>&gt; </a:t>
            </a:r>
          </a:p>
          <a:p>
            <a:pPr>
              <a:lnSpc>
                <a:spcPts val="1800"/>
              </a:lnSpc>
            </a:pPr>
            <a:r>
              <a:rPr lang="it-IT" b="1" dirty="0"/>
              <a:t>/* funzione che inizializza il contenuto di un buffer </a:t>
            </a:r>
            <a:r>
              <a:rPr lang="it-IT" b="1" dirty="0" smtClean="0"/>
              <a:t>con </a:t>
            </a:r>
            <a:r>
              <a:rPr lang="it-IT" b="1" dirty="0"/>
              <a:t>una</a:t>
            </a:r>
          </a:p>
          <a:p>
            <a:pPr>
              <a:lnSpc>
                <a:spcPts val="1800"/>
              </a:lnSpc>
            </a:pPr>
            <a:r>
              <a:rPr lang="it-IT" b="1" dirty="0"/>
              <a:t>** sequenza progressiva di </a:t>
            </a:r>
            <a:r>
              <a:rPr lang="it-IT" b="1" dirty="0" smtClean="0"/>
              <a:t>interi a partire da 0 */</a:t>
            </a:r>
            <a:endParaRPr lang="it-IT" b="1" dirty="0"/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/* definisce il cursore per la scansione del buffer */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/* scandisce il buffer inizializzandone il contenuto */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 =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  <a:r>
              <a:rPr lang="it-IT" b="1" dirty="0" smtClean="0">
                <a:solidFill>
                  <a:srgbClr val="FF0000"/>
                </a:solidFill>
              </a:rPr>
              <a:t>	</a:t>
            </a:r>
            <a:endParaRPr lang="it-IT" b="1" dirty="0" smtClean="0">
              <a:solidFill>
                <a:srgbClr val="3333FF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444208" y="5945587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65118"/>
            <a:ext cx="6147572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00770" y="846673"/>
            <a:ext cx="6782498" cy="5606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/* funzione che visualizza il contenuto di un buffer di interi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definisce il cursore per la scansione del 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scandisce il buffer visualizzandone il contenuto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for (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 &lt;= dim-1;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nElemento</a:t>
            </a:r>
            <a:r>
              <a:rPr lang="it-IT" b="1" dirty="0" smtClean="0">
                <a:solidFill>
                  <a:srgbClr val="3333FF"/>
                </a:solidFill>
              </a:rPr>
              <a:t> %d: %d", 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[</a:t>
            </a:r>
            <a:r>
              <a:rPr lang="it-IT" b="1" dirty="0" err="1" smtClean="0">
                <a:solidFill>
                  <a:srgbClr val="3333FF"/>
                </a:solidFill>
              </a:rPr>
              <a:t>curs</a:t>
            </a:r>
            <a:r>
              <a:rPr lang="it-IT" b="1" dirty="0" smtClean="0">
                <a:solidFill>
                  <a:srgbClr val="3333FF"/>
                </a:solidFill>
              </a:rPr>
              <a:t>]);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800"/>
              </a:lnSpc>
            </a:pPr>
            <a:r>
              <a:rPr lang="it-IT" b="1" dirty="0"/>
              <a:t>/</a:t>
            </a:r>
            <a:r>
              <a:rPr lang="it-IT" b="1" dirty="0" smtClean="0"/>
              <a:t>* </a:t>
            </a:r>
            <a:r>
              <a:rPr lang="it-IT" b="1" dirty="0"/>
              <a:t>alloca due buffer di interi, inizializza il I e lo visualizza,</a:t>
            </a:r>
          </a:p>
          <a:p>
            <a:pPr>
              <a:lnSpc>
                <a:spcPts val="1800"/>
              </a:lnSpc>
            </a:pPr>
            <a:r>
              <a:rPr lang="it-IT" b="1" dirty="0"/>
              <a:t>** lo copia nel II e poi ne visualizza il contenuto. Infine rilascia</a:t>
            </a:r>
          </a:p>
          <a:p>
            <a:pPr>
              <a:lnSpc>
                <a:spcPts val="1800"/>
              </a:lnSpc>
            </a:pPr>
            <a:r>
              <a:rPr lang="it-IT" b="1" dirty="0"/>
              <a:t>** la memoria allocata per entrambi i </a:t>
            </a:r>
            <a:r>
              <a:rPr lang="it-IT" b="1" dirty="0" smtClean="0"/>
              <a:t>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</a:t>
            </a:r>
            <a:r>
              <a:rPr lang="it-IT" b="1" dirty="0" smtClean="0">
                <a:solidFill>
                  <a:srgbClr val="3333FF"/>
                </a:solidFill>
              </a:rPr>
              <a:t>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/* definisce </a:t>
            </a:r>
            <a:r>
              <a:rPr lang="it-IT" b="1" dirty="0"/>
              <a:t>le variabili per la dimensione dei buffer,</a:t>
            </a:r>
          </a:p>
          <a:p>
            <a:pPr>
              <a:lnSpc>
                <a:spcPts val="1800"/>
              </a:lnSpc>
            </a:pPr>
            <a:r>
              <a:rPr lang="it-IT" b="1" dirty="0"/>
              <a:t>  ** espressa in numero di interi, e per i loro indirizzi</a:t>
            </a:r>
          </a:p>
          <a:p>
            <a:pPr>
              <a:lnSpc>
                <a:spcPts val="1800"/>
              </a:lnSpc>
            </a:pPr>
            <a:r>
              <a:rPr lang="it-IT" b="1" dirty="0"/>
              <a:t>  ** di </a:t>
            </a:r>
            <a:r>
              <a:rPr lang="it-IT" b="1" dirty="0" smtClean="0"/>
              <a:t>inizio */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*ptr_1, *ptr_2;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acquisisce la dimensione dei 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nQuanti</a:t>
            </a:r>
            <a:r>
              <a:rPr lang="it-IT" b="1" dirty="0" smtClean="0">
                <a:solidFill>
                  <a:srgbClr val="3333FF"/>
                </a:solidFill>
              </a:rPr>
              <a:t> valori nei buffer? 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05907" y="179871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102619" y="5927237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763688" y="6305550"/>
            <a:ext cx="6219580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31640" y="1124744"/>
            <a:ext cx="6378413" cy="522194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/>
              <a:t>/* alloca i due 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ptr_1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*) </a:t>
            </a:r>
            <a:r>
              <a:rPr lang="it-IT" b="1" dirty="0" err="1" smtClean="0">
                <a:solidFill>
                  <a:srgbClr val="3333FF"/>
                </a:solidFill>
              </a:rPr>
              <a:t>calloc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ptr_2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*) </a:t>
            </a:r>
            <a:r>
              <a:rPr lang="it-IT" b="1" dirty="0" err="1" smtClean="0">
                <a:solidFill>
                  <a:srgbClr val="3333FF"/>
                </a:solidFill>
              </a:rPr>
              <a:t>calloc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/>
              <a:t>  /* controlla se l’allocazione ha successo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((ptr_1 == NULL) || (ptr_2 == NULL))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  /* se fallisce rilascia la memoria eventualmente allocata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  ** e termina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fallita");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(ptr_1 != NULL)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  free(ptr_1);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(ptr_2 != NULL)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      free(ptr_2);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smtClean="0"/>
              <a:t>/* altrimenti inizializza il I buffer e lo visualizza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avvenuta con successo\n");    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InBuffInt</a:t>
            </a:r>
            <a:r>
              <a:rPr lang="it-IT" b="1" dirty="0" smtClean="0">
                <a:solidFill>
                  <a:srgbClr val="3333FF"/>
                </a:solidFill>
              </a:rPr>
              <a:t>(ptr_1,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I Buffer:");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(ptr_1,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07596" y="852775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98099" y="6022576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memcpy()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763688" y="6305550"/>
            <a:ext cx="6219580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85794"/>
            <a:ext cx="6127960" cy="25545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/>
              <a:t>/* copia il I buffer nel II e lo visualizza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smtClean="0">
                <a:solidFill>
                  <a:srgbClr val="3333FF"/>
                </a:solidFill>
              </a:rPr>
              <a:t>ptr_2 = </a:t>
            </a:r>
            <a:r>
              <a:rPr lang="it-IT" b="1" dirty="0" err="1" smtClean="0">
                <a:solidFill>
                  <a:srgbClr val="FF0000"/>
                </a:solidFill>
              </a:rPr>
              <a:t>memcpy</a:t>
            </a:r>
            <a:r>
              <a:rPr lang="it-IT" b="1" dirty="0" smtClean="0">
                <a:solidFill>
                  <a:srgbClr val="FF0000"/>
                </a:solidFill>
              </a:rPr>
              <a:t>(ptr_2, ptr_1, </a:t>
            </a:r>
            <a:r>
              <a:rPr lang="it-IT" b="1" dirty="0" err="1" smtClean="0">
                <a:solidFill>
                  <a:srgbClr val="FF0000"/>
                </a:solidFill>
              </a:rPr>
              <a:t>nro_val</a:t>
            </a:r>
            <a:r>
              <a:rPr lang="it-IT" b="1" dirty="0" smtClean="0">
                <a:solidFill>
                  <a:srgbClr val="FF0000"/>
                </a:solidFill>
              </a:rPr>
              <a:t>*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II Buffer:");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(ptr_2,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/>
              <a:t>  /* rilascia la memoria allocata per entrambi i 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  free(ptr_1)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  free(ptr_2)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 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305550"/>
            <a:ext cx="6147572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35128" y="1357298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>
              <a:cs typeface="Courier New" pitchFamily="49" charset="0"/>
            </a:endParaRPr>
          </a:p>
          <a:p>
            <a:pPr algn="ctr"/>
            <a:r>
              <a:rPr lang="it-IT" sz="2400" b="1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smtClean="0">
                <a:ea typeface="MS Mincho" pitchFamily="49" charset="-128"/>
              </a:rPr>
              <a:t>per la gestione della memoria. </a:t>
            </a:r>
            <a:r>
              <a:rPr lang="it-IT" sz="2400" b="1">
                <a:ea typeface="MS Mincho" pitchFamily="49" charset="-128"/>
              </a:rPr>
              <a:t>Per </a:t>
            </a:r>
            <a:r>
              <a:rPr lang="it-IT" sz="2400" b="1" smtClean="0">
                <a:ea typeface="MS Mincho" pitchFamily="49" charset="-128"/>
              </a:rPr>
              <a:t>utilizzare </a:t>
            </a:r>
            <a:r>
              <a:rPr lang="it-IT" sz="2400" b="1">
                <a:ea typeface="MS Mincho" pitchFamily="49" charset="-128"/>
              </a:rPr>
              <a:t>tali funzioni all’interno di un file è necessario includere in testa allo stesso la direttiva per il preprocessore:</a:t>
            </a:r>
          </a:p>
          <a:p>
            <a:pPr algn="ctr"/>
            <a:endParaRPr lang="it-IT" sz="2000" smtClean="0">
              <a:cs typeface="Courier New" pitchFamily="49" charset="0"/>
            </a:endParaRPr>
          </a:p>
          <a:p>
            <a:pPr algn="ctr"/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stdlib.h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26038"/>
            <a:ext cx="7498080" cy="553998"/>
          </a:xfrm>
        </p:spPr>
        <p:txBody>
          <a:bodyPr/>
          <a:lstStyle/>
          <a:p>
            <a:r>
              <a:rPr lang="it-IT" sz="3000" smtClean="0"/>
              <a:t>La funzione malloc()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305550"/>
            <a:ext cx="6147572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7324" y="1029072"/>
            <a:ext cx="7456458" cy="493981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Buffer</a:t>
            </a:r>
          </a:p>
          <a:p>
            <a:pPr marL="804863" lvl="1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000" b="1" dirty="0"/>
              <a:t>una sequenza contigua di byte (locazioni) in memoria </a:t>
            </a:r>
            <a:r>
              <a:rPr lang="it-IT" sz="2000" b="1" dirty="0" smtClean="0"/>
              <a:t>centrale</a:t>
            </a:r>
          </a:p>
          <a:p>
            <a:pPr marL="288925" lvl="1" indent="-288925" eaLnBrk="0" hangingPunct="0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Il tipo </a:t>
            </a:r>
            <a:r>
              <a:rPr lang="it-IT" sz="2400" b="1" dirty="0" err="1" smtClean="0">
                <a:solidFill>
                  <a:srgbClr val="FF0000"/>
                </a:solidFill>
              </a:rPr>
              <a:t>void</a:t>
            </a:r>
            <a:r>
              <a:rPr lang="it-IT" sz="2400" b="1" dirty="0" smtClean="0">
                <a:solidFill>
                  <a:srgbClr val="FF0000"/>
                </a:solidFill>
              </a:rPr>
              <a:t> *:</a:t>
            </a:r>
            <a:endParaRPr lang="it-IT" sz="2400" b="1" dirty="0">
              <a:solidFill>
                <a:srgbClr val="FF0000"/>
              </a:solidFill>
            </a:endParaRPr>
          </a:p>
          <a:p>
            <a:pPr marL="804863" lvl="1" indent="-373063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000" b="1" dirty="0">
                <a:solidFill>
                  <a:srgbClr val="3333FF"/>
                </a:solidFill>
              </a:rPr>
              <a:t>	</a:t>
            </a:r>
            <a:r>
              <a:rPr lang="it-IT" sz="2000" b="1" dirty="0" smtClean="0"/>
              <a:t>indirizzo di una variabile di tipo non specificato</a:t>
            </a:r>
            <a:endParaRPr lang="it-IT" sz="2000" b="1" dirty="0"/>
          </a:p>
          <a:p>
            <a:pPr marL="288925" lvl="1" indent="-288925" eaLnBrk="0" hangingPunct="0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err="1">
                <a:solidFill>
                  <a:srgbClr val="FF0000"/>
                </a:solidFill>
              </a:rPr>
              <a:t>Signature</a:t>
            </a:r>
            <a:r>
              <a:rPr lang="it-IT" sz="2400" b="1" dirty="0">
                <a:solidFill>
                  <a:srgbClr val="FF0000"/>
                </a:solidFill>
              </a:rPr>
              <a:t> (firma):</a:t>
            </a:r>
          </a:p>
          <a:p>
            <a:pPr marL="804863" lvl="1" indent="-373063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000" b="1" dirty="0" smtClean="0">
                <a:solidFill>
                  <a:srgbClr val="3333FF"/>
                </a:solidFill>
              </a:rPr>
              <a:t>	</a:t>
            </a:r>
            <a:r>
              <a:rPr lang="it-IT" sz="2000" b="1" dirty="0" err="1" smtClean="0">
                <a:solidFill>
                  <a:srgbClr val="3333FF"/>
                </a:solidFill>
              </a:rPr>
              <a:t>void</a:t>
            </a:r>
            <a:r>
              <a:rPr lang="it-IT" sz="2000" b="1" dirty="0" smtClean="0">
                <a:solidFill>
                  <a:srgbClr val="3333FF"/>
                </a:solidFill>
              </a:rPr>
              <a:t> *</a:t>
            </a:r>
            <a:r>
              <a:rPr lang="it-IT" sz="2000" b="1" dirty="0" err="1" smtClean="0">
                <a:solidFill>
                  <a:srgbClr val="3333FF"/>
                </a:solidFill>
              </a:rPr>
              <a:t>malloc</a:t>
            </a:r>
            <a:r>
              <a:rPr lang="it-IT" sz="2000" b="1" dirty="0" smtClean="0">
                <a:solidFill>
                  <a:srgbClr val="3333FF"/>
                </a:solidFill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</a:rPr>
              <a:t>size_t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</a:rPr>
              <a:t>size</a:t>
            </a:r>
            <a:r>
              <a:rPr lang="it-IT" sz="20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Modifiche allo stato della memoria:</a:t>
            </a:r>
          </a:p>
          <a:p>
            <a:pPr marL="804863" lvl="1" indent="-373063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000" b="1" dirty="0" smtClean="0">
                <a:solidFill>
                  <a:srgbClr val="3333FF"/>
                </a:solidFill>
              </a:rPr>
              <a:t>	</a:t>
            </a:r>
            <a:r>
              <a:rPr lang="it-IT" sz="2000" b="1" dirty="0" smtClean="0"/>
              <a:t>alloca un buffer di memoria di </a:t>
            </a:r>
            <a:r>
              <a:rPr lang="it-IT" sz="2000" b="1" dirty="0" err="1" smtClean="0">
                <a:solidFill>
                  <a:srgbClr val="3333FF"/>
                </a:solidFill>
              </a:rPr>
              <a:t>size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smtClean="0"/>
              <a:t>byte</a:t>
            </a:r>
          </a:p>
          <a:p>
            <a:pPr marL="288925" lvl="1" indent="-288925" eaLnBrk="0" hangingPunct="0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Valore restituito:</a:t>
            </a:r>
          </a:p>
          <a:p>
            <a:pPr marL="804863" lvl="2" indent="-347663" eaLnBrk="0" hangingPunct="0">
              <a:spcBef>
                <a:spcPts val="600"/>
              </a:spcBef>
              <a:buClr>
                <a:srgbClr val="FF0000"/>
              </a:buClr>
              <a:buFontTx/>
              <a:buChar char="-"/>
            </a:pPr>
            <a:r>
              <a:rPr lang="it-IT" sz="2000" b="1" dirty="0" smtClean="0"/>
              <a:t>l’indirizzo del primo byte del buffer, in caso di successo</a:t>
            </a:r>
          </a:p>
          <a:p>
            <a:pPr marL="804863" lvl="2" indent="-347663" eaLnBrk="0" hangingPunct="0">
              <a:spcBef>
                <a:spcPts val="600"/>
              </a:spcBef>
              <a:buClr>
                <a:srgbClr val="FF0000"/>
              </a:buClr>
              <a:buFontTx/>
              <a:buChar char="-"/>
            </a:pPr>
            <a:r>
              <a:rPr lang="it-IT" sz="2000" b="1" dirty="0" smtClean="0"/>
              <a:t>il valore</a:t>
            </a:r>
            <a:r>
              <a:rPr lang="it-IT" sz="2000" b="1" dirty="0" smtClean="0">
                <a:solidFill>
                  <a:srgbClr val="3333FF"/>
                </a:solidFill>
              </a:rPr>
              <a:t> NULL</a:t>
            </a:r>
            <a:r>
              <a:rPr lang="it-IT" sz="2000" b="1" dirty="0" smtClean="0"/>
              <a:t> 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Il tipo </a:t>
            </a:r>
            <a:r>
              <a:rPr lang="it-IT" dirty="0" err="1" smtClean="0"/>
              <a:t>size_t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96898" y="6330271"/>
            <a:ext cx="6075564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72992" y="1345843"/>
            <a:ext cx="6744988" cy="474745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Definizione:</a:t>
            </a:r>
          </a:p>
          <a:p>
            <a:pPr marL="720725" lvl="1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typedef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unsigned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;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utilizzato per rappresentare dimensioni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Range</a:t>
            </a:r>
            <a:r>
              <a:rPr lang="it-IT" sz="2800" b="1" dirty="0" smtClean="0">
                <a:solidFill>
                  <a:srgbClr val="FF0000"/>
                </a:solidFill>
              </a:rPr>
              <a:t> di rappresentazione:</a:t>
            </a:r>
          </a:p>
          <a:p>
            <a:pPr marL="1255713" lvl="2" eaLnBrk="0" hangingPunct="0">
              <a:lnSpc>
                <a:spcPts val="2800"/>
              </a:lnSpc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800" b="1" dirty="0" smtClean="0"/>
              <a:t>tra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>
                <a:solidFill>
                  <a:srgbClr val="3333FF"/>
                </a:solidFill>
              </a:rPr>
              <a:t>0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e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>
                <a:solidFill>
                  <a:srgbClr val="3333FF"/>
                </a:solidFill>
              </a:rPr>
              <a:t>2</a:t>
            </a:r>
            <a:r>
              <a:rPr lang="it-IT" sz="2800" b="1" baseline="70000" dirty="0" smtClean="0">
                <a:solidFill>
                  <a:srgbClr val="3333FF"/>
                </a:solidFill>
              </a:rPr>
              <a:t>sizeof(</a:t>
            </a:r>
            <a:r>
              <a:rPr lang="it-IT" sz="2800" b="1" baseline="70000" dirty="0" err="1" smtClean="0">
                <a:solidFill>
                  <a:srgbClr val="3333FF"/>
                </a:solidFill>
              </a:rPr>
              <a:t>size_t</a:t>
            </a:r>
            <a:r>
              <a:rPr lang="it-IT" sz="2800" b="1" baseline="70000" dirty="0" smtClean="0">
                <a:solidFill>
                  <a:srgbClr val="3333FF"/>
                </a:solidFill>
              </a:rPr>
              <a:t>)*8</a:t>
            </a:r>
            <a:r>
              <a:rPr lang="it-IT" sz="2800" b="1" dirty="0" smtClean="0">
                <a:solidFill>
                  <a:srgbClr val="3333FF"/>
                </a:solidFill>
              </a:rPr>
              <a:t>-1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Attenzione:</a:t>
            </a:r>
            <a:endParaRPr lang="it-IT" sz="2800" b="1" dirty="0">
              <a:solidFill>
                <a:srgbClr val="FF0000"/>
              </a:solidFill>
            </a:endParaRPr>
          </a:p>
          <a:p>
            <a:pPr marL="720725" lvl="1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per </a:t>
            </a:r>
            <a:r>
              <a:rPr lang="it-IT" sz="2400" b="1" dirty="0" smtClean="0">
                <a:solidFill>
                  <a:srgbClr val="3333FF"/>
                </a:solidFill>
              </a:rPr>
              <a:t>problemi </a:t>
            </a:r>
            <a:r>
              <a:rPr lang="it-IT" sz="2400" b="1" dirty="0">
                <a:solidFill>
                  <a:srgbClr val="3333FF"/>
                </a:solidFill>
              </a:rPr>
              <a:t>di compatibilità tra i diversi </a:t>
            </a:r>
            <a:r>
              <a:rPr lang="it-IT" sz="2400" b="1" dirty="0" smtClean="0">
                <a:solidFill>
                  <a:srgbClr val="3333FF"/>
                </a:solidFill>
              </a:rPr>
              <a:t>compilatori, eviteremo l’uso </a:t>
            </a:r>
            <a:r>
              <a:rPr lang="it-IT" sz="2400" b="1" dirty="0">
                <a:solidFill>
                  <a:srgbClr val="3333FF"/>
                </a:solidFill>
              </a:rPr>
              <a:t>d</a:t>
            </a:r>
            <a:r>
              <a:rPr lang="it-IT" sz="2400" b="1" dirty="0" smtClean="0">
                <a:solidFill>
                  <a:srgbClr val="3333FF"/>
                </a:solidFill>
              </a:rPr>
              <a:t>el tipo </a:t>
            </a:r>
            <a:r>
              <a:rPr lang="it-IT" sz="2400" b="1" dirty="0" err="1" smtClean="0">
                <a:solidFill>
                  <a:srgbClr val="FF0000"/>
                </a:solidFill>
              </a:rPr>
              <a:t>size_t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casting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305550"/>
            <a:ext cx="6147572" cy="476250"/>
          </a:xfrm>
        </p:spPr>
        <p:txBody>
          <a:bodyPr/>
          <a:lstStyle/>
          <a:p>
            <a:r>
              <a:rPr lang="it-IT" dirty="0"/>
              <a:t>Programmazione e Laboratorio di Programmazione:  </a:t>
            </a:r>
            <a:r>
              <a:rPr lang="it-IT" dirty="0" smtClean="0"/>
              <a:t>Gestione </a:t>
            </a:r>
            <a:r>
              <a:rPr lang="it-IT" dirty="0"/>
              <a:t>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43108" y="1326144"/>
            <a:ext cx="5244790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981075" lvl="1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r>
              <a:rPr lang="it-IT" sz="2400" b="1" dirty="0" smtClean="0">
                <a:solidFill>
                  <a:srgbClr val="3333FF"/>
                </a:solidFill>
              </a:rPr>
              <a:t>) espressione</a:t>
            </a:r>
          </a:p>
          <a:p>
            <a:pPr marL="628650" lvl="1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con 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r>
              <a:rPr lang="it-IT" sz="2400" b="1" dirty="0" smtClean="0"/>
              <a:t> identificatore di un tipo predefinito o non</a:t>
            </a:r>
          </a:p>
          <a:p>
            <a:pPr marL="288925" lvl="1" indent="-288925" eaLnBrk="0" hangingPunct="0">
              <a:spcBef>
                <a:spcPts val="24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</a:t>
            </a:r>
            <a:r>
              <a:rPr lang="it-IT" sz="2400" b="1" dirty="0" smtClean="0"/>
              <a:t> convertito in un valore di tipo </a:t>
            </a:r>
            <a:r>
              <a:rPr lang="it-IT" sz="2400" b="1" dirty="0" err="1" smtClean="0">
                <a:solidFill>
                  <a:srgbClr val="3333FF"/>
                </a:solidFill>
              </a:rPr>
              <a:t>tipo_di_dato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50"/>
            <a:ext cx="7498080" cy="584775"/>
          </a:xfrm>
        </p:spPr>
        <p:txBody>
          <a:bodyPr/>
          <a:lstStyle/>
          <a:p>
            <a:r>
              <a:rPr lang="it-IT" sz="3200" smtClean="0"/>
              <a:t>La funzione free()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05550"/>
            <a:ext cx="6003556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14480" y="1807454"/>
            <a:ext cx="6673550" cy="30085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free(</a:t>
            </a:r>
            <a:r>
              <a:rPr lang="it-IT" sz="2400" b="1" dirty="0" err="1" smtClean="0">
                <a:solidFill>
                  <a:srgbClr val="3333FF"/>
                </a:solidFill>
              </a:rPr>
              <a:t>void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ptr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rilascia il buffer di memoria di indirizzo iniziale </a:t>
            </a:r>
            <a:r>
              <a:rPr lang="it-IT" sz="2400" b="1" dirty="0" err="1" smtClean="0">
                <a:solidFill>
                  <a:srgbClr val="3333FF"/>
                </a:solidFill>
              </a:rPr>
              <a:t>ptr</a:t>
            </a:r>
            <a:r>
              <a:rPr lang="it-IT" sz="2400" b="1" dirty="0" smtClean="0"/>
              <a:t> allocato da una precedente chiamata della </a:t>
            </a:r>
            <a:r>
              <a:rPr lang="it-IT" sz="2400" b="1" dirty="0" err="1" smtClean="0">
                <a:solidFill>
                  <a:srgbClr val="3333FF"/>
                </a:solidFill>
              </a:rPr>
              <a:t>malloc</a:t>
            </a:r>
            <a:r>
              <a:rPr lang="it-IT" sz="2400" b="1" dirty="0" smtClean="0">
                <a:solidFill>
                  <a:srgbClr val="3333FF"/>
                </a:solidFill>
              </a:rPr>
              <a:t>()</a:t>
            </a:r>
            <a:r>
              <a:rPr lang="it-IT" sz="2400" b="1" dirty="0"/>
              <a:t> </a:t>
            </a:r>
            <a:r>
              <a:rPr lang="it-IT" sz="2400" b="1" dirty="0" smtClean="0"/>
              <a:t>o </a:t>
            </a:r>
            <a:r>
              <a:rPr lang="it-IT" sz="2400" b="1" dirty="0" err="1" smtClean="0">
                <a:solidFill>
                  <a:srgbClr val="3333FF"/>
                </a:solidFill>
              </a:rPr>
              <a:t>calloc</a:t>
            </a:r>
            <a:r>
              <a:rPr lang="it-IT" sz="2400" b="1" dirty="0" smtClean="0">
                <a:solidFill>
                  <a:srgbClr val="3333FF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675156" cy="584775"/>
          </a:xfrm>
        </p:spPr>
        <p:txBody>
          <a:bodyPr/>
          <a:lstStyle/>
          <a:p>
            <a:r>
              <a:rPr lang="it-IT" sz="3200" dirty="0" smtClean="0"/>
              <a:t>Uso delle funzioni </a:t>
            </a:r>
            <a:r>
              <a:rPr lang="it-IT" sz="3200" dirty="0" err="1" smtClean="0"/>
              <a:t>malloc</a:t>
            </a:r>
            <a:r>
              <a:rPr lang="it-IT" sz="3200" dirty="0" smtClean="0"/>
              <a:t>() e free()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05550"/>
            <a:ext cx="6003556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836712"/>
            <a:ext cx="7286676" cy="55810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malloc.c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/*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illustra il corretto utilizzo dalle funzioni </a:t>
            </a:r>
            <a:r>
              <a:rPr lang="it-IT" sz="1600" b="1" dirty="0" err="1" smtClean="0">
                <a:solidFill>
                  <a:srgbClr val="FF0000"/>
                </a:solidFill>
              </a:rPr>
              <a:t>malloc</a:t>
            </a:r>
            <a:r>
              <a:rPr lang="it-IT" sz="1600" b="1" dirty="0" smtClean="0">
                <a:solidFill>
                  <a:srgbClr val="FF0000"/>
                </a:solidFill>
              </a:rPr>
              <a:t>() </a:t>
            </a:r>
            <a:r>
              <a:rPr lang="it-IT" sz="1600" b="1" dirty="0" smtClean="0"/>
              <a:t>e </a:t>
            </a:r>
            <a:r>
              <a:rPr lang="it-IT" sz="1600" b="1" dirty="0" smtClean="0">
                <a:solidFill>
                  <a:srgbClr val="FF0000"/>
                </a:solidFill>
              </a:rPr>
              <a:t>free()</a:t>
            </a:r>
          </a:p>
          <a:p>
            <a:pPr>
              <a:lnSpc>
                <a:spcPts val="1600"/>
              </a:lnSpc>
              <a:spcAft>
                <a:spcPts val="600"/>
              </a:spcAft>
            </a:pPr>
            <a:r>
              <a:rPr lang="it-IT" sz="1600" b="1" dirty="0" smtClean="0">
                <a:solidFill>
                  <a:srgbClr val="FF0000"/>
                </a:solidFill>
              </a:rPr>
              <a:t>*/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sz="1600" b="1" dirty="0" smtClean="0"/>
              <a:t>** e tipi funzionali alle varie operazioni di I/O */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sz="1600" b="1" dirty="0" smtClean="0">
                <a:solidFill>
                  <a:srgbClr val="3333FF"/>
                </a:solidFill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800"/>
              </a:lnSpc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800"/>
              </a:lnSpc>
            </a:pPr>
            <a:r>
              <a:rPr lang="it-IT" sz="1600" b="1" dirty="0" smtClean="0"/>
              <a:t>** di interesse generale */</a:t>
            </a:r>
          </a:p>
          <a:p>
            <a:pPr>
              <a:lnSpc>
                <a:spcPts val="1800"/>
              </a:lnSpc>
              <a:spcBef>
                <a:spcPts val="200"/>
              </a:spcBef>
              <a:spcAft>
                <a:spcPts val="600"/>
              </a:spcAft>
            </a:pPr>
            <a:r>
              <a:rPr lang="it-IT" sz="1600" b="1" dirty="0">
                <a:solidFill>
                  <a:srgbClr val="3333FF"/>
                </a:solidFill>
              </a:rPr>
              <a:t>#include &lt;</a:t>
            </a:r>
            <a:r>
              <a:rPr lang="it-IT" sz="1600" b="1" dirty="0" err="1">
                <a:solidFill>
                  <a:srgbClr val="3333FF"/>
                </a:solidFill>
              </a:rPr>
              <a:t>stdlib.h</a:t>
            </a:r>
            <a:r>
              <a:rPr lang="it-IT" sz="1600" b="1" dirty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sz="1600" b="1" dirty="0" smtClean="0"/>
              <a:t>/* funzione che visualizza il contenuto di un buffer di interi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VisBuffInt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*</a:t>
            </a:r>
            <a:r>
              <a:rPr lang="it-IT" sz="1600" b="1" dirty="0" err="1" smtClean="0">
                <a:solidFill>
                  <a:srgbClr val="3333FF"/>
                </a:solidFill>
              </a:rPr>
              <a:t>ptr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unsigned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nro_val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sz="1600" b="1" dirty="0" smtClean="0"/>
              <a:t>  /* definisce il cursore per la scansione del buffer */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curs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  <a:endParaRPr lang="it-IT" sz="1600" b="1" dirty="0" smtClean="0"/>
          </a:p>
          <a:p>
            <a:pPr>
              <a:lnSpc>
                <a:spcPts val="1800"/>
              </a:lnSpc>
              <a:spcBef>
                <a:spcPts val="400"/>
              </a:spcBef>
            </a:pPr>
            <a:r>
              <a:rPr lang="it-IT" sz="1600" b="1" dirty="0" smtClean="0"/>
              <a:t>  /* scandisce il buffer visualizzandone il contenuto */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curs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curs</a:t>
            </a:r>
            <a:r>
              <a:rPr lang="it-IT" sz="1600" b="1" dirty="0" smtClean="0">
                <a:solidFill>
                  <a:srgbClr val="3333FF"/>
                </a:solidFill>
              </a:rPr>
              <a:t> &lt;= nro_val-1; </a:t>
            </a:r>
            <a:r>
              <a:rPr lang="it-IT" sz="1600" b="1" dirty="0" err="1" smtClean="0">
                <a:solidFill>
                  <a:srgbClr val="3333FF"/>
                </a:solidFill>
              </a:rPr>
              <a:t>curs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nElemento</a:t>
            </a:r>
            <a:r>
              <a:rPr lang="it-IT" sz="1600" b="1" dirty="0" smtClean="0">
                <a:solidFill>
                  <a:srgbClr val="3333FF"/>
                </a:solidFill>
              </a:rPr>
              <a:t> %d: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curs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ptr</a:t>
            </a:r>
            <a:r>
              <a:rPr lang="it-IT" sz="1600" b="1" dirty="0" smtClean="0">
                <a:solidFill>
                  <a:srgbClr val="3333FF"/>
                </a:solidFill>
              </a:rPr>
              <a:t>[</a:t>
            </a:r>
            <a:r>
              <a:rPr lang="it-IT" sz="1600" b="1" dirty="0" err="1" smtClean="0">
                <a:solidFill>
                  <a:srgbClr val="3333FF"/>
                </a:solidFill>
              </a:rPr>
              <a:t>curs</a:t>
            </a:r>
            <a:r>
              <a:rPr lang="it-IT" sz="1600" b="1" dirty="0" smtClean="0">
                <a:solidFill>
                  <a:srgbClr val="3333FF"/>
                </a:solidFill>
              </a:rPr>
              <a:t>]);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734469" y="6019027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97128"/>
            <a:ext cx="7675156" cy="1200329"/>
          </a:xfrm>
        </p:spPr>
        <p:txBody>
          <a:bodyPr/>
          <a:lstStyle/>
          <a:p>
            <a:r>
              <a:rPr lang="it-IT" dirty="0"/>
              <a:t>Uso delle funzioni </a:t>
            </a:r>
            <a:r>
              <a:rPr lang="it-IT" dirty="0" err="1"/>
              <a:t>malloc</a:t>
            </a:r>
            <a:r>
              <a:rPr lang="it-IT" dirty="0"/>
              <a:t>() e free()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58489" y="6305550"/>
            <a:ext cx="6124779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58489" y="1556792"/>
            <a:ext cx="6122189" cy="40421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b="1" dirty="0" smtClean="0"/>
              <a:t>/* </a:t>
            </a:r>
            <a:endParaRPr lang="it-IT" b="1" dirty="0"/>
          </a:p>
          <a:p>
            <a:pPr>
              <a:lnSpc>
                <a:spcPts val="1600"/>
              </a:lnSpc>
            </a:pPr>
            <a:r>
              <a:rPr lang="it-IT" b="1" dirty="0" smtClean="0"/>
              <a:t>** alloca, e dopo averne visualizzato il contenuto,</a:t>
            </a:r>
          </a:p>
          <a:p>
            <a:pPr>
              <a:lnSpc>
                <a:spcPts val="1600"/>
              </a:lnSpc>
            </a:pPr>
            <a:r>
              <a:rPr lang="it-IT" b="1" dirty="0" smtClean="0"/>
              <a:t>** rilascia, un buffer di interi di dimensione specificata</a:t>
            </a:r>
          </a:p>
          <a:p>
            <a:pPr>
              <a:lnSpc>
                <a:spcPts val="1600"/>
              </a:lnSpc>
            </a:pPr>
            <a:r>
              <a:rPr lang="it-IT" b="1" dirty="0" smtClean="0"/>
              <a:t>** a </a:t>
            </a:r>
            <a:r>
              <a:rPr lang="it-IT" b="1" dirty="0" err="1" smtClean="0"/>
              <a:t>run</a:t>
            </a:r>
            <a:r>
              <a:rPr lang="it-IT" b="1" dirty="0" smtClean="0"/>
              <a:t>-time</a:t>
            </a:r>
          </a:p>
          <a:p>
            <a:pPr>
              <a:lnSpc>
                <a:spcPts val="1600"/>
              </a:lnSpc>
            </a:pPr>
            <a:r>
              <a:rPr lang="it-IT" b="1" dirty="0" smtClean="0"/>
              <a:t>*/</a:t>
            </a:r>
          </a:p>
          <a:p>
            <a:pPr>
              <a:lnSpc>
                <a:spcPts val="1800"/>
              </a:lnSpc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/* definisce la variabile per la dimensione del buffer</a:t>
            </a:r>
          </a:p>
          <a:p>
            <a:pPr>
              <a:lnSpc>
                <a:spcPts val="1800"/>
              </a:lnSpc>
            </a:pPr>
            <a:r>
              <a:rPr lang="it-IT" b="1" dirty="0"/>
              <a:t> </a:t>
            </a:r>
            <a:r>
              <a:rPr lang="it-IT" b="1" dirty="0" smtClean="0"/>
              <a:t> ** e per il suo indirizzo iniziale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it-IT" b="1" dirty="0" smtClean="0"/>
              <a:t>  /* acquisisce la dimensione del buffer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nQuanti</a:t>
            </a:r>
            <a:r>
              <a:rPr lang="it-IT" b="1" dirty="0" smtClean="0">
                <a:solidFill>
                  <a:srgbClr val="3333FF"/>
                </a:solidFill>
              </a:rPr>
              <a:t> valori? "); 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it-IT" b="1" dirty="0"/>
              <a:t>  </a:t>
            </a:r>
            <a:r>
              <a:rPr lang="it-IT" b="1" dirty="0" smtClean="0"/>
              <a:t>/* </a:t>
            </a:r>
            <a:r>
              <a:rPr lang="it-IT" b="1" dirty="0"/>
              <a:t>alloca </a:t>
            </a:r>
            <a:r>
              <a:rPr lang="it-IT" b="1" dirty="0" smtClean="0"/>
              <a:t>il buffer */</a:t>
            </a:r>
            <a:endParaRPr lang="it-IT" b="1" dirty="0"/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 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*) </a:t>
            </a:r>
            <a:r>
              <a:rPr lang="it-IT" b="1" dirty="0" err="1" smtClean="0">
                <a:solidFill>
                  <a:srgbClr val="FF0000"/>
                </a:solidFill>
              </a:rPr>
              <a:t>malloc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nro_val</a:t>
            </a:r>
            <a:r>
              <a:rPr lang="it-IT" b="1" dirty="0" smtClean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658896" y="5686371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782890" y="1052736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77"/>
            <a:ext cx="7853524" cy="1200329"/>
          </a:xfrm>
        </p:spPr>
        <p:txBody>
          <a:bodyPr/>
          <a:lstStyle/>
          <a:p>
            <a:r>
              <a:rPr lang="it-IT" dirty="0" smtClean="0"/>
              <a:t>Uso delle funzioni </a:t>
            </a:r>
            <a:r>
              <a:rPr lang="it-IT" dirty="0" err="1" smtClean="0"/>
              <a:t>malloc</a:t>
            </a:r>
            <a:r>
              <a:rPr lang="it-IT" dirty="0" smtClean="0"/>
              <a:t>() e free()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07704" y="6305550"/>
            <a:ext cx="6075564" cy="476250"/>
          </a:xfrm>
        </p:spPr>
        <p:txBody>
          <a:bodyPr/>
          <a:lstStyle/>
          <a:p>
            <a:r>
              <a:rPr lang="it-IT" dirty="0"/>
              <a:t>Programmazione e Laboratorio di Programmazione: Gestione dinamica della memoria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80639" y="1454946"/>
            <a:ext cx="6286657" cy="37087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/* se l’allocazione </a:t>
            </a:r>
            <a:r>
              <a:rPr lang="it-IT" b="1" dirty="0" err="1" smtClean="0"/>
              <a:t>e’</a:t>
            </a:r>
            <a:r>
              <a:rPr lang="it-IT" b="1" dirty="0" smtClean="0"/>
              <a:t> fallita termina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 == NULL)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fallita");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/>
              <a:t>  /* se l'allocazione ha successo visualizza il contenuto</a:t>
            </a:r>
          </a:p>
          <a:p>
            <a:pPr>
              <a:lnSpc>
                <a:spcPts val="1800"/>
              </a:lnSpc>
            </a:pPr>
            <a:r>
              <a:rPr lang="it-IT" b="1" dirty="0" smtClean="0"/>
              <a:t>  ** del buffer e rilascia la memoria per questo allocata */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avvenuta con successo\n");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(“\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del buffer: “);</a:t>
            </a:r>
          </a:p>
          <a:p>
            <a:pPr>
              <a:lnSpc>
                <a:spcPts val="1800"/>
              </a:lnSpc>
              <a:spcBef>
                <a:spcPts val="2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VisBuffInt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ptr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nro_val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FF0000"/>
                </a:solidFill>
              </a:rPr>
              <a:t>  free(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800"/>
              </a:lnSpc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588224" y="1306034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Continua 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13876</TotalTime>
  <Words>1756</Words>
  <Application>Microsoft Office PowerPoint</Application>
  <PresentationFormat>Presentazione su schermo (4:3)</PresentationFormat>
  <Paragraphs>317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9" baseType="lpstr">
      <vt:lpstr>Arial</vt:lpstr>
      <vt:lpstr>Calibri</vt:lpstr>
      <vt:lpstr>Courier New</vt:lpstr>
      <vt:lpstr>Gill Sans MT</vt:lpstr>
      <vt:lpstr>Monotype Sorts</vt:lpstr>
      <vt:lpstr>MS Mincho</vt:lpstr>
      <vt:lpstr>Tahoma</vt:lpstr>
      <vt:lpstr>Wingdings</vt:lpstr>
      <vt:lpstr>Wingdings 2</vt:lpstr>
      <vt:lpstr>Solstizio</vt:lpstr>
      <vt:lpstr>Programmazione e Laboratorio di Programmazione</vt:lpstr>
      <vt:lpstr>Direttiva per il preprocessore</vt:lpstr>
      <vt:lpstr>La funzione malloc()</vt:lpstr>
      <vt:lpstr>Il tipo size_t </vt:lpstr>
      <vt:lpstr>Operatore di casting</vt:lpstr>
      <vt:lpstr>La funzione free()</vt:lpstr>
      <vt:lpstr>Uso delle funzioni malloc() e free()</vt:lpstr>
      <vt:lpstr>Uso delle funzioni malloc() e free()</vt:lpstr>
      <vt:lpstr>Uso delle funzioni malloc() e free()</vt:lpstr>
      <vt:lpstr>I memory leak</vt:lpstr>
      <vt:lpstr>La funzione calloc()</vt:lpstr>
      <vt:lpstr>Uso delle funzioni calloc() e free()</vt:lpstr>
      <vt:lpstr>Uso delle funzioni calloc() e free()</vt:lpstr>
      <vt:lpstr>Uso delle funzioni calloc() e free()</vt:lpstr>
      <vt:lpstr>La funzione memcpy()</vt:lpstr>
      <vt:lpstr>La funzione memcpy()</vt:lpstr>
      <vt:lpstr>La funzione memcpy()</vt:lpstr>
      <vt:lpstr>La funzione memcpy()</vt:lpstr>
      <vt:lpstr>La funzione memcpy()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1258</cp:revision>
  <dcterms:created xsi:type="dcterms:W3CDTF">2007-12-10T14:15:35Z</dcterms:created>
  <dcterms:modified xsi:type="dcterms:W3CDTF">2019-04-05T07:44:39Z</dcterms:modified>
</cp:coreProperties>
</file>