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8"/>
  </p:notesMasterIdLst>
  <p:handoutMasterIdLst>
    <p:handoutMasterId r:id="rId39"/>
  </p:handoutMasterIdLst>
  <p:sldIdLst>
    <p:sldId id="256" r:id="rId2"/>
    <p:sldId id="443" r:id="rId3"/>
    <p:sldId id="444" r:id="rId4"/>
    <p:sldId id="401" r:id="rId5"/>
    <p:sldId id="419" r:id="rId6"/>
    <p:sldId id="403" r:id="rId7"/>
    <p:sldId id="415" r:id="rId8"/>
    <p:sldId id="423" r:id="rId9"/>
    <p:sldId id="491" r:id="rId10"/>
    <p:sldId id="431" r:id="rId11"/>
    <p:sldId id="433" r:id="rId12"/>
    <p:sldId id="483" r:id="rId13"/>
    <p:sldId id="437" r:id="rId14"/>
    <p:sldId id="448" r:id="rId15"/>
    <p:sldId id="484" r:id="rId16"/>
    <p:sldId id="435" r:id="rId17"/>
    <p:sldId id="451" r:id="rId18"/>
    <p:sldId id="452" r:id="rId19"/>
    <p:sldId id="485" r:id="rId20"/>
    <p:sldId id="458" r:id="rId21"/>
    <p:sldId id="461" r:id="rId22"/>
    <p:sldId id="456" r:id="rId23"/>
    <p:sldId id="457" r:id="rId24"/>
    <p:sldId id="486" r:id="rId25"/>
    <p:sldId id="465" r:id="rId26"/>
    <p:sldId id="463" r:id="rId27"/>
    <p:sldId id="464" r:id="rId28"/>
    <p:sldId id="467" r:id="rId29"/>
    <p:sldId id="480" r:id="rId30"/>
    <p:sldId id="469" r:id="rId31"/>
    <p:sldId id="488" r:id="rId32"/>
    <p:sldId id="489" r:id="rId33"/>
    <p:sldId id="492" r:id="rId34"/>
    <p:sldId id="476" r:id="rId35"/>
    <p:sldId id="481" r:id="rId36"/>
    <p:sldId id="477" r:id="rId3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00FF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6970" autoAdjust="0"/>
  </p:normalViewPr>
  <p:slideViewPr>
    <p:cSldViewPr>
      <p:cViewPr varScale="1">
        <p:scale>
          <a:sx n="81" d="100"/>
          <a:sy n="81" d="100"/>
        </p:scale>
        <p:origin x="11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15/04/2019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15/04/2019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9191-39CA-4C7E-A48C-62D4EABD76DB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59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 le stringhe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928926" y="6305550"/>
            <a:ext cx="5054342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 le stringhe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Pietrasanto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260648"/>
            <a:ext cx="8286808" cy="1200329"/>
          </a:xfrm>
        </p:spPr>
        <p:txBody>
          <a:bodyPr/>
          <a:lstStyle/>
          <a:p>
            <a:r>
              <a:rPr lang="it-IT" sz="3600" dirty="0" smtClean="0"/>
              <a:t>Programmazione e Laboratorio di Programmazione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Lezione XI</a:t>
            </a:r>
          </a:p>
          <a:p>
            <a:r>
              <a:rPr lang="it-IT" dirty="0" smtClean="0"/>
              <a:t>Le stringhe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5856" y="6305550"/>
            <a:ext cx="465373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 </a:t>
            </a:r>
            <a:r>
              <a:rPr lang="it-IT" dirty="0"/>
              <a:t>L</a:t>
            </a:r>
            <a:r>
              <a:rPr lang="it-IT" dirty="0" smtClean="0"/>
              <a:t>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Stringhe costanti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14414" y="857233"/>
            <a:ext cx="7500990" cy="5606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8925" lvl="1" indent="-28892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Stringa costante:</a:t>
            </a:r>
          </a:p>
          <a:p>
            <a:pPr marL="452438" lvl="2" indent="476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dirty="0" smtClean="0"/>
              <a:t>sequenza di caratteri racchiusa tra doppi apici</a:t>
            </a:r>
            <a:endParaRPr lang="it-IT" sz="20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  <a:p>
            <a:pPr marL="719138" lvl="2" indent="-261938" eaLnBrk="0" hangingPunct="0">
              <a:lnSpc>
                <a:spcPts val="2000"/>
              </a:lnSpc>
              <a:spcBef>
                <a:spcPts val="600"/>
              </a:spcBef>
              <a:buClr>
                <a:srgbClr val="3333FF"/>
              </a:buClr>
              <a:buSzPct val="95000"/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“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pitchFamily="18" charset="0"/>
              </a:rPr>
              <a:t>lkasdj</a:t>
            </a: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 jp656 #@!”</a:t>
            </a:r>
          </a:p>
          <a:p>
            <a:pPr marL="719138" lvl="2" indent="-261938" eaLnBrk="0" hangingPunct="0">
              <a:lnSpc>
                <a:spcPts val="2000"/>
              </a:lnSpc>
              <a:spcBef>
                <a:spcPts val="600"/>
              </a:spcBef>
              <a:buClr>
                <a:srgbClr val="3333FF"/>
              </a:buClr>
              <a:buSzPct val="95000"/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3333FF"/>
                </a:solidFill>
                <a:cs typeface="Times New Roman" pitchFamily="18" charset="0"/>
              </a:rPr>
              <a:t>“Sono andato a casa”</a:t>
            </a:r>
          </a:p>
          <a:p>
            <a:pPr marL="2889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SzPct val="95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1600"/>
              </a:lnSpc>
              <a:spcBef>
                <a:spcPts val="1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/* sorgente: </a:t>
            </a:r>
            <a:r>
              <a:rPr lang="it-IT" sz="1600" b="1" dirty="0" err="1" smtClean="0"/>
              <a:t>StrCost.c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/* illustra un semplice esempio di uso delle stringhe costanti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/*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**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** e tipi funzionali alle varie operazioni di I/O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/* chiamante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	{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/>
              <a:t>		/* visualizzazione di due diverse </a:t>
            </a:r>
            <a:r>
              <a:rPr lang="it-IT" sz="1600" b="1" smtClean="0"/>
              <a:t>stringhe costanti */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n%s</a:t>
            </a:r>
            <a:r>
              <a:rPr lang="it-IT" sz="1600" b="1" dirty="0" smtClean="0">
                <a:solidFill>
                  <a:srgbClr val="3333FF"/>
                </a:solidFill>
              </a:rPr>
              <a:t>", "Vado a casa");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n%s</a:t>
            </a:r>
            <a:r>
              <a:rPr lang="it-IT" sz="1600" b="1" dirty="0" smtClean="0">
                <a:solidFill>
                  <a:srgbClr val="3333FF"/>
                </a:solidFill>
              </a:rPr>
              <a:t>\n", "Vado a \0 casa");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447675" algn="l"/>
                <a:tab pos="719138" algn="l"/>
                <a:tab pos="143668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Direttiva per il preprocessore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35128" y="1484784"/>
            <a:ext cx="7137400" cy="403187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2800" dirty="0">
              <a:cs typeface="Courier New" pitchFamily="49" charset="0"/>
            </a:endParaRPr>
          </a:p>
          <a:p>
            <a:pPr algn="ctr"/>
            <a:r>
              <a:rPr lang="it-IT" sz="2400" b="1" dirty="0">
                <a:ea typeface="MS Mincho" pitchFamily="49" charset="-128"/>
              </a:rPr>
              <a:t>Le librerie del C mettono a disposizione del programmatore un insieme di funzioni </a:t>
            </a:r>
            <a:r>
              <a:rPr lang="it-IT" sz="2400" b="1" dirty="0" smtClean="0">
                <a:ea typeface="MS Mincho" pitchFamily="49" charset="-128"/>
              </a:rPr>
              <a:t>per il </a:t>
            </a:r>
            <a:r>
              <a:rPr lang="it-IT" sz="2400" b="1" dirty="0" err="1" smtClean="0">
                <a:ea typeface="MS Mincho" pitchFamily="49" charset="-128"/>
              </a:rPr>
              <a:t>processamento</a:t>
            </a:r>
            <a:r>
              <a:rPr lang="it-IT" sz="2400" b="1" dirty="0" smtClean="0">
                <a:ea typeface="MS Mincho" pitchFamily="49" charset="-128"/>
              </a:rPr>
              <a:t> delle stringhe. </a:t>
            </a:r>
            <a:r>
              <a:rPr lang="it-IT" sz="2400" b="1" dirty="0">
                <a:ea typeface="MS Mincho" pitchFamily="49" charset="-128"/>
              </a:rPr>
              <a:t>Per </a:t>
            </a:r>
            <a:r>
              <a:rPr lang="it-IT" sz="2400" b="1" dirty="0" smtClean="0">
                <a:ea typeface="MS Mincho" pitchFamily="49" charset="-128"/>
              </a:rPr>
              <a:t>utilizzare </a:t>
            </a:r>
            <a:r>
              <a:rPr lang="it-IT" sz="2400" b="1" dirty="0">
                <a:ea typeface="MS Mincho" pitchFamily="49" charset="-128"/>
              </a:rPr>
              <a:t>tali funzioni all’interno di un file è necessario includere in testa allo stesso la direttiva per il preprocessore:</a:t>
            </a:r>
          </a:p>
          <a:p>
            <a:pPr algn="ctr"/>
            <a:endParaRPr lang="it-IT" sz="2000" dirty="0" smtClean="0">
              <a:cs typeface="Courier New" pitchFamily="49" charset="0"/>
            </a:endParaRPr>
          </a:p>
          <a:p>
            <a:pPr algn="ctr"/>
            <a:r>
              <a:rPr lang="it-IT" sz="3200" b="1" dirty="0" smtClean="0">
                <a:solidFill>
                  <a:srgbClr val="FF0000"/>
                </a:solidFill>
                <a:ea typeface="MS Mincho" pitchFamily="49" charset="-128"/>
              </a:rPr>
              <a:t># </a:t>
            </a:r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include &lt;</a:t>
            </a:r>
            <a:r>
              <a:rPr lang="it-IT" sz="3200" b="1" dirty="0" err="1" smtClean="0">
                <a:solidFill>
                  <a:srgbClr val="FF0000"/>
                </a:solidFill>
                <a:ea typeface="MS Mincho" pitchFamily="49" charset="-128"/>
              </a:rPr>
              <a:t>string.h</a:t>
            </a:r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strlen()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13934" y="1400436"/>
            <a:ext cx="7459368" cy="44396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err="1" smtClean="0">
                <a:solidFill>
                  <a:srgbClr val="3333FF"/>
                </a:solidFill>
              </a:rPr>
              <a:t>size_t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strlen</a:t>
            </a:r>
            <a:r>
              <a:rPr lang="it-IT" sz="2400" b="1" dirty="0" smtClean="0">
                <a:solidFill>
                  <a:srgbClr val="3333FF"/>
                </a:solidFill>
              </a:rPr>
              <a:t> (</a:t>
            </a:r>
            <a:r>
              <a:rPr lang="it-IT" sz="2400" b="1" dirty="0" err="1" smtClean="0">
                <a:solidFill>
                  <a:srgbClr val="3333FF"/>
                </a:solidFill>
              </a:rPr>
              <a:t>const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char</a:t>
            </a:r>
            <a:r>
              <a:rPr lang="it-IT" sz="2400" b="1" dirty="0" smtClean="0">
                <a:solidFill>
                  <a:srgbClr val="3333FF"/>
                </a:solidFill>
              </a:rPr>
              <a:t> *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nessuno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il numero di caratteri memorizzati a partire dall’indirizzo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r>
              <a:rPr lang="it-IT" sz="2400" b="1" dirty="0" smtClean="0"/>
              <a:t> fino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escluso</a:t>
            </a:r>
          </a:p>
          <a:p>
            <a:pPr marL="288925" lvl="1" indent="-222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/>
              <a:t>la lunghezza della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str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3908510" y="857232"/>
            <a:ext cx="4806894" cy="1404376"/>
            <a:chOff x="3908510" y="857232"/>
            <a:chExt cx="4806894" cy="1404376"/>
          </a:xfrm>
        </p:grpSpPr>
        <p:sp>
          <p:nvSpPr>
            <p:cNvPr id="8" name="CasellaDiTesto 7"/>
            <p:cNvSpPr txBox="1"/>
            <p:nvPr/>
          </p:nvSpPr>
          <p:spPr>
            <a:xfrm>
              <a:off x="5500694" y="857232"/>
              <a:ext cx="3214710" cy="10156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dirty="0" smtClean="0">
                  <a:solidFill>
                    <a:srgbClr val="FF0000"/>
                  </a:solidFill>
                </a:rPr>
                <a:t>dichiara che la funzione non modificherà la stringa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Rettangolo arrotondato 8"/>
            <p:cNvSpPr/>
            <p:nvPr/>
          </p:nvSpPr>
          <p:spPr>
            <a:xfrm>
              <a:off x="3908510" y="2000240"/>
              <a:ext cx="857256" cy="26136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Forma 9"/>
            <p:cNvCxnSpPr>
              <a:stCxn id="8" idx="1"/>
              <a:endCxn id="9" idx="0"/>
            </p:cNvCxnSpPr>
            <p:nvPr/>
          </p:nvCxnSpPr>
          <p:spPr>
            <a:xfrm rot="10800000" flipV="1">
              <a:off x="4337138" y="1365064"/>
              <a:ext cx="1163556" cy="635176"/>
            </a:xfrm>
            <a:prstGeom prst="bentConnector2">
              <a:avLst/>
            </a:prstGeom>
            <a:ln w="254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strlen()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70350" y="1227667"/>
            <a:ext cx="7459368" cy="46576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719138" algn="l"/>
                <a:tab pos="1073150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definisce la stringa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str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/* definisce la variabile per la lunghezza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della stringa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size_t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lung</a:t>
            </a:r>
            <a:r>
              <a:rPr lang="it-IT" sz="2000" b="1" dirty="0" smtClean="0">
                <a:solidFill>
                  <a:srgbClr val="6600FF"/>
                </a:solidFill>
              </a:rPr>
              <a:t>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/* assegna alla variabile la lunghezza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della stringa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lung</a:t>
            </a:r>
            <a:r>
              <a:rPr lang="it-IT" sz="2000" b="1" dirty="0" smtClean="0">
                <a:solidFill>
                  <a:srgbClr val="6600FF"/>
                </a:solidFill>
              </a:rPr>
              <a:t> = </a:t>
            </a:r>
            <a:r>
              <a:rPr lang="it-IT" sz="2000" b="1" dirty="0" err="1" smtClean="0">
                <a:solidFill>
                  <a:srgbClr val="6600FF"/>
                </a:solidFill>
              </a:rPr>
              <a:t>strlen</a:t>
            </a:r>
            <a:r>
              <a:rPr lang="it-IT" sz="2000" b="1" dirty="0" smtClean="0">
                <a:solidFill>
                  <a:srgbClr val="6600FF"/>
                </a:solidFill>
              </a:rPr>
              <a:t>(stringa);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sp>
        <p:nvSpPr>
          <p:cNvPr id="59" name="CasellaDiTesto 55"/>
          <p:cNvSpPr txBox="1">
            <a:spLocks noChangeArrowheads="1"/>
          </p:cNvSpPr>
          <p:nvPr/>
        </p:nvSpPr>
        <p:spPr bwMode="auto">
          <a:xfrm>
            <a:off x="1753257" y="4701613"/>
            <a:ext cx="389851" cy="584775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200">
                <a:solidFill>
                  <a:srgbClr val="FF0000"/>
                </a:solidFill>
              </a:rPr>
              <a:t>5</a:t>
            </a:r>
          </a:p>
        </p:txBody>
      </p:sp>
      <p:grpSp>
        <p:nvGrpSpPr>
          <p:cNvPr id="81" name="Gruppo 80"/>
          <p:cNvGrpSpPr/>
          <p:nvPr/>
        </p:nvGrpSpPr>
        <p:grpSpPr>
          <a:xfrm>
            <a:off x="5624986" y="1285860"/>
            <a:ext cx="2590352" cy="3929090"/>
            <a:chOff x="5624986" y="1285860"/>
            <a:chExt cx="2590352" cy="3929090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5624986" y="1857364"/>
              <a:ext cx="1233030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b="1">
                  <a:solidFill>
                    <a:srgbClr val="6600FF"/>
                  </a:solidFill>
                </a:rPr>
                <a:t>char *</a:t>
              </a:r>
              <a:r>
                <a:rPr kumimoji="1" lang="it-IT" sz="2000" b="1" smtClean="0">
                  <a:solidFill>
                    <a:srgbClr val="6600FF"/>
                  </a:solidFill>
                </a:rPr>
                <a:t>str</a:t>
              </a:r>
              <a:endParaRPr kumimoji="1" lang="it-IT" sz="2000" b="1">
                <a:solidFill>
                  <a:srgbClr val="6600FF"/>
                </a:solidFill>
              </a:endParaRPr>
            </a:p>
          </p:txBody>
        </p:sp>
        <p:grpSp>
          <p:nvGrpSpPr>
            <p:cNvPr id="63" name="Gruppo 62"/>
            <p:cNvGrpSpPr/>
            <p:nvPr/>
          </p:nvGrpSpPr>
          <p:grpSpPr>
            <a:xfrm>
              <a:off x="7429520" y="1285860"/>
              <a:ext cx="785818" cy="3929090"/>
              <a:chOff x="6286512" y="1285860"/>
              <a:chExt cx="785818" cy="3929090"/>
            </a:xfrm>
          </p:grpSpPr>
          <p:sp>
            <p:nvSpPr>
              <p:cNvPr id="64" name="CasellaDiTesto 63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5" name="CasellaDiTesto 64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6" name="CasellaDiTesto 65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7" name="CasellaDiTesto 66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8" name="CasellaDiTesto 67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69" name="CasellaDiTesto 68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0" name="CasellaDiTesto 69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1" name="CasellaDiTesto 70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2" name="CasellaDiTesto 71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6" name="CasellaDiTesto 75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CasellaDiTesto 76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sp>
          <p:nvSpPr>
            <p:cNvPr id="78" name="CasellaDiTesto 77"/>
            <p:cNvSpPr txBox="1"/>
            <p:nvPr/>
          </p:nvSpPr>
          <p:spPr>
            <a:xfrm>
              <a:off x="5843042" y="1500174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9" name="Line 8"/>
            <p:cNvSpPr>
              <a:spLocks noChangeShapeType="1"/>
            </p:cNvSpPr>
            <p:nvPr/>
          </p:nvSpPr>
          <p:spPr bwMode="auto">
            <a:xfrm>
              <a:off x="6215074" y="1714488"/>
              <a:ext cx="1174625" cy="4048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dirty="0" smtClean="0"/>
              <a:t>La funzione </a:t>
            </a:r>
            <a:r>
              <a:rPr lang="it-IT" dirty="0" err="1" smtClean="0"/>
              <a:t>strlen</a:t>
            </a:r>
            <a:r>
              <a:rPr lang="it-IT" dirty="0" smtClean="0"/>
              <a:t>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811721"/>
            <a:ext cx="7858148" cy="5375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Strlen.c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illustra le modalità di utilizzo della funzione </a:t>
            </a:r>
            <a:r>
              <a:rPr lang="it-IT" sz="1600" b="1" dirty="0" err="1" smtClean="0"/>
              <a:t>strlen</a:t>
            </a:r>
            <a:r>
              <a:rPr lang="it-IT" sz="1600" b="1" dirty="0" smtClean="0"/>
              <a:t>()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alla gestione delle stringhe, rispettivamente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/* definizione della costante simbolica per la lunghezza massima di una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** stringa, ‘\0’ escluso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chiamante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4988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/* definizione della STRINGA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u="sng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acquisizione della stringa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\nStringa</a:t>
            </a:r>
            <a:r>
              <a:rPr lang="it-IT" sz="1600" b="1" dirty="0" smtClean="0">
                <a:solidFill>
                  <a:srgbClr val="3333FF"/>
                </a:solidFill>
              </a:rPr>
              <a:t>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/* </a:t>
            </a:r>
            <a:r>
              <a:rPr lang="it-IT" sz="1600" b="1" dirty="0"/>
              <a:t>visualizzazione della lunghezza della </a:t>
            </a:r>
            <a:r>
              <a:rPr lang="it-IT" sz="1600" b="1" dirty="0" smtClean="0"/>
              <a:t>stringa 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("La lunghezza della stringa </a:t>
            </a:r>
            <a:r>
              <a:rPr lang="it-IT" sz="1600" b="1" dirty="0" err="1">
                <a:solidFill>
                  <a:srgbClr val="3333FF"/>
                </a:solidFill>
              </a:rPr>
              <a:t>e'</a:t>
            </a:r>
            <a:r>
              <a:rPr lang="it-IT" sz="1600" b="1" dirty="0">
                <a:solidFill>
                  <a:srgbClr val="3333FF"/>
                </a:solidFill>
              </a:rPr>
              <a:t>: %u\n",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strlen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Str</a:t>
            </a:r>
            <a:r>
              <a:rPr lang="it-IT" sz="1600" b="1" dirty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</a:rPr>
              <a:t>}</a:t>
            </a:r>
            <a:endParaRPr lang="it-IT" sz="1600" b="1" dirty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sz="16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/>
              <a:t>Programmazione e Laboratorio di Programmazione:  Le stringhe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00166" y="1217140"/>
            <a:ext cx="7072362" cy="45294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b="1" dirty="0" smtClean="0">
                <a:solidFill>
                  <a:srgbClr val="3333FF"/>
                </a:solidFill>
              </a:rPr>
              <a:t>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strcpy</a:t>
            </a:r>
            <a:r>
              <a:rPr lang="en-US" sz="2400" b="1" dirty="0" smtClean="0">
                <a:solidFill>
                  <a:srgbClr val="3333FF"/>
                </a:solidFill>
              </a:rPr>
              <a:t>(char *</a:t>
            </a:r>
            <a:r>
              <a:rPr lang="en-US" sz="2400" b="1" dirty="0" err="1" smtClean="0">
                <a:solidFill>
                  <a:srgbClr val="3333FF"/>
                </a:solidFill>
              </a:rPr>
              <a:t>dst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src</a:t>
            </a:r>
            <a:r>
              <a:rPr lang="en-US" sz="2400" b="1" dirty="0" smtClean="0">
                <a:solidFill>
                  <a:srgbClr val="3333FF"/>
                </a:solidFill>
              </a:rPr>
              <a:t>);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copia la sequenza di caratteri di indirizzo iniziale </a:t>
            </a:r>
            <a:r>
              <a:rPr lang="it-IT" sz="2400" b="1" dirty="0" err="1" smtClean="0">
                <a:solidFill>
                  <a:srgbClr val="6600FF"/>
                </a:solidFill>
              </a:rPr>
              <a:t>src</a:t>
            </a:r>
            <a:r>
              <a:rPr lang="it-IT" sz="2400" b="1" dirty="0" smtClean="0"/>
              <a:t>, fino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incluso, a partire dall’indirizzo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r>
              <a:rPr lang="it-IT" sz="2400" b="1" dirty="0" smtClean="0"/>
              <a:t>.</a:t>
            </a:r>
          </a:p>
          <a:p>
            <a:pPr marL="271463" lvl="1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copia 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/>
              <a:t> sulla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8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300"/>
              </a:spcBef>
              <a:buClr>
                <a:srgbClr val="FF0000"/>
              </a:buClr>
            </a:pPr>
            <a:r>
              <a:rPr lang="it-IT" sz="2400" b="1" dirty="0" smtClean="0"/>
              <a:t>	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definizione della stringa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di quella sorgente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/* copia della stringa sorgente sulla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destinazione e visualizzazione del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risultato dell’operazione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178" name="Gruppo 113"/>
          <p:cNvGrpSpPr>
            <a:grpSpLocks/>
          </p:cNvGrpSpPr>
          <p:nvPr/>
        </p:nvGrpSpPr>
        <p:grpSpPr bwMode="auto">
          <a:xfrm>
            <a:off x="4357687" y="5035282"/>
            <a:ext cx="546945" cy="1036924"/>
            <a:chOff x="3193130" y="5146687"/>
            <a:chExt cx="546841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0" y="5783693"/>
              <a:ext cx="546841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69" name="Gruppo 68"/>
          <p:cNvGrpSpPr/>
          <p:nvPr/>
        </p:nvGrpSpPr>
        <p:grpSpPr>
          <a:xfrm>
            <a:off x="6207583" y="1000108"/>
            <a:ext cx="2293507" cy="5000660"/>
            <a:chOff x="1778427" y="1357298"/>
            <a:chExt cx="2293507" cy="5000660"/>
          </a:xfrm>
        </p:grpSpPr>
        <p:grpSp>
          <p:nvGrpSpPr>
            <p:cNvPr id="70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‘n’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71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72" name="Gruppo 65"/>
            <p:cNvGrpSpPr/>
            <p:nvPr/>
          </p:nvGrpSpPr>
          <p:grpSpPr>
            <a:xfrm>
              <a:off x="1778427" y="4345552"/>
              <a:ext cx="1426722" cy="797960"/>
              <a:chOff x="1347827" y="1500174"/>
              <a:chExt cx="1426722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7827" y="1928802"/>
                <a:ext cx="12080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01" name="Gruppo 48"/>
          <p:cNvGrpSpPr/>
          <p:nvPr/>
        </p:nvGrpSpPr>
        <p:grpSpPr>
          <a:xfrm>
            <a:off x="7715272" y="1357298"/>
            <a:ext cx="785818" cy="1428760"/>
            <a:chOff x="6286512" y="1285860"/>
            <a:chExt cx="785818" cy="1428760"/>
          </a:xfrm>
        </p:grpSpPr>
        <p:sp>
          <p:nvSpPr>
            <p:cNvPr id="102" name="CasellaDiTesto 101"/>
            <p:cNvSpPr txBox="1"/>
            <p:nvPr/>
          </p:nvSpPr>
          <p:spPr>
            <a:xfrm>
              <a:off x="628651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3" name="CasellaDiTesto 102"/>
            <p:cNvSpPr txBox="1"/>
            <p:nvPr/>
          </p:nvSpPr>
          <p:spPr>
            <a:xfrm>
              <a:off x="6286512" y="235743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4" name="CasellaDiTesto 103"/>
            <p:cNvSpPr txBox="1"/>
            <p:nvPr/>
          </p:nvSpPr>
          <p:spPr>
            <a:xfrm>
              <a:off x="628651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‘v’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628651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‘i’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962139"/>
            <a:ext cx="7966668" cy="4555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sorgente: </a:t>
            </a:r>
            <a:r>
              <a:rPr lang="it-IT" b="1" dirty="0" err="1" smtClean="0"/>
              <a:t>Strcpy.c</a:t>
            </a:r>
            <a:r>
              <a:rPr lang="it-IT" b="1" dirty="0" smtClean="0"/>
              <a:t> */</a:t>
            </a:r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illustra le modalità di utilizzo della funzione </a:t>
            </a:r>
            <a:r>
              <a:rPr lang="it-IT" b="1" dirty="0" err="1" smtClean="0"/>
              <a:t>strcpy</a:t>
            </a:r>
            <a:r>
              <a:rPr lang="it-IT" b="1" dirty="0" smtClean="0"/>
              <a:t>() */</a:t>
            </a:r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inclusione del file di intestazione della libreria standard che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** contiene definizioni di macro, costanti e dichiarazioni di funzioni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** e tipi di interesse generale, funzionali alle varie operazioni di I/O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** e alla gestione delle stringhe, rispettivamente */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string.h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</a:t>
            </a:r>
            <a:r>
              <a:rPr lang="it-IT" b="1" dirty="0"/>
              <a:t>definizione della costante simbolica per la lunghezza massima di </a:t>
            </a:r>
            <a:r>
              <a:rPr lang="it-IT" b="1" dirty="0" smtClean="0"/>
              <a:t>una</a:t>
            </a:r>
            <a:endParaRPr lang="it-IT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** </a:t>
            </a:r>
            <a:r>
              <a:rPr lang="it-IT" b="1" dirty="0"/>
              <a:t>stringa,</a:t>
            </a:r>
            <a:r>
              <a:rPr lang="it-IT" b="1" dirty="0" smtClean="0"/>
              <a:t>‘\</a:t>
            </a:r>
            <a:r>
              <a:rPr lang="it-IT" b="1" dirty="0"/>
              <a:t>0’ </a:t>
            </a:r>
            <a:r>
              <a:rPr lang="it-IT" b="1" dirty="0" smtClean="0"/>
              <a:t>escluso */</a:t>
            </a:r>
            <a:endParaRPr lang="it-IT" b="1" dirty="0"/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>
                <a:solidFill>
                  <a:srgbClr val="3333FF"/>
                </a:solidFill>
              </a:rPr>
              <a:t>#</a:t>
            </a:r>
            <a:r>
              <a:rPr lang="it-IT" b="1" dirty="0" err="1">
                <a:solidFill>
                  <a:srgbClr val="3333FF"/>
                </a:solidFill>
              </a:rPr>
              <a:t>define</a:t>
            </a:r>
            <a:r>
              <a:rPr lang="it-IT" b="1" dirty="0">
                <a:solidFill>
                  <a:srgbClr val="3333FF"/>
                </a:solidFill>
              </a:rPr>
              <a:t> STR_LENGTH </a:t>
            </a:r>
            <a:r>
              <a:rPr lang="it-IT" b="1" dirty="0" smtClean="0">
                <a:solidFill>
                  <a:srgbClr val="3333FF"/>
                </a:solidFill>
              </a:rPr>
              <a:t>80</a:t>
            </a:r>
          </a:p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/* chiamante */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  	/* definizione delle stringhe destinazione e sorgente */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char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[STR_LENGTH+1]; </a:t>
            </a:r>
            <a:endParaRPr lang="it-IT" b="1" dirty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char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[STR_LENGTH+1];</a:t>
            </a:r>
          </a:p>
        </p:txBody>
      </p:sp>
      <p:sp>
        <p:nvSpPr>
          <p:cNvPr id="6" name="Rettangolo 5"/>
          <p:cNvSpPr/>
          <p:nvPr/>
        </p:nvSpPr>
        <p:spPr>
          <a:xfrm rot="5400000">
            <a:off x="7959476" y="550483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928670"/>
            <a:ext cx="7858148" cy="29136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/* acquisizione delle due stringhe */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\nDestinazione</a:t>
            </a:r>
            <a:r>
              <a:rPr lang="it-IT" b="1" dirty="0" smtClean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%s</a:t>
            </a:r>
            <a:r>
              <a:rPr lang="it-IT" b="1" dirty="0" smtClean="0">
                <a:solidFill>
                  <a:srgbClr val="3333FF"/>
                </a:solidFill>
              </a:rPr>
              <a:t>", 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\nSorgente</a:t>
            </a:r>
            <a:r>
              <a:rPr lang="it-IT" b="1" dirty="0" smtClean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8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%s</a:t>
            </a:r>
            <a:r>
              <a:rPr lang="it-IT" b="1" dirty="0" smtClean="0">
                <a:solidFill>
                  <a:srgbClr val="3333FF"/>
                </a:solidFill>
              </a:rPr>
              <a:t>",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/* copia della stringa sorgente sulla destinazione e visualizzazione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** del risultato dell’operazione */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\nDestinazione</a:t>
            </a:r>
            <a:r>
              <a:rPr lang="it-IT" b="1" dirty="0" smtClean="0">
                <a:solidFill>
                  <a:srgbClr val="3333FF"/>
                </a:solidFill>
              </a:rPr>
              <a:t>: %s\n", </a:t>
            </a:r>
            <a:r>
              <a:rPr lang="it-IT" b="1" dirty="0" err="1" smtClean="0">
                <a:solidFill>
                  <a:srgbClr val="3333FF"/>
                </a:solidFill>
              </a:rPr>
              <a:t>strcpy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Dst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Src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/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La funzione </a:t>
            </a:r>
            <a:r>
              <a:rPr lang="it-IT" dirty="0" err="1" smtClean="0"/>
              <a:t>strncpy</a:t>
            </a:r>
            <a:r>
              <a:rPr lang="it-IT" dirty="0" smtClean="0"/>
              <a:t>()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871868"/>
            <a:ext cx="7500990" cy="54143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0" lvl="1" defTabSz="763588" eaLnBrk="0" hangingPunct="0">
              <a:lnSpc>
                <a:spcPts val="2400"/>
              </a:lnSpc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strcnpy</a:t>
            </a:r>
            <a:r>
              <a:rPr lang="en-US" sz="2400" b="1" dirty="0" smtClean="0">
                <a:solidFill>
                  <a:srgbClr val="3333FF"/>
                </a:solidFill>
              </a:rPr>
              <a:t> (	char </a:t>
            </a:r>
            <a:r>
              <a:rPr lang="en-US" sz="2400" b="1" dirty="0" smtClean="0">
                <a:solidFill>
                  <a:srgbClr val="3333FF"/>
                </a:solidFill>
              </a:rPr>
              <a:t>*</a:t>
            </a:r>
            <a:r>
              <a:rPr lang="en-US" sz="2400" b="1" dirty="0" err="1" smtClean="0">
                <a:solidFill>
                  <a:srgbClr val="3333FF"/>
                </a:solidFill>
              </a:rPr>
              <a:t>dst</a:t>
            </a:r>
            <a:r>
              <a:rPr lang="en-US" sz="2400" b="1" dirty="0" smtClean="0">
                <a:solidFill>
                  <a:srgbClr val="3333FF"/>
                </a:solidFill>
              </a:rPr>
              <a:t>,</a:t>
            </a:r>
          </a:p>
          <a:p>
            <a:pPr marL="0" lvl="1" defTabSz="763588" eaLnBrk="0" hangingPunct="0">
              <a:lnSpc>
                <a:spcPts val="2400"/>
              </a:lnSpc>
              <a:buClr>
                <a:srgbClr val="FF0000"/>
              </a:buClr>
            </a:pPr>
            <a:r>
              <a:rPr lang="en-US" sz="2400" b="1" dirty="0">
                <a:solidFill>
                  <a:srgbClr val="3333FF"/>
                </a:solidFill>
              </a:rPr>
              <a:t>	</a:t>
            </a:r>
            <a:r>
              <a:rPr lang="en-US" sz="2400" b="1" dirty="0" smtClean="0">
                <a:solidFill>
                  <a:srgbClr val="3333FF"/>
                </a:solidFill>
              </a:rPr>
              <a:t>			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char *</a:t>
            </a:r>
            <a:r>
              <a:rPr lang="en-US" sz="2400" b="1" dirty="0" err="1" smtClean="0">
                <a:solidFill>
                  <a:srgbClr val="3333FF"/>
                </a:solidFill>
              </a:rPr>
              <a:t>src</a:t>
            </a:r>
            <a:r>
              <a:rPr lang="en-US" sz="2400" b="1" dirty="0" smtClean="0">
                <a:solidFill>
                  <a:srgbClr val="3333FF"/>
                </a:solidFill>
              </a:rPr>
              <a:t>,</a:t>
            </a:r>
          </a:p>
          <a:p>
            <a:pPr marL="0" lvl="1" defTabSz="763588" eaLnBrk="0" hangingPunct="0">
              <a:lnSpc>
                <a:spcPts val="2400"/>
              </a:lnSpc>
              <a:buClr>
                <a:srgbClr val="FF0000"/>
              </a:buClr>
            </a:pPr>
            <a:r>
              <a:rPr lang="en-US" sz="2400" b="1" dirty="0">
                <a:solidFill>
                  <a:srgbClr val="3333FF"/>
                </a:solidFill>
              </a:rPr>
              <a:t>	</a:t>
            </a:r>
            <a:r>
              <a:rPr lang="en-US" sz="2400" b="1" dirty="0" smtClean="0">
                <a:solidFill>
                  <a:srgbClr val="3333FF"/>
                </a:solidFill>
              </a:rPr>
              <a:t>			</a:t>
            </a:r>
            <a:r>
              <a:rPr lang="en-US" sz="2400" b="1" dirty="0" err="1" smtClean="0">
                <a:solidFill>
                  <a:srgbClr val="3333FF"/>
                </a:solidFill>
              </a:rPr>
              <a:t>size_t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length</a:t>
            </a:r>
            <a:r>
              <a:rPr lang="en-US" sz="2400" b="1" dirty="0" smtClean="0">
                <a:solidFill>
                  <a:srgbClr val="3333FF"/>
                </a:solidFill>
              </a:rPr>
              <a:t>);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copia la sequenza di caratteri di indirizzo iniziale </a:t>
            </a:r>
            <a:r>
              <a:rPr lang="it-IT" sz="2400" b="1" dirty="0" err="1" smtClean="0">
                <a:solidFill>
                  <a:srgbClr val="6600FF"/>
                </a:solidFill>
              </a:rPr>
              <a:t>src</a:t>
            </a:r>
            <a:r>
              <a:rPr lang="it-IT" sz="2400" b="1" dirty="0" smtClean="0">
                <a:solidFill>
                  <a:srgbClr val="6600FF"/>
                </a:solidFill>
              </a:rPr>
              <a:t>  </a:t>
            </a:r>
            <a:r>
              <a:rPr lang="it-IT" sz="2400" b="1" dirty="0" smtClean="0"/>
              <a:t>a partire dall’indirizzo </a:t>
            </a:r>
            <a:r>
              <a:rPr lang="it-IT" sz="2400" b="1" dirty="0" err="1" smtClean="0">
                <a:solidFill>
                  <a:srgbClr val="6600FF"/>
                </a:solidFill>
              </a:rPr>
              <a:t>dst</a:t>
            </a:r>
            <a:r>
              <a:rPr lang="it-IT" sz="2400" b="1" dirty="0" smtClean="0">
                <a:solidFill>
                  <a:srgbClr val="3333FF"/>
                </a:solidFill>
              </a:rPr>
              <a:t>.  </a:t>
            </a:r>
            <a:r>
              <a:rPr lang="it-IT" sz="2400" b="1" dirty="0" smtClean="0"/>
              <a:t>Termina dopo </a:t>
            </a:r>
            <a:r>
              <a:rPr lang="it-IT" sz="2400" b="1" dirty="0" err="1" smtClean="0">
                <a:solidFill>
                  <a:srgbClr val="3333FF"/>
                </a:solidFill>
              </a:rPr>
              <a:t>length</a:t>
            </a:r>
            <a:r>
              <a:rPr lang="it-IT" sz="2400" b="1" dirty="0" smtClean="0"/>
              <a:t> caratteri o al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incontrato incluso.</a:t>
            </a:r>
          </a:p>
          <a:p>
            <a:pPr marL="271463" lvl="1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copia </a:t>
            </a:r>
            <a:r>
              <a:rPr lang="it-IT" sz="2400" b="1" dirty="0" err="1" smtClean="0">
                <a:solidFill>
                  <a:srgbClr val="3333FF"/>
                </a:solidFill>
              </a:rPr>
              <a:t>length</a:t>
            </a:r>
            <a:r>
              <a:rPr lang="it-IT" sz="2400" b="1" dirty="0" smtClean="0"/>
              <a:t> caratteri della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/>
              <a:t> sulla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4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dirty="0" smtClean="0"/>
              <a:t>	l’indirizzo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Premessa: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785918" y="1064201"/>
            <a:ext cx="657229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Il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char	</a:t>
            </a: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Dimensione:</a:t>
            </a:r>
            <a:r>
              <a:rPr kumimoji="1" lang="it-IT" sz="2400" b="1" dirty="0" smtClean="0">
                <a:cs typeface="Times New Roman" pitchFamily="18" charset="0"/>
              </a:rPr>
              <a:t>	1 byte</a:t>
            </a: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err="1" smtClean="0">
                <a:solidFill>
                  <a:srgbClr val="FF0000"/>
                </a:solidFill>
                <a:cs typeface="Times New Roman" pitchFamily="18" charset="0"/>
              </a:rPr>
              <a:t>Range</a:t>
            </a: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: </a:t>
            </a:r>
            <a:r>
              <a:rPr kumimoji="1" lang="it-IT" sz="2400" b="1" dirty="0" smtClean="0">
                <a:cs typeface="Times New Roman" pitchFamily="18" charset="0"/>
              </a:rPr>
              <a:t>		da 0 a 255</a:t>
            </a:r>
          </a:p>
          <a:p>
            <a:pPr marL="1077913" indent="-539750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Definizione:</a:t>
            </a:r>
            <a:r>
              <a:rPr kumimoji="1" lang="it-IT" sz="2400" b="1" dirty="0" smtClean="0">
                <a:cs typeface="Times New Roman" pitchFamily="18" charset="0"/>
              </a:rPr>
              <a:t> 	</a:t>
            </a:r>
            <a:r>
              <a:rPr kumimoji="1"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char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kumimoji="1"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nome</a:t>
            </a:r>
            <a:r>
              <a:rPr kumimoji="1" lang="it-IT" sz="2400" b="1" baseline="-25000" dirty="0" err="1" smtClean="0">
                <a:solidFill>
                  <a:srgbClr val="3333FF"/>
                </a:solidFill>
                <a:cs typeface="Times New Roman" pitchFamily="18" charset="0"/>
              </a:rPr>
              <a:t>variabile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marL="285750" indent="-285750">
              <a:lnSpc>
                <a:spcPts val="2400"/>
              </a:lnSpc>
              <a:spcBef>
                <a:spcPts val="24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</a:rPr>
              <a:t>Costanti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tipo</a:t>
            </a:r>
            <a:r>
              <a:rPr lang="en-US" sz="2800" b="1" dirty="0" smtClean="0">
                <a:solidFill>
                  <a:srgbClr val="FF0000"/>
                </a:solidFill>
              </a:rPr>
              <a:t> char:</a:t>
            </a:r>
          </a:p>
          <a:p>
            <a:pPr marL="539750" indent="-1588">
              <a:lnSpc>
                <a:spcPts val="2400"/>
              </a:lnSpc>
              <a:spcBef>
                <a:spcPct val="50000"/>
              </a:spcBef>
            </a:pPr>
            <a:r>
              <a:rPr kumimoji="1" lang="it-IT" sz="2400" b="1" dirty="0" smtClean="0">
                <a:cs typeface="Times New Roman" pitchFamily="18" charset="0"/>
              </a:rPr>
              <a:t>carattere racchiuso tra apici, equivale al codice ASCII per il carattere</a:t>
            </a:r>
          </a:p>
          <a:p>
            <a:pPr marL="1077913" lvl="1" indent="-539750">
              <a:lnSpc>
                <a:spcPts val="2400"/>
              </a:lnSpc>
              <a:spcBef>
                <a:spcPts val="1800"/>
              </a:spcBef>
              <a:tabLst>
                <a:tab pos="2147888" algn="l"/>
                <a:tab pos="2424113" algn="l"/>
              </a:tabLst>
            </a:pPr>
            <a:r>
              <a:rPr kumimoji="1" lang="en-US" sz="2400" b="1" dirty="0" err="1" smtClean="0">
                <a:solidFill>
                  <a:srgbClr val="FF0000"/>
                </a:solidFill>
                <a:cs typeface="Times New Roman" pitchFamily="18" charset="0"/>
              </a:rPr>
              <a:t>Esempio</a:t>
            </a:r>
            <a:r>
              <a:rPr kumimoji="1"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kumimoji="1" lang="en-US" sz="2400" b="1" dirty="0" smtClean="0">
                <a:cs typeface="Times New Roman" pitchFamily="18" charset="0"/>
              </a:rPr>
              <a:t>	</a:t>
            </a:r>
            <a:r>
              <a:rPr kumimoji="1" lang="it-IT" sz="2400" b="1" dirty="0" smtClean="0">
                <a:cs typeface="Times New Roman" pitchFamily="18" charset="0"/>
              </a:rPr>
              <a:t>- 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‘S’ </a:t>
            </a:r>
            <a:r>
              <a:rPr kumimoji="1" lang="it-IT" sz="2400" b="1" dirty="0" smtClean="0">
                <a:cs typeface="Times New Roman" pitchFamily="18" charset="0"/>
              </a:rPr>
              <a:t>(codice ASCII: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83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‘c’ </a:t>
            </a:r>
            <a:r>
              <a:rPr kumimoji="1" lang="it-IT" sz="2400" b="1" dirty="0" smtClean="0">
                <a:cs typeface="Times New Roman" pitchFamily="18" charset="0"/>
              </a:rPr>
              <a:t>(codice ASCII: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67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‘,’ </a:t>
            </a:r>
            <a:r>
              <a:rPr kumimoji="1" lang="it-IT" sz="2400" b="1" dirty="0" smtClean="0">
                <a:cs typeface="Times New Roman" pitchFamily="18" charset="0"/>
              </a:rPr>
              <a:t>(codice ASCII: 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44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</a:p>
          <a:p>
            <a:pPr marL="1077913" lvl="1" indent="-539750">
              <a:lnSpc>
                <a:spcPts val="2400"/>
              </a:lnSpc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dirty="0" smtClean="0">
                <a:cs typeface="Times New Roman" pitchFamily="18" charset="0"/>
              </a:rPr>
              <a:t>-	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‘+’ </a:t>
            </a:r>
            <a:r>
              <a:rPr kumimoji="1" lang="it-IT" sz="2400" b="1" dirty="0" smtClean="0">
                <a:cs typeface="Times New Roman" pitchFamily="18" charset="0"/>
              </a:rPr>
              <a:t>(codice ASCII:  </a:t>
            </a:r>
            <a:r>
              <a:rPr kumimoji="1"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43</a:t>
            </a:r>
            <a:r>
              <a:rPr kumimoji="1" lang="it-IT" sz="2400" b="1" dirty="0" smtClean="0">
                <a:cs typeface="Times New Roman" pitchFamily="18" charset="0"/>
              </a:rPr>
              <a:t>)</a:t>
            </a:r>
            <a:endParaRPr kumimoji="1" lang="en-US" sz="2400" b="1" dirty="0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definizione della stringa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della stringa sorgente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>
                <a:solidFill>
                  <a:srgbClr val="6600FF"/>
                </a:solidFill>
              </a:rPr>
              <a:t> 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 [...];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/* copia di 2 caratteri della stringa 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sorgente sulla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visualizzazione del risultato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strncpy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2));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417721" y="5106720"/>
            <a:ext cx="546945" cy="1036924"/>
            <a:chOff x="3193130" y="5146687"/>
            <a:chExt cx="546841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0" y="5783693"/>
              <a:ext cx="546841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207583" y="1008575"/>
            <a:ext cx="2293507" cy="4992193"/>
            <a:chOff x="1778427" y="1365765"/>
            <a:chExt cx="2293507" cy="4992193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65765"/>
              <a:ext cx="785818" cy="4992193"/>
              <a:chOff x="6286512" y="1294327"/>
              <a:chExt cx="785818" cy="4992193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‘s’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94327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51517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78427" y="4345552"/>
              <a:ext cx="1426722" cy="797960"/>
              <a:chOff x="1347827" y="1500174"/>
              <a:chExt cx="1426722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7827" y="1928802"/>
                <a:ext cx="12080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1" name="Gruppo 48"/>
          <p:cNvGrpSpPr/>
          <p:nvPr/>
        </p:nvGrpSpPr>
        <p:grpSpPr>
          <a:xfrm>
            <a:off x="7715272" y="1361061"/>
            <a:ext cx="785818" cy="714380"/>
            <a:chOff x="6072198" y="1285860"/>
            <a:chExt cx="785818" cy="714380"/>
          </a:xfrm>
        </p:grpSpPr>
        <p:sp>
          <p:nvSpPr>
            <p:cNvPr id="104" name="CasellaDiTesto 103"/>
            <p:cNvSpPr txBox="1"/>
            <p:nvPr/>
          </p:nvSpPr>
          <p:spPr>
            <a:xfrm>
              <a:off x="6072198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dirty="0" smtClean="0">
                  <a:solidFill>
                    <a:srgbClr val="3333FF"/>
                  </a:solidFill>
                </a:rPr>
                <a:t>‘c’</a:t>
              </a:r>
              <a:endParaRPr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105" name="CasellaDiTesto 104"/>
            <p:cNvSpPr txBox="1"/>
            <p:nvPr/>
          </p:nvSpPr>
          <p:spPr>
            <a:xfrm>
              <a:off x="6072198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99592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definizione della stringa destinazione e 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</a:t>
            </a:r>
            <a:r>
              <a:rPr lang="it-IT" sz="2000" b="1" dirty="0"/>
              <a:t>stringa </a:t>
            </a:r>
            <a:r>
              <a:rPr lang="it-IT" sz="2000" b="1" dirty="0" smtClean="0"/>
              <a:t>sorgente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 = [...];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/* copia di 4 caratteri della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stringa sorgente sulla destinazione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e visualizzazione del risultato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strncpy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8));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429126" y="5072074"/>
            <a:ext cx="546945" cy="1036924"/>
            <a:chOff x="3193142" y="5146687"/>
            <a:chExt cx="546843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42" y="5783693"/>
              <a:ext cx="546843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99889" y="1000108"/>
            <a:ext cx="2301201" cy="5000660"/>
            <a:chOff x="1770733" y="1357298"/>
            <a:chExt cx="2301201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‘n’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‘v’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‘i’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81063" y="1500174"/>
              <a:ext cx="1433615" cy="797960"/>
              <a:chOff x="1340934" y="1500174"/>
              <a:chExt cx="1433615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40934" y="1928802"/>
                <a:ext cx="12218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70733" y="4345552"/>
              <a:ext cx="1434416" cy="797960"/>
              <a:chOff x="1340133" y="1500174"/>
              <a:chExt cx="1434416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40133" y="1928802"/>
                <a:ext cx="12234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41" name="Gruppo 40"/>
          <p:cNvGrpSpPr/>
          <p:nvPr/>
        </p:nvGrpSpPr>
        <p:grpSpPr>
          <a:xfrm>
            <a:off x="7715272" y="1357298"/>
            <a:ext cx="785818" cy="1428760"/>
            <a:chOff x="4929190" y="1000108"/>
            <a:chExt cx="785818" cy="1428760"/>
          </a:xfrm>
        </p:grpSpPr>
        <p:sp>
          <p:nvSpPr>
            <p:cNvPr id="37" name="CasellaDiTesto 36"/>
            <p:cNvSpPr txBox="1"/>
            <p:nvPr/>
          </p:nvSpPr>
          <p:spPr>
            <a:xfrm>
              <a:off x="4929190" y="171448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‘a’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4929190" y="100010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‘v’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4929190" y="135729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‘i’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4929190" y="2071678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462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1050890"/>
            <a:ext cx="8028384" cy="50424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Strncpy.c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illustra le modalità di utilizzo della funzione </a:t>
            </a:r>
            <a:r>
              <a:rPr lang="it-IT" sz="1600" b="1" dirty="0" err="1" smtClean="0"/>
              <a:t>strcnpy</a:t>
            </a:r>
            <a:r>
              <a:rPr lang="it-IT" sz="1600" b="1" dirty="0" smtClean="0"/>
              <a:t>()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alla gestione delle stringhe, rispettivamente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definizione della costante simbolica per la lunghezza massima di una stringa,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'\0' escluso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chiamante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/* definizione della la stringa destinazione e della stringa sorgente */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[STR_LENGTH+1]</a:t>
            </a:r>
            <a:r>
              <a:rPr lang="it-IT" sz="1600" b="1" u="sng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/* definizione </a:t>
            </a:r>
            <a:r>
              <a:rPr lang="it-IT" sz="1600" b="1" dirty="0"/>
              <a:t>di una variabile per il numero di caratteri da </a:t>
            </a:r>
            <a:r>
              <a:rPr lang="it-IT" sz="1600" b="1" dirty="0" smtClean="0"/>
              <a:t>copiare */</a:t>
            </a:r>
            <a:endParaRPr lang="it-IT" sz="1600" b="1" u="sng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size_t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</a:p>
        </p:txBody>
      </p:sp>
      <p:sp>
        <p:nvSpPr>
          <p:cNvPr id="6" name="Rettangolo 5"/>
          <p:cNvSpPr/>
          <p:nvPr/>
        </p:nvSpPr>
        <p:spPr>
          <a:xfrm rot="5400000">
            <a:off x="7740777" y="551680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strncpy()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288163"/>
            <a:ext cx="7286676" cy="29392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acquisizione delle due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nDestinazione</a:t>
            </a:r>
            <a:r>
              <a:rPr lang="it-IT" sz="1600" b="1" dirty="0" smtClean="0">
                <a:solidFill>
                  <a:srgbClr val="3333FF"/>
                </a:solidFill>
              </a:rPr>
              <a:t>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nSorgente</a:t>
            </a:r>
            <a:r>
              <a:rPr lang="it-IT" sz="1600" b="1" dirty="0" smtClean="0">
                <a:solidFill>
                  <a:srgbClr val="3333FF"/>
                </a:solidFill>
              </a:rPr>
              <a:t>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("%s",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acquisizione del numero di caratteri da copiare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\nNumero</a:t>
            </a:r>
            <a:r>
              <a:rPr lang="it-IT" sz="1600" b="1" dirty="0" smtClean="0">
                <a:solidFill>
                  <a:srgbClr val="3333FF"/>
                </a:solidFill>
              </a:rPr>
              <a:t> di caratteri? ");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%u</a:t>
            </a:r>
            <a:r>
              <a:rPr lang="it-IT" sz="1600" b="1" dirty="0" smtClean="0">
                <a:solidFill>
                  <a:srgbClr val="3333FF"/>
                </a:solidFill>
              </a:rPr>
              <a:t>", </a:t>
            </a:r>
            <a:r>
              <a:rPr lang="it-IT" sz="1600" b="1" dirty="0" err="1" smtClean="0">
                <a:solidFill>
                  <a:srgbClr val="3333FF"/>
                </a:solidFill>
              </a:rPr>
              <a:t>&amp;nro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/* copia di </a:t>
            </a:r>
            <a:r>
              <a:rPr lang="it-IT" sz="1600" b="1" dirty="0" err="1">
                <a:solidFill>
                  <a:srgbClr val="3333FF"/>
                </a:solidFill>
              </a:rPr>
              <a:t>nro</a:t>
            </a:r>
            <a:r>
              <a:rPr lang="it-IT" sz="1600" b="1" dirty="0" smtClean="0"/>
              <a:t> caratteri dalla stringa sorgente sulla destinazione 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** visualizzazione del risultato dell’operazione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strncpy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Srg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  <a:endParaRPr lang="it-IT" sz="1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3042" y="1106745"/>
            <a:ext cx="7072362" cy="49654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Signature:</a:t>
            </a:r>
          </a:p>
          <a:p>
            <a:pPr marL="719138" lvl="1" indent="-287338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en-US" sz="2400" b="1" smtClean="0">
                <a:solidFill>
                  <a:srgbClr val="3333FF"/>
                </a:solidFill>
              </a:rPr>
              <a:t>char *strcat(char *dst, const char *src);</a:t>
            </a:r>
            <a:endParaRPr lang="it-IT" sz="2400" b="1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20725" lvl="1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400" b="1" smtClean="0"/>
              <a:t>copia la sequenza di caratteri di indirizzo iniziale </a:t>
            </a:r>
            <a:r>
              <a:rPr lang="it-IT" sz="2400" b="1" smtClean="0">
                <a:solidFill>
                  <a:srgbClr val="6600FF"/>
                </a:solidFill>
              </a:rPr>
              <a:t>src</a:t>
            </a:r>
            <a:r>
              <a:rPr lang="it-IT" sz="2400" b="1" smtClean="0"/>
              <a:t>, fino al primo </a:t>
            </a:r>
            <a:r>
              <a:rPr lang="it-IT" sz="2400" b="1" smtClean="0">
                <a:solidFill>
                  <a:srgbClr val="3333FF"/>
                </a:solidFill>
              </a:rPr>
              <a:t>'\0' </a:t>
            </a:r>
            <a:r>
              <a:rPr lang="it-IT" sz="2400" b="1" smtClean="0"/>
              <a:t>incluso, a partire dall’indirizzo del primo </a:t>
            </a:r>
            <a:r>
              <a:rPr lang="it-IT" sz="2400" b="1" smtClean="0">
                <a:solidFill>
                  <a:srgbClr val="3333FF"/>
                </a:solidFill>
              </a:rPr>
              <a:t>'\0'</a:t>
            </a:r>
            <a:r>
              <a:rPr lang="it-IT" sz="2400" b="1" smtClean="0"/>
              <a:t> successivo a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  <a:endParaRPr lang="it-IT" sz="2400" b="1" smtClean="0"/>
          </a:p>
          <a:p>
            <a:pPr marL="271463" lvl="1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800" b="1" smtClean="0">
                <a:solidFill>
                  <a:srgbClr val="FF0000"/>
                </a:solidFill>
              </a:rPr>
              <a:t>Più informalmente:</a:t>
            </a:r>
          </a:p>
          <a:p>
            <a:pPr marL="719138" lvl="2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  <a:buSzPct val="95000"/>
            </a:pPr>
            <a:r>
              <a:rPr lang="it-IT" sz="2400" b="1" smtClean="0"/>
              <a:t>concatena la stringa </a:t>
            </a:r>
            <a:r>
              <a:rPr lang="it-IT" sz="2400" b="1" smtClean="0">
                <a:solidFill>
                  <a:srgbClr val="3333FF"/>
                </a:solidFill>
              </a:rPr>
              <a:t>src</a:t>
            </a:r>
            <a:r>
              <a:rPr lang="it-IT" sz="2400" b="1" smtClean="0"/>
              <a:t> alla stringa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Valore restituito:</a:t>
            </a:r>
          </a:p>
          <a:p>
            <a:pPr marL="746125" lvl="2" indent="-288925" eaLnBrk="0" hangingPunct="0">
              <a:lnSpc>
                <a:spcPts val="2800"/>
              </a:lnSpc>
              <a:spcBef>
                <a:spcPts val="900"/>
              </a:spcBef>
              <a:buClr>
                <a:srgbClr val="FF0000"/>
              </a:buClr>
            </a:pPr>
            <a:r>
              <a:rPr lang="it-IT" sz="2400" b="1" smtClean="0"/>
              <a:t>	l’indirizzo </a:t>
            </a:r>
            <a:r>
              <a:rPr lang="it-IT" sz="2400" b="1" smtClean="0">
                <a:solidFill>
                  <a:srgbClr val="3333FF"/>
                </a:solidFill>
              </a:rPr>
              <a:t>dst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305892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157620"/>
            <a:ext cx="7459368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definizione della stringa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della stringa sorgente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>
                <a:solidFill>
                  <a:srgbClr val="6600FF"/>
                </a:solidFill>
              </a:rPr>
              <a:t>[</a:t>
            </a:r>
            <a:r>
              <a:rPr lang="it-IT" sz="2000" b="1" dirty="0" smtClean="0">
                <a:solidFill>
                  <a:srgbClr val="6600FF"/>
                </a:solidFill>
              </a:rPr>
              <a:t>...];</a:t>
            </a: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/* concatenazione della stringa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sorgente alla destinazione 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visualizzazione del risultato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</a:t>
            </a:r>
            <a:r>
              <a:rPr lang="it-IT" sz="2000" b="1" dirty="0" err="1" smtClean="0">
                <a:solidFill>
                  <a:srgbClr val="6600FF"/>
                </a:solidFill>
              </a:rPr>
              <a:t>%s</a:t>
            </a:r>
            <a:r>
              <a:rPr lang="it-IT" sz="2000" b="1" dirty="0" smtClean="0">
                <a:solidFill>
                  <a:srgbClr val="6600FF"/>
                </a:solidFill>
              </a:rPr>
              <a:t>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strcat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683330" y="5035282"/>
            <a:ext cx="603050" cy="1036924"/>
            <a:chOff x="3193132" y="5146687"/>
            <a:chExt cx="602936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32" y="5783693"/>
              <a:ext cx="602936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85372" y="1000108"/>
            <a:ext cx="2315718" cy="5000660"/>
            <a:chOff x="1756216" y="1357298"/>
            <a:chExt cx="2315718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‘r’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56216" y="1500174"/>
              <a:ext cx="1458462" cy="797960"/>
              <a:chOff x="1316087" y="1500174"/>
              <a:chExt cx="1458462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14287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16087" y="1928802"/>
                <a:ext cx="1271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57587" y="4214818"/>
              <a:ext cx="1457091" cy="928694"/>
              <a:chOff x="1326987" y="1369440"/>
              <a:chExt cx="1457091" cy="928694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3694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>
                <a:off x="1926822" y="1583754"/>
                <a:ext cx="857256" cy="3571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26987" y="1928802"/>
                <a:ext cx="12497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47" name="Gruppo 46"/>
          <p:cNvGrpSpPr/>
          <p:nvPr/>
        </p:nvGrpSpPr>
        <p:grpSpPr>
          <a:xfrm>
            <a:off x="7715272" y="2071678"/>
            <a:ext cx="785818" cy="1428760"/>
            <a:chOff x="5214942" y="928670"/>
            <a:chExt cx="785818" cy="1428760"/>
          </a:xfrm>
        </p:grpSpPr>
        <p:sp>
          <p:nvSpPr>
            <p:cNvPr id="38" name="CasellaDiTesto 37"/>
            <p:cNvSpPr txBox="1"/>
            <p:nvPr/>
          </p:nvSpPr>
          <p:spPr>
            <a:xfrm>
              <a:off x="5214942" y="92867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‘r’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521494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‘t’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521494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‘o’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521494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71547"/>
            <a:ext cx="7858148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Strcat.c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illustra le modalità di utilizzo della funzione </a:t>
            </a:r>
            <a:r>
              <a:rPr lang="it-IT" sz="1600" b="1" dirty="0" err="1" smtClean="0"/>
              <a:t>strcat</a:t>
            </a:r>
            <a:r>
              <a:rPr lang="it-IT" sz="1600" b="1" dirty="0" smtClean="0"/>
              <a:t>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concatenando due stringhe, separandole con uno spazio bianco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alla gestione delle stringhe, rispettivamente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r>
              <a:rPr lang="it-IT" sz="1600" b="1" dirty="0" smtClean="0"/>
              <a:t>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r>
              <a:rPr lang="it-IT" sz="1600" b="1" dirty="0" smtClean="0"/>
              <a:t>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2333625" algn="l"/>
                <a:tab pos="4665663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definizione della costante simbolica per la lunghezza massima 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/**stringa, '\0' escluso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chiamante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/* definizione della stringa destinazione e della stringa sorgente */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  <a:endParaRPr lang="it-IT" sz="1600" b="1" u="sng" dirty="0" smtClean="0">
              <a:solidFill>
                <a:srgbClr val="3333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285860"/>
            <a:ext cx="7858148" cy="1656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concatenazione dello spazio bianco alla stringa destinazione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strcat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" ");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concatenazione della stringa sorgente alla destinazione e visualizzazione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** del risultato dell’operazione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1029380"/>
            <a:ext cx="7459368" cy="47346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Esempio: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err="1" smtClean="0">
                <a:solidFill>
                  <a:srgbClr val="6600FF"/>
                </a:solidFill>
              </a:rPr>
              <a:t>int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main</a:t>
            </a:r>
            <a:r>
              <a:rPr lang="it-IT" sz="2000" b="1" dirty="0" smtClean="0">
                <a:solidFill>
                  <a:srgbClr val="6600FF"/>
                </a:solidFill>
              </a:rPr>
              <a:t> ()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{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smtClean="0"/>
              <a:t>/* definizione della stringa destinazione e		    ** della stringa sorgente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[...];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char</a:t>
            </a:r>
            <a:r>
              <a:rPr lang="it-IT" sz="2000" b="1" dirty="0" smtClean="0">
                <a:solidFill>
                  <a:srgbClr val="6600FF"/>
                </a:solidFill>
              </a:rPr>
              <a:t> 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>
                <a:solidFill>
                  <a:srgbClr val="6600FF"/>
                </a:solidFill>
              </a:rPr>
              <a:t>[...];</a:t>
            </a:r>
            <a:endParaRPr lang="it-IT" sz="2000" b="1" dirty="0" smtClean="0">
              <a:solidFill>
                <a:srgbClr val="6600FF"/>
              </a:solidFill>
            </a:endParaRPr>
          </a:p>
          <a:p>
            <a:pPr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….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/* concatenazione dei primi 2</a:t>
            </a:r>
            <a:endParaRPr lang="it-IT" sz="2000" b="1" dirty="0"/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   	** caratteri della sorgente alla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destinazione e visualizzazione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/>
              <a:t>		** del risultato */</a:t>
            </a:r>
          </a:p>
          <a:p>
            <a:pPr>
              <a:lnSpc>
                <a:spcPts val="2000"/>
              </a:lnSpc>
              <a:spcBef>
                <a:spcPts val="2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</a:t>
            </a:r>
            <a:r>
              <a:rPr lang="it-IT" sz="2000" b="1" dirty="0" err="1" smtClean="0">
                <a:solidFill>
                  <a:srgbClr val="6600FF"/>
                </a:solidFill>
              </a:rPr>
              <a:t>printf</a:t>
            </a:r>
            <a:r>
              <a:rPr lang="it-IT" sz="2000" b="1" dirty="0" smtClean="0">
                <a:solidFill>
                  <a:srgbClr val="6600FF"/>
                </a:solidFill>
              </a:rPr>
              <a:t>(“%s”, </a:t>
            </a:r>
            <a:r>
              <a:rPr lang="it-IT" sz="2000" b="1" dirty="0" err="1" smtClean="0">
                <a:solidFill>
                  <a:srgbClr val="6600FF"/>
                </a:solidFill>
              </a:rPr>
              <a:t>strcat</a:t>
            </a:r>
            <a:r>
              <a:rPr lang="it-IT" sz="2000" b="1" dirty="0" smtClean="0">
                <a:solidFill>
                  <a:srgbClr val="6600FF"/>
                </a:solidFill>
              </a:rPr>
              <a:t>(</a:t>
            </a:r>
            <a:r>
              <a:rPr lang="it-IT" sz="2000" b="1" dirty="0" err="1" smtClean="0">
                <a:solidFill>
                  <a:srgbClr val="6600FF"/>
                </a:solidFill>
              </a:rPr>
              <a:t>Src</a:t>
            </a:r>
            <a:r>
              <a:rPr lang="it-IT" sz="2000" b="1" dirty="0" smtClean="0">
                <a:solidFill>
                  <a:srgbClr val="6600FF"/>
                </a:solidFill>
              </a:rPr>
              <a:t>, </a:t>
            </a:r>
            <a:r>
              <a:rPr lang="it-IT" sz="2000" b="1" dirty="0" err="1" smtClean="0">
                <a:solidFill>
                  <a:srgbClr val="6600FF"/>
                </a:solidFill>
              </a:rPr>
              <a:t>Dst</a:t>
            </a:r>
            <a:r>
              <a:rPr lang="it-IT" sz="2000" b="1" dirty="0" smtClean="0">
                <a:solidFill>
                  <a:srgbClr val="6600FF"/>
                </a:solidFill>
              </a:rPr>
              <a:t>, 2));</a:t>
            </a:r>
          </a:p>
          <a:p>
            <a:pPr>
              <a:lnSpc>
                <a:spcPts val="2000"/>
              </a:lnSpc>
              <a:spcBef>
                <a:spcPts val="600"/>
              </a:spcBef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…</a:t>
            </a:r>
          </a:p>
          <a:p>
            <a:pPr>
              <a:lnSpc>
                <a:spcPts val="2000"/>
              </a:lnSpc>
              <a:tabLst>
                <a:tab pos="450850" algn="l"/>
                <a:tab pos="712788" algn="l"/>
              </a:tabLst>
            </a:pPr>
            <a:r>
              <a:rPr lang="it-IT" sz="2000" b="1" dirty="0" smtClean="0">
                <a:solidFill>
                  <a:srgbClr val="6600FF"/>
                </a:solidFill>
              </a:rPr>
              <a:t>		}</a:t>
            </a:r>
          </a:p>
        </p:txBody>
      </p:sp>
      <p:grpSp>
        <p:nvGrpSpPr>
          <p:cNvPr id="3" name="Gruppo 113"/>
          <p:cNvGrpSpPr>
            <a:grpSpLocks/>
          </p:cNvGrpSpPr>
          <p:nvPr/>
        </p:nvGrpSpPr>
        <p:grpSpPr bwMode="auto">
          <a:xfrm>
            <a:off x="4774911" y="5200388"/>
            <a:ext cx="603050" cy="1036924"/>
            <a:chOff x="3193128" y="5146687"/>
            <a:chExt cx="602935" cy="1037236"/>
          </a:xfrm>
        </p:grpSpPr>
        <p:sp>
          <p:nvSpPr>
            <p:cNvPr id="179" name="CasellaDiTesto 62"/>
            <p:cNvSpPr txBox="1">
              <a:spLocks noChangeArrowheads="1"/>
            </p:cNvSpPr>
            <p:nvPr/>
          </p:nvSpPr>
          <p:spPr bwMode="auto">
            <a:xfrm>
              <a:off x="3193128" y="5783693"/>
              <a:ext cx="602935" cy="40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Dst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180" name="Freccia a sinistra 115"/>
            <p:cNvSpPr>
              <a:spLocks noChangeArrowheads="1"/>
            </p:cNvSpPr>
            <p:nvPr/>
          </p:nvSpPr>
          <p:spPr bwMode="auto">
            <a:xfrm rot="14324267">
              <a:off x="2945561" y="5418387"/>
              <a:ext cx="691663" cy="148264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292100" algn="l"/>
                  <a:tab pos="1143000" algn="l"/>
                </a:tabLst>
              </a:pPr>
              <a:endParaRPr lang="it-IT"/>
            </a:p>
          </p:txBody>
        </p:sp>
      </p:grpSp>
      <p:grpSp>
        <p:nvGrpSpPr>
          <p:cNvPr id="7" name="Gruppo 68"/>
          <p:cNvGrpSpPr/>
          <p:nvPr/>
        </p:nvGrpSpPr>
        <p:grpSpPr>
          <a:xfrm>
            <a:off x="6185373" y="1000108"/>
            <a:ext cx="2315717" cy="5000660"/>
            <a:chOff x="1756217" y="1357298"/>
            <a:chExt cx="2315717" cy="5000660"/>
          </a:xfrm>
        </p:grpSpPr>
        <p:grpSp>
          <p:nvGrpSpPr>
            <p:cNvPr id="8" name="Gruppo 48"/>
            <p:cNvGrpSpPr/>
            <p:nvPr/>
          </p:nvGrpSpPr>
          <p:grpSpPr>
            <a:xfrm>
              <a:off x="3286116" y="1357298"/>
              <a:ext cx="785818" cy="5000660"/>
              <a:chOff x="6286512" y="1285860"/>
              <a:chExt cx="785818" cy="5000660"/>
            </a:xfrm>
          </p:grpSpPr>
          <p:sp>
            <p:nvSpPr>
              <p:cNvPr id="79" name="CasellaDiTesto 78"/>
              <p:cNvSpPr txBox="1"/>
              <p:nvPr/>
            </p:nvSpPr>
            <p:spPr>
              <a:xfrm>
                <a:off x="6286512" y="20002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‘a’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6286512" y="23574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1" name="CasellaDiTesto 80"/>
              <p:cNvSpPr txBox="1"/>
              <p:nvPr/>
            </p:nvSpPr>
            <p:spPr>
              <a:xfrm>
                <a:off x="6286512" y="271462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2" name="CasellaDiTesto 81"/>
              <p:cNvSpPr txBox="1"/>
              <p:nvPr/>
            </p:nvSpPr>
            <p:spPr>
              <a:xfrm>
                <a:off x="6286512" y="307181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3" name="CasellaDiTesto 82"/>
              <p:cNvSpPr txBox="1"/>
              <p:nvPr/>
            </p:nvSpPr>
            <p:spPr>
              <a:xfrm>
                <a:off x="6286512" y="342900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6286512" y="378619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5" name="CasellaDiTesto 84"/>
              <p:cNvSpPr txBox="1"/>
              <p:nvPr/>
            </p:nvSpPr>
            <p:spPr>
              <a:xfrm>
                <a:off x="6286512" y="414338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‘p’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6" name="CasellaDiTesto 85"/>
              <p:cNvSpPr txBox="1"/>
              <p:nvPr/>
            </p:nvSpPr>
            <p:spPr>
              <a:xfrm>
                <a:off x="6286512" y="450057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7" name="CasellaDiTesto 86"/>
              <p:cNvSpPr txBox="1"/>
              <p:nvPr/>
            </p:nvSpPr>
            <p:spPr>
              <a:xfrm>
                <a:off x="6286512" y="48577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‘c’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8" name="CasellaDiTesto 87"/>
              <p:cNvSpPr txBox="1"/>
              <p:nvPr/>
            </p:nvSpPr>
            <p:spPr>
              <a:xfrm>
                <a:off x="6286512" y="52149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‘o’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89" name="CasellaDiTesto 88"/>
              <p:cNvSpPr txBox="1"/>
              <p:nvPr/>
            </p:nvSpPr>
            <p:spPr>
              <a:xfrm>
                <a:off x="6286512" y="557214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‘\0’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0" name="CasellaDiTesto 89"/>
              <p:cNvSpPr txBox="1"/>
              <p:nvPr/>
            </p:nvSpPr>
            <p:spPr>
              <a:xfrm>
                <a:off x="6286512" y="592933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1" name="CasellaDiTesto 90"/>
              <p:cNvSpPr txBox="1"/>
              <p:nvPr/>
            </p:nvSpPr>
            <p:spPr>
              <a:xfrm>
                <a:off x="6286512" y="128586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92" name="CasellaDiTesto 91"/>
              <p:cNvSpPr txBox="1"/>
              <p:nvPr/>
            </p:nvSpPr>
            <p:spPr>
              <a:xfrm>
                <a:off x="6286512" y="1643050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2000" b="1" smtClean="0">
                    <a:solidFill>
                      <a:srgbClr val="3333FF"/>
                    </a:solidFill>
                  </a:rPr>
                  <a:t>‘t’</a:t>
                </a:r>
                <a:endParaRPr lang="it-IT" sz="2000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9" name="Gruppo 64"/>
            <p:cNvGrpSpPr/>
            <p:nvPr/>
          </p:nvGrpSpPr>
          <p:grpSpPr>
            <a:xfrm>
              <a:off x="1756217" y="1500174"/>
              <a:ext cx="1458461" cy="797960"/>
              <a:chOff x="1316088" y="1500174"/>
              <a:chExt cx="1458461" cy="79796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7" name="Line 8"/>
              <p:cNvSpPr>
                <a:spLocks noChangeShapeType="1"/>
              </p:cNvSpPr>
              <p:nvPr/>
            </p:nvSpPr>
            <p:spPr bwMode="auto">
              <a:xfrm>
                <a:off x="1917293" y="1714488"/>
                <a:ext cx="857256" cy="21431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Rettangolo 77"/>
              <p:cNvSpPr/>
              <p:nvPr/>
            </p:nvSpPr>
            <p:spPr>
              <a:xfrm>
                <a:off x="1316088" y="1928802"/>
                <a:ext cx="1271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*Dst;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  <p:grpSp>
          <p:nvGrpSpPr>
            <p:cNvPr id="10" name="Gruppo 65"/>
            <p:cNvGrpSpPr/>
            <p:nvPr/>
          </p:nvGrpSpPr>
          <p:grpSpPr>
            <a:xfrm>
              <a:off x="1757587" y="4345552"/>
              <a:ext cx="1457090" cy="797960"/>
              <a:chOff x="1326987" y="1500174"/>
              <a:chExt cx="1457090" cy="797960"/>
            </a:xfrm>
          </p:grpSpPr>
          <p:sp>
            <p:nvSpPr>
              <p:cNvPr id="73" name="CasellaDiTesto 72"/>
              <p:cNvSpPr txBox="1"/>
              <p:nvPr/>
            </p:nvSpPr>
            <p:spPr>
              <a:xfrm>
                <a:off x="1560103" y="1500174"/>
                <a:ext cx="785818" cy="3571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endParaRPr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74" name="Line 8"/>
              <p:cNvSpPr>
                <a:spLocks noChangeShapeType="1"/>
              </p:cNvSpPr>
              <p:nvPr/>
            </p:nvSpPr>
            <p:spPr bwMode="auto">
              <a:xfrm flipV="1">
                <a:off x="1917292" y="1583754"/>
                <a:ext cx="866785" cy="13073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1326987" y="1928802"/>
                <a:ext cx="12497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b="1" smtClean="0">
                    <a:solidFill>
                      <a:srgbClr val="3333FF"/>
                    </a:solidFill>
                  </a:rPr>
                  <a:t>char *Src;</a:t>
                </a:r>
                <a:endParaRPr lang="it-IT" b="1">
                  <a:solidFill>
                    <a:srgbClr val="3333FF"/>
                  </a:solidFill>
                </a:endParaRPr>
              </a:p>
            </p:txBody>
          </p:sp>
        </p:grpSp>
      </p:grpSp>
      <p:grpSp>
        <p:nvGrpSpPr>
          <p:cNvPr id="11" name="Gruppo 48"/>
          <p:cNvGrpSpPr/>
          <p:nvPr/>
        </p:nvGrpSpPr>
        <p:grpSpPr>
          <a:xfrm>
            <a:off x="7715272" y="2428868"/>
            <a:ext cx="785818" cy="1071570"/>
            <a:chOff x="6286512" y="1285860"/>
            <a:chExt cx="785818" cy="1071570"/>
          </a:xfrm>
        </p:grpSpPr>
        <p:sp>
          <p:nvSpPr>
            <p:cNvPr id="41" name="CasellaDiTesto 40"/>
            <p:cNvSpPr txBox="1"/>
            <p:nvPr/>
          </p:nvSpPr>
          <p:spPr>
            <a:xfrm>
              <a:off x="6286512" y="200024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‘\0’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6286512" y="128586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‘p’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6286512" y="1643050"/>
              <a:ext cx="785818" cy="3571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it-IT" sz="2000" b="1" smtClean="0">
                  <a:solidFill>
                    <a:srgbClr val="3333FF"/>
                  </a:solidFill>
                </a:rPr>
                <a:t>‘o’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785794"/>
            <a:ext cx="7858148" cy="56579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Strncat.c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illustra le modalità di utilizzo della funzione </a:t>
            </a:r>
            <a:r>
              <a:rPr lang="it-IT" sz="1600" b="1" dirty="0" err="1" smtClean="0"/>
              <a:t>strncat</a:t>
            </a:r>
            <a:r>
              <a:rPr lang="it-IT" sz="1600" b="1" dirty="0" smtClean="0"/>
              <a:t>()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alla gestione delle stringhe, </a:t>
            </a:r>
            <a:r>
              <a:rPr lang="it-IT" sz="1600" b="1" dirty="0"/>
              <a:t>rispettivamente </a:t>
            </a:r>
            <a:r>
              <a:rPr lang="it-IT" sz="1600" b="1" dirty="0" smtClean="0"/>
              <a:t>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/>
              <a:t>definizione della costante simbolica per la lunghezza massima 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</a:t>
            </a:r>
            <a:r>
              <a:rPr lang="it-IT" sz="1600" b="1" dirty="0"/>
              <a:t>stringa, '\0' escluso </a:t>
            </a:r>
            <a:r>
              <a:rPr lang="it-IT" sz="1600" b="1" dirty="0" smtClean="0"/>
              <a:t>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#</a:t>
            </a:r>
            <a:r>
              <a:rPr lang="it-IT" sz="1600" b="1" dirty="0" err="1" smtClean="0">
                <a:solidFill>
                  <a:srgbClr val="3333FF"/>
                </a:solidFill>
              </a:rPr>
              <a:t>define</a:t>
            </a:r>
            <a:r>
              <a:rPr lang="it-IT" sz="1600" b="1" dirty="0" smtClean="0">
                <a:solidFill>
                  <a:srgbClr val="3333FF"/>
                </a:solidFill>
              </a:rPr>
              <a:t> STR_LENGTH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/>
              <a:t>chiamante </a:t>
            </a:r>
            <a:r>
              <a:rPr lang="it-IT" sz="1600" b="1" dirty="0" smtClean="0"/>
              <a:t>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	/* definizione della stringa destinazione e della stringa sorgente */	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[STR_LENGTH+1];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/* </a:t>
            </a:r>
            <a:r>
              <a:rPr lang="it-IT" sz="1600" b="1" dirty="0"/>
              <a:t>definizione della variabile per il numero di caratteri da </a:t>
            </a:r>
            <a:r>
              <a:rPr lang="it-IT" sz="1600" b="1" dirty="0" smtClean="0"/>
              <a:t>concatenare 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size_t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 	</a:t>
            </a:r>
            <a:r>
              <a:rPr lang="it-IT" sz="1600" b="1" dirty="0" smtClean="0"/>
              <a:t>/* acquisizione delle </a:t>
            </a:r>
            <a:r>
              <a:rPr lang="it-IT" sz="1600" b="1" dirty="0"/>
              <a:t>due stringhe </a:t>
            </a:r>
            <a:r>
              <a:rPr lang="it-IT" sz="1600" b="1" dirty="0" smtClean="0"/>
              <a:t>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nDestinazione</a:t>
            </a:r>
            <a:r>
              <a:rPr lang="it-IT" sz="1600" b="1" dirty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</a:t>
            </a:r>
            <a:r>
              <a:rPr lang="it-IT" sz="1600" b="1" dirty="0" err="1">
                <a:solidFill>
                  <a:srgbClr val="3333FF"/>
                </a:solidFill>
              </a:rPr>
              <a:t>Dst</a:t>
            </a:r>
            <a:r>
              <a:rPr lang="it-IT" sz="1600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nSorgente</a:t>
            </a:r>
            <a:r>
              <a:rPr lang="it-IT" sz="1600" b="1" dirty="0">
                <a:solidFill>
                  <a:srgbClr val="3333FF"/>
                </a:solidFill>
              </a:rPr>
              <a:t>? ");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</a:t>
            </a:r>
            <a:r>
              <a:rPr lang="it-IT" sz="1600" b="1" dirty="0" err="1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tabella dei codici ASCII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42852"/>
            <a:ext cx="7498080" cy="646331"/>
          </a:xfrm>
        </p:spPr>
        <p:txBody>
          <a:bodyPr/>
          <a:lstStyle/>
          <a:p>
            <a:r>
              <a:rPr lang="it-IT" smtClean="0"/>
              <a:t>La funzione strncat()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1406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142984"/>
            <a:ext cx="7858148" cy="1836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acquisizione del numero di caratteri da </a:t>
            </a:r>
            <a:r>
              <a:rPr lang="it-IT" sz="1600" b="1" dirty="0"/>
              <a:t>concatenare </a:t>
            </a:r>
            <a:r>
              <a:rPr lang="it-IT" sz="1600" b="1" dirty="0" smtClean="0"/>
              <a:t>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nNumero</a:t>
            </a:r>
            <a:r>
              <a:rPr lang="it-IT" sz="1600" b="1" dirty="0" smtClean="0">
                <a:solidFill>
                  <a:srgbClr val="3333FF"/>
                </a:solidFill>
              </a:rPr>
              <a:t> di caratteri?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%u</a:t>
            </a:r>
            <a:r>
              <a:rPr lang="it-IT" sz="1600" b="1" dirty="0" smtClean="0">
                <a:solidFill>
                  <a:srgbClr val="3333FF"/>
                </a:solidFill>
              </a:rPr>
              <a:t>", </a:t>
            </a:r>
            <a:r>
              <a:rPr lang="it-IT" sz="1600" b="1" dirty="0" err="1" smtClean="0">
                <a:solidFill>
                  <a:srgbClr val="3333FF"/>
                </a:solidFill>
              </a:rPr>
              <a:t>&amp;nro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/* concatenazione di </a:t>
            </a:r>
            <a:r>
              <a:rPr lang="it-IT" sz="1600" b="1" dirty="0" err="1">
                <a:solidFill>
                  <a:srgbClr val="3333FF"/>
                </a:solidFill>
              </a:rPr>
              <a:t>nro</a:t>
            </a:r>
            <a:r>
              <a:rPr lang="it-IT" sz="1600" b="1" dirty="0" smtClean="0"/>
              <a:t> caratteri della stringa sorgente alla destinazione 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	** visualizzazione del risultato </a:t>
            </a:r>
            <a:r>
              <a:rPr lang="it-IT" sz="1600" b="1" dirty="0"/>
              <a:t>dell’operazione </a:t>
            </a:r>
            <a:r>
              <a:rPr lang="it-IT" sz="1600" b="1" dirty="0" smtClean="0"/>
              <a:t>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\nDestinazione</a:t>
            </a:r>
            <a:r>
              <a:rPr lang="it-IT" sz="1600" b="1" dirty="0" smtClean="0">
                <a:solidFill>
                  <a:srgbClr val="3333FF"/>
                </a:solidFill>
              </a:rPr>
              <a:t>: %s\n", </a:t>
            </a:r>
            <a:r>
              <a:rPr lang="it-IT" sz="1600" b="1" dirty="0" err="1" smtClean="0">
                <a:solidFill>
                  <a:srgbClr val="3333FF"/>
                </a:solidFill>
              </a:rPr>
              <a:t>strncat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Dst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Src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31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14414" y="987634"/>
            <a:ext cx="7500990" cy="5298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rgbClr val="FF0000"/>
                </a:solidFill>
              </a:rPr>
              <a:t>Signature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pPr marL="0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tabLst>
                <a:tab pos="628650" algn="l"/>
              </a:tabLst>
            </a:pP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int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strcmp</a:t>
            </a:r>
            <a:r>
              <a:rPr lang="en-US" sz="2400" b="1" dirty="0" smtClean="0">
                <a:solidFill>
                  <a:srgbClr val="3333FF"/>
                </a:solidFill>
              </a:rPr>
              <a:t>(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*str1, </a:t>
            </a:r>
            <a:r>
              <a:rPr lang="en-US" sz="2400" b="1" dirty="0" err="1" smtClean="0">
                <a:solidFill>
                  <a:srgbClr val="3333FF"/>
                </a:solidFill>
              </a:rPr>
              <a:t>const</a:t>
            </a:r>
            <a:r>
              <a:rPr lang="en-US" sz="2400" b="1" dirty="0" smtClean="0">
                <a:solidFill>
                  <a:srgbClr val="3333FF"/>
                </a:solidFill>
              </a:rPr>
              <a:t> char *str2)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Alcuna</a:t>
            </a:r>
          </a:p>
          <a:p>
            <a:pPr marL="288925" lvl="1" indent="-288925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Valore restituito:</a:t>
            </a:r>
            <a:endParaRPr lang="it-IT" sz="2400" b="1" dirty="0" smtClean="0"/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confronta carattere per carattere le due sequenze di caratteri di indirizzo iniziale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. 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Termina al raggiungimento del primo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 o della prima coppia di caratteri differenti.</a:t>
            </a:r>
          </a:p>
          <a:p>
            <a:pPr marL="534988" lvl="1" eaLnBrk="0" hangingPunct="0">
              <a:lnSpc>
                <a:spcPts val="28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Nel primo caso, siano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l’ultima coppia di caratteri raggiunti (almeno uno tra di loro è </a:t>
            </a:r>
            <a:r>
              <a:rPr lang="it-IT" sz="2400" b="1" dirty="0" smtClean="0">
                <a:solidFill>
                  <a:srgbClr val="3333FF"/>
                </a:solidFill>
              </a:rPr>
              <a:t>'\0'</a:t>
            </a:r>
            <a:r>
              <a:rPr lang="it-IT" sz="2400" b="1" dirty="0" smtClean="0"/>
              <a:t>) a partire da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da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, rispettivamente. 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654133"/>
            <a:ext cx="7500990" cy="37856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34988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Restituisce: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0</a:t>
            </a:r>
            <a:r>
              <a:rPr lang="it-IT" sz="2400" b="1" dirty="0" smtClean="0"/>
              <a:t> se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=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=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;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negativo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=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positivo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=</a:t>
            </a: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‘\0’</a:t>
            </a:r>
          </a:p>
          <a:p>
            <a:pPr marL="534988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/>
              <a:t>Nel secondo caso siano 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b="1" dirty="0" smtClean="0"/>
              <a:t> l’ultima coppia di caratteri confrontati (</a:t>
            </a:r>
            <a:r>
              <a:rPr lang="it-IT" sz="2400" b="1" dirty="0" smtClean="0">
                <a:solidFill>
                  <a:srgbClr val="3333FF"/>
                </a:solidFill>
              </a:rPr>
              <a:t>c1</a:t>
            </a:r>
            <a:r>
              <a:rPr lang="it-IT" sz="2400" b="1" dirty="0" smtClean="0"/>
              <a:t>,</a:t>
            </a:r>
            <a:r>
              <a:rPr lang="it-IT" sz="2400" b="1" dirty="0" smtClean="0">
                <a:solidFill>
                  <a:srgbClr val="3333FF"/>
                </a:solidFill>
              </a:rPr>
              <a:t> c2</a:t>
            </a:r>
            <a:r>
              <a:rPr lang="it-IT" sz="2400" dirty="0" smtClean="0"/>
              <a:t> ≠ </a:t>
            </a:r>
            <a:r>
              <a:rPr lang="it-IT" sz="2400" b="1" dirty="0" smtClean="0">
                <a:solidFill>
                  <a:srgbClr val="3333FF"/>
                </a:solidFill>
              </a:rPr>
              <a:t>‘\0’; c1</a:t>
            </a:r>
            <a:r>
              <a:rPr lang="it-IT" sz="2400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c2</a:t>
            </a:r>
            <a:r>
              <a:rPr lang="it-IT" sz="2400" dirty="0" smtClean="0"/>
              <a:t> </a:t>
            </a:r>
            <a:r>
              <a:rPr lang="it-IT" sz="2400" b="1" dirty="0" smtClean="0"/>
              <a:t>),  in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r>
              <a:rPr lang="it-IT" sz="2400" b="1" dirty="0" smtClean="0"/>
              <a:t>, rispettivamente. </a:t>
            </a:r>
          </a:p>
          <a:p>
            <a:pPr marL="534988" lvl="1" eaLnBrk="0" hangingPunct="0">
              <a:lnSpc>
                <a:spcPts val="2400"/>
              </a:lnSpc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/>
              <a:t>Restituisce: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negativo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&lt;</a:t>
            </a:r>
            <a:r>
              <a:rPr lang="it-IT" sz="2400" b="1" dirty="0" smtClean="0">
                <a:solidFill>
                  <a:srgbClr val="3333FF"/>
                </a:solidFill>
              </a:rPr>
              <a:t> c2 </a:t>
            </a:r>
            <a:r>
              <a:rPr lang="it-IT" sz="2400" b="1" dirty="0" smtClean="0"/>
              <a:t>(codici ASCII)</a:t>
            </a:r>
          </a:p>
          <a:p>
            <a:pPr marL="1165225" lvl="1" indent="-354013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un valore positivo </a:t>
            </a:r>
            <a:r>
              <a:rPr lang="it-IT" sz="2400" b="1" dirty="0" smtClean="0"/>
              <a:t>se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c1 </a:t>
            </a:r>
            <a:r>
              <a:rPr lang="it-IT" sz="2400" b="1" dirty="0" smtClean="0"/>
              <a:t>&gt;</a:t>
            </a:r>
            <a:r>
              <a:rPr lang="it-IT" sz="2400" b="1" dirty="0" smtClean="0">
                <a:solidFill>
                  <a:srgbClr val="3333FF"/>
                </a:solidFill>
              </a:rPr>
              <a:t> c2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33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85852" y="1769550"/>
            <a:ext cx="7784996" cy="35548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1463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800" b="1" dirty="0" smtClean="0">
                <a:solidFill>
                  <a:srgbClr val="FF0000"/>
                </a:solidFill>
              </a:rPr>
              <a:t>Più informalmente:</a:t>
            </a:r>
          </a:p>
          <a:p>
            <a:pPr marL="534988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r>
              <a:rPr lang="it-IT" sz="2400" b="1" dirty="0" smtClean="0"/>
              <a:t>restituisce un intero il cui segno identifica il risultato del confronto lessicografico tra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3333FF"/>
                </a:solidFill>
              </a:rPr>
              <a:t>str2:</a:t>
            </a:r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0</a:t>
            </a:r>
            <a:r>
              <a:rPr lang="it-IT" sz="2400" b="1" dirty="0"/>
              <a:t> se </a:t>
            </a:r>
            <a:r>
              <a:rPr lang="it-IT" sz="2400" b="1" dirty="0" smtClean="0">
                <a:solidFill>
                  <a:srgbClr val="3333FF"/>
                </a:solidFill>
              </a:rPr>
              <a:t>str1</a:t>
            </a:r>
            <a:r>
              <a:rPr lang="it-IT" sz="2400" b="1" dirty="0" smtClean="0"/>
              <a:t> </a:t>
            </a:r>
            <a:r>
              <a:rPr lang="it-IT" sz="2400" b="1" dirty="0"/>
              <a:t>= </a:t>
            </a:r>
            <a:r>
              <a:rPr lang="it-IT" sz="2400" b="1" dirty="0" smtClean="0">
                <a:solidFill>
                  <a:srgbClr val="3333FF"/>
                </a:solidFill>
              </a:rPr>
              <a:t>str2</a:t>
            </a:r>
            <a:endParaRPr lang="it-IT" sz="2400" b="1" dirty="0"/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</a:rPr>
              <a:t>n</a:t>
            </a:r>
            <a:r>
              <a:rPr lang="it-IT" sz="2400" b="1" dirty="0" smtClean="0">
                <a:solidFill>
                  <a:srgbClr val="FF0000"/>
                </a:solidFill>
              </a:rPr>
              <a:t>egativo </a:t>
            </a:r>
            <a:r>
              <a:rPr lang="it-IT" sz="2400" b="1" dirty="0" smtClean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str1 </a:t>
            </a:r>
            <a:r>
              <a:rPr lang="it-IT" sz="2400" b="1" dirty="0" smtClean="0"/>
              <a:t>precede lessicograficamente</a:t>
            </a:r>
            <a:r>
              <a:rPr lang="it-IT" sz="2400" b="1" dirty="0" smtClean="0">
                <a:solidFill>
                  <a:srgbClr val="3333FF"/>
                </a:solidFill>
              </a:rPr>
              <a:t> str2</a:t>
            </a:r>
            <a:endParaRPr lang="it-IT" sz="2400" b="1" dirty="0">
              <a:solidFill>
                <a:srgbClr val="3333FF"/>
              </a:solidFill>
            </a:endParaRPr>
          </a:p>
          <a:p>
            <a:pPr marL="811213" lvl="1" indent="-27463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positivo </a:t>
            </a:r>
            <a:r>
              <a:rPr lang="it-IT" sz="2400" b="1" dirty="0"/>
              <a:t>se </a:t>
            </a:r>
            <a:r>
              <a:rPr lang="it-IT" sz="2400" b="1" dirty="0" smtClean="0">
                <a:solidFill>
                  <a:srgbClr val="3333FF"/>
                </a:solidFill>
              </a:rPr>
              <a:t>str2 </a:t>
            </a:r>
            <a:r>
              <a:rPr lang="it-IT" sz="2400" b="1" dirty="0"/>
              <a:t>precede </a:t>
            </a:r>
            <a:r>
              <a:rPr lang="it-IT" sz="2400" b="1" dirty="0" smtClean="0"/>
              <a:t>lessicograficamente</a:t>
            </a:r>
            <a:r>
              <a:rPr lang="it-IT" sz="2400" b="1" dirty="0" smtClean="0">
                <a:solidFill>
                  <a:srgbClr val="3333FF"/>
                </a:solidFill>
              </a:rPr>
              <a:t> str1</a:t>
            </a:r>
            <a:endParaRPr lang="it-IT" sz="2400" b="1" dirty="0">
              <a:solidFill>
                <a:srgbClr val="3333FF"/>
              </a:solidFill>
            </a:endParaRPr>
          </a:p>
          <a:p>
            <a:pPr marL="534988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endParaRPr lang="it-IT" sz="2400" b="1" dirty="0" smtClean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7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8269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71546"/>
            <a:ext cx="7858148" cy="5375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Strcmp.c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illustra le modalità di utilizzo della funzione </a:t>
            </a:r>
            <a:r>
              <a:rPr lang="it-IT" sz="1600" b="1" dirty="0" err="1" smtClean="0"/>
              <a:t>strcmp</a:t>
            </a:r>
            <a:r>
              <a:rPr lang="it-IT" sz="1600" b="1" dirty="0" smtClean="0"/>
              <a:t>()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tipi di interesse generale, funzionali alle varie operazioni di I/O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e alla gestione delle stringhe, rispettivamente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string.h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</a:t>
            </a:r>
            <a:r>
              <a:rPr lang="it-IT" sz="1600" b="1" dirty="0"/>
              <a:t>definizione della costante simbolica per la lunghezza massima di una</a:t>
            </a:r>
          </a:p>
          <a:p>
            <a:pPr>
              <a:lnSpc>
                <a:spcPts val="1600"/>
              </a:lnSpc>
              <a:spcAft>
                <a:spcPts val="400"/>
              </a:spcAft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** </a:t>
            </a:r>
            <a:r>
              <a:rPr lang="it-IT" sz="1600" b="1" dirty="0"/>
              <a:t>stringa, '\0' </a:t>
            </a:r>
            <a:r>
              <a:rPr lang="it-IT" sz="1600" b="1" dirty="0" smtClean="0"/>
              <a:t>escluso 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#</a:t>
            </a:r>
            <a:r>
              <a:rPr lang="it-IT" sz="1600" b="1" dirty="0" err="1" smtClean="0">
                <a:solidFill>
                  <a:srgbClr val="3333FF"/>
                </a:solidFill>
              </a:rPr>
              <a:t>define</a:t>
            </a:r>
            <a:r>
              <a:rPr lang="it-IT" sz="1600" b="1" dirty="0" smtClean="0">
                <a:solidFill>
                  <a:srgbClr val="3333FF"/>
                </a:solidFill>
              </a:rPr>
              <a:t> STR_LENGTH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chiamante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/* definizione delle due stringhe oggetto del confronto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Str1[STR_LENGTH+1];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Str2[STR_LENGTH+1];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	</a:t>
            </a:r>
            <a:r>
              <a:rPr lang="it-IT" sz="1600" b="1" dirty="0" smtClean="0"/>
              <a:t>/* acquisizione delle </a:t>
            </a:r>
            <a:r>
              <a:rPr lang="it-IT" sz="1600" b="1" dirty="0"/>
              <a:t>due </a:t>
            </a:r>
            <a:r>
              <a:rPr lang="it-IT" sz="1600" b="1" dirty="0" smtClean="0"/>
              <a:t>stringhe */</a:t>
            </a:r>
            <a:endParaRPr lang="it-IT" sz="1600" b="1" dirty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nI</a:t>
            </a:r>
            <a:r>
              <a:rPr lang="it-IT" sz="1600" b="1" dirty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Str1);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printf</a:t>
            </a:r>
            <a:r>
              <a:rPr lang="it-IT" sz="1600" b="1" dirty="0">
                <a:solidFill>
                  <a:srgbClr val="3333FF"/>
                </a:solidFill>
              </a:rPr>
              <a:t>("\</a:t>
            </a:r>
            <a:r>
              <a:rPr lang="it-IT" sz="1600" b="1" dirty="0" err="1">
                <a:solidFill>
                  <a:srgbClr val="3333FF"/>
                </a:solidFill>
              </a:rPr>
              <a:t>nII</a:t>
            </a:r>
            <a:r>
              <a:rPr lang="it-IT" sz="1600" b="1" dirty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</a:t>
            </a:r>
            <a:r>
              <a:rPr lang="it-IT" sz="1600" b="1" dirty="0" err="1">
                <a:solidFill>
                  <a:srgbClr val="3333FF"/>
                </a:solidFill>
              </a:rPr>
              <a:t>scanf</a:t>
            </a:r>
            <a:r>
              <a:rPr lang="it-IT" sz="1600" b="1" dirty="0">
                <a:solidFill>
                  <a:srgbClr val="3333FF"/>
                </a:solidFill>
              </a:rPr>
              <a:t>("%s", Str2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5400000">
            <a:off x="7925451" y="5147647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funzione strcmp()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94120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1000108"/>
            <a:ext cx="7143800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/* confronto lessicografico delle due stringhe e visualizzazione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** del risultato del confronto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</a:t>
            </a:r>
            <a:r>
              <a:rPr lang="it-IT" sz="1600" b="1" dirty="0" err="1" smtClean="0">
                <a:solidFill>
                  <a:srgbClr val="3333FF"/>
                </a:solidFill>
              </a:rPr>
              <a:t>strcmp</a:t>
            </a:r>
            <a:r>
              <a:rPr lang="it-IT" sz="1600" b="1" dirty="0" smtClean="0">
                <a:solidFill>
                  <a:srgbClr val="3333FF"/>
                </a:solidFill>
              </a:rPr>
              <a:t>(Str1, Str2) &gt; 0)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&gt; %s\n", Str1, Str2);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else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</a:t>
            </a:r>
            <a:r>
              <a:rPr lang="it-IT" sz="1600" b="1" dirty="0" err="1" smtClean="0">
                <a:solidFill>
                  <a:srgbClr val="3333FF"/>
                </a:solidFill>
              </a:rPr>
              <a:t>strcmp</a:t>
            </a:r>
            <a:r>
              <a:rPr lang="it-IT" sz="1600" b="1" dirty="0" smtClean="0">
                <a:solidFill>
                  <a:srgbClr val="3333FF"/>
                </a:solidFill>
              </a:rPr>
              <a:t>(Str1, Str2) &lt; 0)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&lt; %s\n", Str1, Str2);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		else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  	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("\n%s = %s\n", Str1, Str2);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Raccomandazione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28926" y="6265118"/>
            <a:ext cx="5054342" cy="476250"/>
          </a:xfrm>
        </p:spPr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36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43108" y="1571612"/>
            <a:ext cx="6137268" cy="227754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1400">
              <a:cs typeface="Courier New" pitchFamily="49" charset="0"/>
            </a:endParaRPr>
          </a:p>
          <a:p>
            <a:pPr algn="ctr"/>
            <a:r>
              <a:rPr lang="it-IT" sz="2400" b="1" smtClean="0">
                <a:ea typeface="MS Mincho" pitchFamily="49" charset="-128"/>
              </a:rPr>
              <a:t>Consultare la manualistica per avere un quadro esaustivo delle funzioni per la manipolazione delle stringhe messe a disposizione dalle librerie del C</a:t>
            </a:r>
            <a:endParaRPr lang="it-IT" sz="3200" b="1">
              <a:solidFill>
                <a:srgbClr val="FF0000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425215"/>
            <a:ext cx="7498080" cy="646331"/>
          </a:xfrm>
        </p:spPr>
        <p:txBody>
          <a:bodyPr/>
          <a:lstStyle/>
          <a:p>
            <a:r>
              <a:rPr lang="it-IT" smtClean="0"/>
              <a:t>Le stringhe in memoria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255487" y="2149985"/>
            <a:ext cx="48282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‘s’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7258693" y="2458507"/>
            <a:ext cx="47641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‘t’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7252281" y="2767029"/>
            <a:ext cx="48923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‘r’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7279532" y="3075551"/>
            <a:ext cx="43473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‘i’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7231442" y="3384073"/>
            <a:ext cx="5309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‘n’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7237854" y="3646481"/>
            <a:ext cx="51809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‘g’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7239457" y="4001117"/>
            <a:ext cx="51488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‘a’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7192970" y="4292702"/>
            <a:ext cx="60785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2400" b="1" dirty="0">
                <a:solidFill>
                  <a:srgbClr val="3333FF"/>
                </a:solidFill>
                <a:cs typeface="+mn-cs"/>
              </a:rPr>
              <a:t>‘\0’</a:t>
            </a:r>
            <a:endParaRPr lang="it-IT" sz="2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285852" y="1509631"/>
            <a:ext cx="5143536" cy="26776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Stringa:</a:t>
            </a:r>
          </a:p>
          <a:p>
            <a:pPr marL="628650" lvl="1" eaLnBrk="0" hangingPunct="0">
              <a:lnSpc>
                <a:spcPts val="3000"/>
              </a:lnSpc>
              <a:spcBef>
                <a:spcPts val="12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smtClean="0"/>
              <a:t>ogni sequenza di caratteri memorizzati in locazioni contigue di memoria e terminata dal carattere </a:t>
            </a:r>
            <a:r>
              <a:rPr lang="it-IT" sz="2400" b="1" smtClean="0">
                <a:solidFill>
                  <a:srgbClr val="3333FF"/>
                </a:solidFill>
              </a:rPr>
              <a:t>‘\0’</a:t>
            </a:r>
            <a:r>
              <a:rPr lang="it-IT" sz="2400" b="1" smtClean="0"/>
              <a:t>, detto </a:t>
            </a:r>
            <a:r>
              <a:rPr lang="it-IT" sz="2400" b="1" smtClean="0">
                <a:solidFill>
                  <a:srgbClr val="FF0000"/>
                </a:solidFill>
              </a:rPr>
              <a:t>carattere di fine stringa</a:t>
            </a:r>
            <a:endParaRPr lang="it-IT" sz="2400" b="1" smtClean="0"/>
          </a:p>
        </p:txBody>
      </p:sp>
      <p:grpSp>
        <p:nvGrpSpPr>
          <p:cNvPr id="55" name="Gruppo 54"/>
          <p:cNvGrpSpPr/>
          <p:nvPr/>
        </p:nvGrpSpPr>
        <p:grpSpPr>
          <a:xfrm>
            <a:off x="6786578" y="1928802"/>
            <a:ext cx="1533933" cy="3657600"/>
            <a:chOff x="6308748" y="2047875"/>
            <a:chExt cx="1533933" cy="3657600"/>
          </a:xfrm>
        </p:grpSpPr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6308748" y="2047875"/>
              <a:ext cx="1219524" cy="3657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0" name="Line 29"/>
            <p:cNvSpPr>
              <a:spLocks noChangeShapeType="1"/>
            </p:cNvSpPr>
            <p:nvPr/>
          </p:nvSpPr>
          <p:spPr bwMode="auto">
            <a:xfrm>
              <a:off x="6308748" y="5400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1" name="Line 30"/>
            <p:cNvSpPr>
              <a:spLocks noChangeShapeType="1"/>
            </p:cNvSpPr>
            <p:nvPr/>
          </p:nvSpPr>
          <p:spPr bwMode="auto">
            <a:xfrm>
              <a:off x="6308748" y="5095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2" name="Line 31"/>
            <p:cNvSpPr>
              <a:spLocks noChangeShapeType="1"/>
            </p:cNvSpPr>
            <p:nvPr/>
          </p:nvSpPr>
          <p:spPr bwMode="auto">
            <a:xfrm>
              <a:off x="6308748" y="47910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3" name="Line 32"/>
            <p:cNvSpPr>
              <a:spLocks noChangeShapeType="1"/>
            </p:cNvSpPr>
            <p:nvPr/>
          </p:nvSpPr>
          <p:spPr bwMode="auto">
            <a:xfrm>
              <a:off x="6308748" y="44862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4" name="Line 33"/>
            <p:cNvSpPr>
              <a:spLocks noChangeShapeType="1"/>
            </p:cNvSpPr>
            <p:nvPr/>
          </p:nvSpPr>
          <p:spPr bwMode="auto">
            <a:xfrm>
              <a:off x="6308748" y="41814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5" name="Line 34"/>
            <p:cNvSpPr>
              <a:spLocks noChangeShapeType="1"/>
            </p:cNvSpPr>
            <p:nvPr/>
          </p:nvSpPr>
          <p:spPr bwMode="auto">
            <a:xfrm>
              <a:off x="6308748" y="3876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6" name="Line 35"/>
            <p:cNvSpPr>
              <a:spLocks noChangeShapeType="1"/>
            </p:cNvSpPr>
            <p:nvPr/>
          </p:nvSpPr>
          <p:spPr bwMode="auto">
            <a:xfrm>
              <a:off x="6308748" y="3571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7" name="Line 36"/>
            <p:cNvSpPr>
              <a:spLocks noChangeShapeType="1"/>
            </p:cNvSpPr>
            <p:nvPr/>
          </p:nvSpPr>
          <p:spPr bwMode="auto">
            <a:xfrm>
              <a:off x="6308748" y="3258608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6308748" y="29622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6308748" y="26574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6308748" y="23526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6308748" y="2047875"/>
              <a:ext cx="1219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Rectangle 41"/>
            <p:cNvSpPr>
              <a:spLocks noChangeArrowheads="1"/>
            </p:cNvSpPr>
            <p:nvPr/>
          </p:nvSpPr>
          <p:spPr bwMode="auto">
            <a:xfrm>
              <a:off x="7528272" y="2047875"/>
              <a:ext cx="304881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3"/>
            <p:cNvSpPr>
              <a:spLocks noChangeShapeType="1"/>
            </p:cNvSpPr>
            <p:nvPr/>
          </p:nvSpPr>
          <p:spPr bwMode="auto">
            <a:xfrm>
              <a:off x="7518745" y="2352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7518745" y="26574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>
              <a:off x="7528272" y="29622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>
              <a:off x="7528272" y="3257550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>
              <a:off x="7528272" y="35718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>
              <a:off x="7528272" y="3876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7528272" y="41814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7537800" y="44862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7537800" y="47910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7528272" y="50958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7528272" y="5400675"/>
              <a:ext cx="3048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Text Box 42"/>
            <p:cNvSpPr txBox="1">
              <a:spLocks noChangeArrowheads="1"/>
            </p:cNvSpPr>
            <p:nvPr/>
          </p:nvSpPr>
          <p:spPr bwMode="auto">
            <a:xfrm>
              <a:off x="7517892" y="2291227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9" name="Text Box 58"/>
            <p:cNvSpPr txBox="1">
              <a:spLocks noChangeArrowheads="1"/>
            </p:cNvSpPr>
            <p:nvPr/>
          </p:nvSpPr>
          <p:spPr bwMode="auto">
            <a:xfrm>
              <a:off x="7517892" y="2598211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0" name="Text Box 42"/>
            <p:cNvSpPr txBox="1">
              <a:spLocks noChangeArrowheads="1"/>
            </p:cNvSpPr>
            <p:nvPr/>
          </p:nvSpPr>
          <p:spPr bwMode="auto">
            <a:xfrm>
              <a:off x="7517892" y="2905195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1" name="Text Box 42"/>
            <p:cNvSpPr txBox="1">
              <a:spLocks noChangeArrowheads="1"/>
            </p:cNvSpPr>
            <p:nvPr/>
          </p:nvSpPr>
          <p:spPr bwMode="auto">
            <a:xfrm>
              <a:off x="7517892" y="3212179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2" name="Text Box 42"/>
            <p:cNvSpPr txBox="1">
              <a:spLocks noChangeArrowheads="1"/>
            </p:cNvSpPr>
            <p:nvPr/>
          </p:nvSpPr>
          <p:spPr bwMode="auto">
            <a:xfrm>
              <a:off x="7517892" y="3519163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7517892" y="3826147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Text Box 42"/>
            <p:cNvSpPr txBox="1">
              <a:spLocks noChangeArrowheads="1"/>
            </p:cNvSpPr>
            <p:nvPr/>
          </p:nvSpPr>
          <p:spPr bwMode="auto">
            <a:xfrm>
              <a:off x="7517892" y="4133131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5" name="Text Box 42"/>
            <p:cNvSpPr txBox="1">
              <a:spLocks noChangeArrowheads="1"/>
            </p:cNvSpPr>
            <p:nvPr/>
          </p:nvSpPr>
          <p:spPr bwMode="auto">
            <a:xfrm>
              <a:off x="7517892" y="4440115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3" name="Text Box 42"/>
            <p:cNvSpPr txBox="1">
              <a:spLocks noChangeArrowheads="1"/>
            </p:cNvSpPr>
            <p:nvPr/>
          </p:nvSpPr>
          <p:spPr bwMode="auto">
            <a:xfrm>
              <a:off x="7517892" y="4747099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4" name="Text Box 42"/>
            <p:cNvSpPr txBox="1">
              <a:spLocks noChangeArrowheads="1"/>
            </p:cNvSpPr>
            <p:nvPr/>
          </p:nvSpPr>
          <p:spPr bwMode="auto">
            <a:xfrm>
              <a:off x="7517892" y="5054084"/>
              <a:ext cx="322349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52" grpId="0" uiExpand="1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stringa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14478" y="1142984"/>
            <a:ext cx="7715240" cy="35291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9875" lvl="1" indent="-269875">
              <a:lnSpc>
                <a:spcPts val="24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Definizione a </a:t>
            </a:r>
            <a:r>
              <a:rPr lang="it-IT" sz="2800" b="1" dirty="0" err="1" smtClean="0">
                <a:solidFill>
                  <a:srgbClr val="FF0000"/>
                </a:solidFill>
              </a:rPr>
              <a:t>run</a:t>
            </a:r>
            <a:r>
              <a:rPr lang="it-IT" sz="2800" b="1" dirty="0">
                <a:solidFill>
                  <a:srgbClr val="FF0000"/>
                </a:solidFill>
              </a:rPr>
              <a:t>-</a:t>
            </a:r>
            <a:r>
              <a:rPr lang="it-IT" sz="2800" b="1" dirty="0" smtClean="0">
                <a:solidFill>
                  <a:srgbClr val="FF0000"/>
                </a:solidFill>
              </a:rPr>
              <a:t>time: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lvl="1">
              <a:lnSpc>
                <a:spcPts val="20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*nome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stringa</a:t>
            </a:r>
            <a:r>
              <a:rPr lang="it-IT" sz="2000" b="1" dirty="0" smtClean="0">
                <a:solidFill>
                  <a:srgbClr val="3333FF"/>
                </a:solidFill>
              </a:rPr>
              <a:t>=(</a:t>
            </a: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*) </a:t>
            </a:r>
            <a:r>
              <a:rPr lang="it-IT" sz="2000" b="1" dirty="0" err="1" smtClean="0">
                <a:solidFill>
                  <a:srgbClr val="3333FF"/>
                </a:solidFill>
              </a:rPr>
              <a:t>malloc</a:t>
            </a:r>
            <a:r>
              <a:rPr lang="it-IT" sz="2000" b="1" dirty="0" smtClean="0">
                <a:solidFill>
                  <a:srgbClr val="3333FF"/>
                </a:solidFill>
              </a:rPr>
              <a:t>((espr+1) *  </a:t>
            </a:r>
            <a:r>
              <a:rPr lang="it-IT" sz="2000" b="1" dirty="0" err="1" smtClean="0">
                <a:solidFill>
                  <a:srgbClr val="3333FF"/>
                </a:solidFill>
              </a:rPr>
              <a:t>sizeof</a:t>
            </a:r>
            <a:r>
              <a:rPr lang="it-IT" sz="2000" b="1" dirty="0" smtClean="0">
                <a:solidFill>
                  <a:srgbClr val="3333FF"/>
                </a:solidFill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));</a:t>
            </a:r>
          </a:p>
          <a:p>
            <a:pPr lvl="1" indent="-269875">
              <a:lnSpc>
                <a:spcPts val="20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800" b="1" dirty="0" smtClean="0">
                <a:solidFill>
                  <a:srgbClr val="FF0000"/>
                </a:solidFill>
              </a:rPr>
              <a:t>		</a:t>
            </a:r>
            <a:r>
              <a:rPr lang="it-IT" sz="2000" b="1" dirty="0" smtClean="0"/>
              <a:t>con </a:t>
            </a:r>
            <a:r>
              <a:rPr lang="it-IT" sz="2000" b="1" dirty="0" err="1">
                <a:solidFill>
                  <a:srgbClr val="3333FF"/>
                </a:solidFill>
              </a:rPr>
              <a:t>espr</a:t>
            </a:r>
            <a:r>
              <a:rPr lang="it-IT" sz="2000" b="1" dirty="0" smtClean="0"/>
              <a:t> espressione che identifica la lunghezza massima della stringa </a:t>
            </a:r>
            <a:r>
              <a:rPr lang="it-IT" sz="2000" b="1" dirty="0">
                <a:solidFill>
                  <a:srgbClr val="3333FF"/>
                </a:solidFill>
              </a:rPr>
              <a:t>‘\0’ </a:t>
            </a:r>
            <a:r>
              <a:rPr lang="it-IT" sz="2000" b="1" dirty="0"/>
              <a:t>escluso</a:t>
            </a:r>
          </a:p>
          <a:p>
            <a:pPr marL="269875" lvl="1" indent="-269875">
              <a:lnSpc>
                <a:spcPts val="2400"/>
              </a:lnSpc>
              <a:spcBef>
                <a:spcPts val="1800"/>
              </a:spcBef>
              <a:buFont typeface="Arial" pitchFamily="34" charset="0"/>
              <a:buChar char="•"/>
              <a:tabLst>
                <a:tab pos="266700" algn="l"/>
                <a:tab pos="531813" algn="l"/>
                <a:tab pos="809625" algn="l"/>
              </a:tabLst>
            </a:pPr>
            <a:r>
              <a:rPr lang="it-IT" sz="2800" b="1" dirty="0" smtClean="0">
                <a:solidFill>
                  <a:srgbClr val="FF0000"/>
                </a:solidFill>
              </a:rPr>
              <a:t>Definizione statica:</a:t>
            </a:r>
            <a:endParaRPr lang="it-IT" sz="2800" b="1" dirty="0">
              <a:solidFill>
                <a:srgbClr val="FF0000"/>
              </a:solidFill>
            </a:endParaRPr>
          </a:p>
          <a:p>
            <a:pPr lvl="1">
              <a:lnSpc>
                <a:spcPts val="2000"/>
              </a:lnSpc>
              <a:spcBef>
                <a:spcPts val="1200"/>
              </a:spcBef>
            </a:pPr>
            <a:r>
              <a:rPr lang="it-IT" sz="2000" b="1" dirty="0" smtClean="0"/>
              <a:t>/* definizione della costante simbolica per la lunghezza</a:t>
            </a:r>
          </a:p>
          <a:p>
            <a:pPr lvl="1">
              <a:lnSpc>
                <a:spcPts val="2000"/>
              </a:lnSpc>
            </a:pPr>
            <a:r>
              <a:rPr lang="it-IT" sz="2000" b="1" dirty="0" smtClean="0"/>
              <a:t>** </a:t>
            </a:r>
            <a:r>
              <a:rPr lang="it-IT" sz="2000" b="1" dirty="0"/>
              <a:t>massima della </a:t>
            </a:r>
            <a:r>
              <a:rPr lang="it-IT" sz="2000" b="1" dirty="0" smtClean="0"/>
              <a:t>stringa,‘\0’ escluso */</a:t>
            </a:r>
            <a:endParaRPr lang="it-IT" sz="2000" b="1" dirty="0" smtClean="0">
              <a:solidFill>
                <a:srgbClr val="3333FF"/>
              </a:solidFill>
            </a:endParaRPr>
          </a:p>
          <a:p>
            <a:pPr lvl="1">
              <a:lnSpc>
                <a:spcPts val="2000"/>
              </a:lnSpc>
              <a:spcBef>
                <a:spcPts val="600"/>
              </a:spcBef>
            </a:pPr>
            <a:r>
              <a:rPr lang="it-IT" sz="2000" b="1" dirty="0" smtClean="0">
                <a:solidFill>
                  <a:srgbClr val="3333FF"/>
                </a:solidFill>
              </a:rPr>
              <a:t>#</a:t>
            </a:r>
            <a:r>
              <a:rPr lang="it-IT" sz="2000" b="1" dirty="0" err="1">
                <a:solidFill>
                  <a:srgbClr val="3333FF"/>
                </a:solidFill>
              </a:rPr>
              <a:t>define</a:t>
            </a:r>
            <a:r>
              <a:rPr lang="it-IT" sz="2000" b="1" dirty="0">
                <a:solidFill>
                  <a:srgbClr val="3333FF"/>
                </a:solidFill>
              </a:rPr>
              <a:t> STR_LENGTH </a:t>
            </a:r>
            <a:r>
              <a:rPr lang="it-IT" sz="2000" b="1" dirty="0" smtClean="0">
                <a:solidFill>
                  <a:srgbClr val="3333FF"/>
                </a:solidFill>
              </a:rPr>
              <a:t>80</a:t>
            </a:r>
          </a:p>
          <a:p>
            <a:pPr lvl="1" indent="-9525">
              <a:lnSpc>
                <a:spcPts val="2800"/>
              </a:lnSpc>
              <a:spcBef>
                <a:spcPts val="12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2000" b="1" dirty="0" err="1" smtClean="0">
                <a:solidFill>
                  <a:srgbClr val="3333FF"/>
                </a:solidFill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stringa</a:t>
            </a:r>
            <a:r>
              <a:rPr lang="it-IT" sz="2000" b="1" dirty="0" smtClean="0">
                <a:solidFill>
                  <a:srgbClr val="3333FF"/>
                </a:solidFill>
              </a:rPr>
              <a:t>[STR_LENGTH+1];</a:t>
            </a:r>
            <a:endParaRPr lang="it-IT" sz="28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907841"/>
            <a:ext cx="7786742" cy="540147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Acquisizione:</a:t>
            </a:r>
          </a:p>
          <a:p>
            <a:pPr marL="720725" lvl="1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scanf</a:t>
            </a:r>
            <a:r>
              <a:rPr lang="it-IT" sz="2400" b="1" dirty="0" smtClean="0">
                <a:solidFill>
                  <a:srgbClr val="3333FF"/>
                </a:solidFill>
              </a:rPr>
              <a:t>(“</a:t>
            </a:r>
            <a:r>
              <a:rPr lang="it-IT" sz="2400" b="1" dirty="0" err="1" smtClean="0">
                <a:solidFill>
                  <a:srgbClr val="3333FF"/>
                </a:solidFill>
              </a:rPr>
              <a:t>%s</a:t>
            </a:r>
            <a:r>
              <a:rPr lang="it-IT" sz="2400" b="1" dirty="0" smtClean="0">
                <a:solidFill>
                  <a:srgbClr val="3333FF"/>
                </a:solidFill>
              </a:rPr>
              <a:t>”, </a:t>
            </a:r>
            <a:r>
              <a:rPr lang="it-IT" sz="2400" b="1" dirty="0" err="1" smtClean="0">
                <a:solidFill>
                  <a:srgbClr val="3333FF"/>
                </a:solidFill>
              </a:rPr>
              <a:t>dst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355600" lvl="2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200" b="1" dirty="0" smtClean="0"/>
              <a:t>con </a:t>
            </a:r>
            <a:r>
              <a:rPr lang="it-IT" sz="2200" b="1" dirty="0" err="1" smtClean="0">
                <a:solidFill>
                  <a:srgbClr val="3333FF"/>
                </a:solidFill>
              </a:rPr>
              <a:t>dst</a:t>
            </a:r>
            <a:r>
              <a:rPr lang="it-IT" sz="2200" b="1" dirty="0" smtClean="0"/>
              <a:t> espressione di tipo </a:t>
            </a:r>
            <a:r>
              <a:rPr lang="it-IT" sz="2200" b="1" dirty="0" err="1" smtClean="0">
                <a:solidFill>
                  <a:srgbClr val="3333FF"/>
                </a:solidFill>
              </a:rPr>
              <a:t>char</a:t>
            </a:r>
            <a:r>
              <a:rPr lang="it-IT" sz="2200" b="1" dirty="0" smtClean="0">
                <a:solidFill>
                  <a:srgbClr val="3333FF"/>
                </a:solidFill>
              </a:rPr>
              <a:t> * </a:t>
            </a:r>
            <a:r>
              <a:rPr lang="it-IT" sz="2200" b="1" dirty="0" smtClean="0"/>
              <a:t>e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err="1" smtClean="0">
                <a:solidFill>
                  <a:srgbClr val="3333FF"/>
                </a:solidFill>
              </a:rPr>
              <a:t>%s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err="1" smtClean="0"/>
              <a:t>specificatore</a:t>
            </a:r>
            <a:r>
              <a:rPr lang="it-IT" sz="2200" b="1" dirty="0" smtClean="0"/>
              <a:t> di formato per le stringhe</a:t>
            </a:r>
          </a:p>
          <a:p>
            <a:pPr marL="288925" lvl="1" indent="-288925" eaLnBrk="0" hangingPunct="0">
              <a:lnSpc>
                <a:spcPts val="2400"/>
              </a:lnSpc>
              <a:spcBef>
                <a:spcPts val="12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elimina dallo </a:t>
            </a:r>
            <a:r>
              <a:rPr lang="it-IT" sz="2200" b="1" dirty="0" err="1" smtClean="0">
                <a:cs typeface="Times New Roman" pitchFamily="18" charset="0"/>
              </a:rPr>
              <a:t>stream</a:t>
            </a:r>
            <a:r>
              <a:rPr lang="it-IT" sz="2200" b="1" dirty="0" smtClean="0">
                <a:cs typeface="Times New Roman" pitchFamily="18" charset="0"/>
              </a:rPr>
              <a:t> di input qualunque sequenza iniziale di caratteri in un insieme di delimitatori (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\n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 ‘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\r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200" b="1" dirty="0" smtClean="0">
                <a:cs typeface="Times New Roman" pitchFamily="18" charset="0"/>
              </a:rPr>
              <a:t>…);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copia caratteri dallo </a:t>
            </a:r>
            <a:r>
              <a:rPr lang="it-IT" sz="2200" b="1" dirty="0" err="1" smtClean="0">
                <a:cs typeface="Times New Roman" pitchFamily="18" charset="0"/>
              </a:rPr>
              <a:t>stream</a:t>
            </a:r>
            <a:r>
              <a:rPr lang="it-IT" sz="2200" b="1" dirty="0" smtClean="0">
                <a:cs typeface="Times New Roman" pitchFamily="18" charset="0"/>
              </a:rPr>
              <a:t> di input, fino al primo di un insieme di delimitatori (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\n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 ‘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‘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\r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’</a:t>
            </a:r>
            <a:r>
              <a:rPr lang="it-IT" sz="2200" b="1" dirty="0" smtClean="0">
                <a:cs typeface="Times New Roman" pitchFamily="18" charset="0"/>
              </a:rPr>
              <a:t>,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200" b="1" dirty="0" smtClean="0">
                <a:cs typeface="Times New Roman" pitchFamily="18" charset="0"/>
              </a:rPr>
              <a:t>…) escluso, in memoria a partire dall’indirizzo </a:t>
            </a:r>
            <a:r>
              <a:rPr lang="it-IT" sz="2200" b="1" dirty="0" err="1" smtClean="0">
                <a:solidFill>
                  <a:srgbClr val="3333FF"/>
                </a:solidFill>
                <a:cs typeface="Times New Roman" pitchFamily="18" charset="0"/>
              </a:rPr>
              <a:t>dst</a:t>
            </a:r>
            <a:r>
              <a:rPr lang="it-IT" sz="2200" b="1" dirty="0" smtClean="0">
                <a:cs typeface="Times New Roman" pitchFamily="18" charset="0"/>
              </a:rPr>
              <a:t>;</a:t>
            </a:r>
          </a:p>
          <a:p>
            <a:pPr marL="712788" lvl="2" indent="-357188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  <a:buFont typeface="+mj-lt"/>
              <a:buAutoNum type="arabicPeriod"/>
            </a:pPr>
            <a:r>
              <a:rPr lang="it-IT" sz="2200" b="1" dirty="0" smtClean="0">
                <a:cs typeface="Times New Roman" pitchFamily="18" charset="0"/>
              </a:rPr>
              <a:t>memorizza  </a:t>
            </a:r>
            <a:r>
              <a:rPr lang="it-IT" sz="2200" b="1" dirty="0" smtClean="0">
                <a:solidFill>
                  <a:srgbClr val="3333FF"/>
                </a:solidFill>
                <a:cs typeface="Times New Roman" pitchFamily="18" charset="0"/>
              </a:rPr>
              <a:t>‘\0’</a:t>
            </a:r>
            <a:r>
              <a:rPr lang="it-IT" sz="2200" b="1" dirty="0" smtClean="0">
                <a:cs typeface="Times New Roman" pitchFamily="18" charset="0"/>
              </a:rPr>
              <a:t> nella locazione successiva all’ultima utilizzata per l’acquisizione.</a:t>
            </a:r>
          </a:p>
          <a:p>
            <a:pPr marL="288925" lvl="1" indent="66675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985838" lvl="2" indent="-273050" eaLnBrk="0" hangingPunct="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5000"/>
            </a:pPr>
            <a:r>
              <a:rPr lang="it-IT" sz="2200" b="1" dirty="0" smtClean="0">
                <a:cs typeface="Times New Roman" pitchFamily="18" charset="0"/>
              </a:rPr>
              <a:t>memorizza i caratteri acquisiti nella stringa </a:t>
            </a:r>
            <a:r>
              <a:rPr lang="it-IT" sz="2200" b="1" dirty="0" err="1" smtClean="0">
                <a:solidFill>
                  <a:srgbClr val="3333FF"/>
                </a:solidFill>
              </a:rPr>
              <a:t>dst</a:t>
            </a:r>
            <a:r>
              <a:rPr lang="it-IT" sz="22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82339"/>
            <a:ext cx="7498080" cy="646331"/>
          </a:xfrm>
        </p:spPr>
        <p:txBody>
          <a:bodyPr/>
          <a:lstStyle/>
          <a:p>
            <a:r>
              <a:rPr lang="it-IT" smtClean="0"/>
              <a:t>I/O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357290" y="1177762"/>
            <a:ext cx="7429552" cy="47859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lvl="1" indent="-288925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Restituzione:</a:t>
            </a:r>
          </a:p>
          <a:p>
            <a:pPr marL="720725" lvl="1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err="1" smtClean="0">
                <a:solidFill>
                  <a:srgbClr val="3333FF"/>
                </a:solidFill>
              </a:rPr>
              <a:t>printf</a:t>
            </a:r>
            <a:r>
              <a:rPr lang="it-IT" sz="2400" b="1" dirty="0" smtClean="0">
                <a:solidFill>
                  <a:srgbClr val="3333FF"/>
                </a:solidFill>
              </a:rPr>
              <a:t>(“%s”,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</a:rPr>
              <a:t>);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9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/>
              <a:t>con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/>
              <a:t>espressione di tipo </a:t>
            </a:r>
            <a:r>
              <a:rPr lang="it-IT" sz="2400" b="1" dirty="0" err="1" smtClean="0">
                <a:solidFill>
                  <a:srgbClr val="3333FF"/>
                </a:solidFill>
              </a:rPr>
              <a:t>char</a:t>
            </a:r>
            <a:r>
              <a:rPr lang="it-IT" sz="2400" b="1" dirty="0" smtClean="0">
                <a:solidFill>
                  <a:srgbClr val="3333FF"/>
                </a:solidFill>
              </a:rPr>
              <a:t> * </a:t>
            </a:r>
            <a:r>
              <a:rPr lang="it-IT" sz="2400" b="1" dirty="0" smtClean="0"/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%s </a:t>
            </a:r>
            <a:r>
              <a:rPr lang="it-IT" sz="2400" b="1" dirty="0" err="1" smtClean="0"/>
              <a:t>specificatore</a:t>
            </a:r>
            <a:r>
              <a:rPr lang="it-IT" sz="2400" b="1" dirty="0" smtClean="0"/>
              <a:t> di formato per le stringhe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288925" lvl="1" indent="-2889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Effetto: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>
                <a:cs typeface="Times New Roman" pitchFamily="18" charset="0"/>
              </a:rPr>
              <a:t>visualizza i caratteri memorizzati a partire dall’indirizzo </a:t>
            </a:r>
            <a:r>
              <a:rPr lang="it-IT" sz="2400" b="1" dirty="0" err="1" smtClean="0">
                <a:solidFill>
                  <a:srgbClr val="3333FF"/>
                </a:solidFill>
                <a:cs typeface="Times New Roman" pitchFamily="18" charset="0"/>
              </a:rPr>
              <a:t>src</a:t>
            </a:r>
            <a:r>
              <a:rPr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2400" b="1" dirty="0" smtClean="0">
                <a:cs typeface="Times New Roman" pitchFamily="18" charset="0"/>
              </a:rPr>
              <a:t>fino al primo </a:t>
            </a:r>
            <a:r>
              <a:rPr lang="it-IT" sz="2400" b="1" dirty="0" smtClean="0">
                <a:solidFill>
                  <a:srgbClr val="3333FF"/>
                </a:solidFill>
                <a:cs typeface="Times New Roman" pitchFamily="18" charset="0"/>
              </a:rPr>
              <a:t>‘\0’ (escluso)</a:t>
            </a:r>
          </a:p>
          <a:p>
            <a:pPr marL="288925" lvl="1" indent="-22225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Più informalmente:</a:t>
            </a:r>
          </a:p>
          <a:p>
            <a:pPr marL="452438" lvl="2" indent="4763" eaLnBrk="0" hangingPunct="0">
              <a:lnSpc>
                <a:spcPts val="2800"/>
              </a:lnSpc>
              <a:spcBef>
                <a:spcPts val="1500"/>
              </a:spcBef>
              <a:spcAft>
                <a:spcPts val="600"/>
              </a:spcAft>
              <a:buClr>
                <a:srgbClr val="FF0000"/>
              </a:buClr>
              <a:buSzPct val="95000"/>
            </a:pPr>
            <a:r>
              <a:rPr lang="it-IT" sz="2400" b="1" dirty="0" smtClean="0">
                <a:cs typeface="Times New Roman" pitchFamily="18" charset="0"/>
              </a:rPr>
              <a:t>visualizza la stringa </a:t>
            </a:r>
            <a:r>
              <a:rPr lang="it-IT" sz="2400" b="1" dirty="0" err="1" smtClean="0">
                <a:solidFill>
                  <a:srgbClr val="3333FF"/>
                </a:solidFill>
              </a:rPr>
              <a:t>src</a:t>
            </a:r>
            <a:endParaRPr lang="it-IT" sz="24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Ingresso/uscita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85852" y="1020306"/>
            <a:ext cx="7500990" cy="48372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StrIO.c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/* illustra le modalità di acquisizione e restituzione delle stringhe */</a:t>
            </a:r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/* inclusione del file di intestazione della libreria standard che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contiene definizioni di macro, costanti e dichiarazioni di funzioni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e tipi di interesse generale e funzionali alle varie operazioni di I/O */</a:t>
            </a: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#include</a:t>
            </a:r>
            <a:r>
              <a:rPr lang="it-IT" sz="1600" b="1" dirty="0" smtClean="0">
                <a:solidFill>
                  <a:srgbClr val="3333FF"/>
                </a:solidFill>
              </a:rPr>
              <a:t>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stdlib.h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/* definizione della costante simbolica per la lunghezza massima di una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stringa, ‘\0’ escluso */</a:t>
            </a:r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#define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STR_LENGTH</a:t>
            </a:r>
            <a:r>
              <a:rPr lang="it-IT" sz="1600" b="1" dirty="0" smtClean="0">
                <a:solidFill>
                  <a:srgbClr val="3333FF"/>
                </a:solidFill>
              </a:rPr>
              <a:t> 80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400"/>
              </a:spcBef>
            </a:pPr>
            <a:r>
              <a:rPr lang="it-IT" sz="1600" b="1" dirty="0" smtClean="0"/>
              <a:t>/* chiamante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definizione delle due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*Str1, *Str2;</a:t>
            </a:r>
            <a:endParaRPr lang="it-IT" sz="1600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allocazione di memoria per le due stringhe. Se l'allocazione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/>
              <a:t> </a:t>
            </a:r>
            <a:r>
              <a:rPr lang="it-IT" sz="1600" b="1" dirty="0" smtClean="0"/>
              <a:t>   	** ha esito </a:t>
            </a:r>
            <a:r>
              <a:rPr lang="it-IT" sz="1600" b="1" dirty="0"/>
              <a:t>negativo, recupera la memoria eventualmente allocata </a:t>
            </a:r>
            <a:r>
              <a:rPr lang="it-IT" sz="1600" b="1" dirty="0" smtClean="0"/>
              <a:t>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** e termina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  Str1 = (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 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((STR_LENGTH+1)*</a:t>
            </a:r>
            <a:r>
              <a:rPr lang="it-IT" sz="1600" b="1" dirty="0" err="1" smtClean="0">
                <a:solidFill>
                  <a:srgbClr val="3333FF"/>
                </a:solidFill>
              </a:rPr>
              <a:t>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char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(Str1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(0);</a:t>
            </a:r>
          </a:p>
        </p:txBody>
      </p:sp>
      <p:sp>
        <p:nvSpPr>
          <p:cNvPr id="7" name="Rettangolo 6"/>
          <p:cNvSpPr/>
          <p:nvPr/>
        </p:nvSpPr>
        <p:spPr>
          <a:xfrm rot="5400000">
            <a:off x="7959476" y="5387716"/>
            <a:ext cx="147444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ts val="1800"/>
              </a:lnSpc>
              <a:spcBef>
                <a:spcPts val="600"/>
              </a:spcBef>
              <a:buClr>
                <a:srgbClr val="FF0000"/>
              </a:buClr>
              <a:tabLst>
                <a:tab pos="263525" algn="l"/>
                <a:tab pos="536575" algn="l"/>
                <a:tab pos="811213" algn="l"/>
                <a:tab pos="1074738" algn="l"/>
                <a:tab pos="1349375" algn="l"/>
                <a:tab pos="1611313" algn="l"/>
                <a:tab pos="1885950" algn="l"/>
                <a:tab pos="2149475" algn="l"/>
                <a:tab pos="2422525" algn="l"/>
                <a:tab pos="2686050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Ingresso/uscita di stringhe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 Le stringhe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85852" y="857232"/>
            <a:ext cx="7500990" cy="44781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Str2 </a:t>
            </a:r>
            <a:r>
              <a:rPr lang="it-IT" sz="1600" b="1" dirty="0">
                <a:solidFill>
                  <a:srgbClr val="3333FF"/>
                </a:solidFill>
              </a:rPr>
              <a:t>= (</a:t>
            </a:r>
            <a:r>
              <a:rPr lang="it-IT" sz="1600" b="1" dirty="0" err="1">
                <a:solidFill>
                  <a:srgbClr val="3333FF"/>
                </a:solidFill>
              </a:rPr>
              <a:t>char</a:t>
            </a:r>
            <a:r>
              <a:rPr lang="it-IT" sz="1600" b="1" dirty="0">
                <a:solidFill>
                  <a:srgbClr val="3333FF"/>
                </a:solidFill>
              </a:rPr>
              <a:t> *) </a:t>
            </a:r>
            <a:r>
              <a:rPr lang="it-IT" sz="1600" b="1" dirty="0" err="1">
                <a:solidFill>
                  <a:srgbClr val="3333FF"/>
                </a:solidFill>
              </a:rPr>
              <a:t>malloc</a:t>
            </a:r>
            <a:r>
              <a:rPr lang="it-IT" sz="1600" b="1" dirty="0">
                <a:solidFill>
                  <a:srgbClr val="3333FF"/>
                </a:solidFill>
              </a:rPr>
              <a:t>((STR_LENGTH+1)*</a:t>
            </a:r>
            <a:r>
              <a:rPr lang="it-IT" sz="1600" b="1" dirty="0" err="1">
                <a:solidFill>
                  <a:srgbClr val="3333FF"/>
                </a:solidFill>
              </a:rPr>
              <a:t>sizeof</a:t>
            </a:r>
            <a:r>
              <a:rPr lang="it-IT" sz="1600" b="1" dirty="0">
                <a:solidFill>
                  <a:srgbClr val="3333FF"/>
                </a:solidFill>
              </a:rPr>
              <a:t>(</a:t>
            </a:r>
            <a:r>
              <a:rPr lang="it-IT" sz="1600" b="1" dirty="0" err="1">
                <a:solidFill>
                  <a:srgbClr val="3333FF"/>
                </a:solidFill>
              </a:rPr>
              <a:t>char</a:t>
            </a:r>
            <a:r>
              <a:rPr lang="it-IT" sz="1600" b="1" dirty="0">
                <a:solidFill>
                  <a:srgbClr val="3333FF"/>
                </a:solidFill>
              </a:rPr>
              <a:t>));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if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>
                <a:solidFill>
                  <a:srgbClr val="3333FF"/>
                </a:solidFill>
              </a:rPr>
              <a:t>(Str2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	free(Str1);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		</a:t>
            </a:r>
            <a:r>
              <a:rPr lang="it-IT" sz="1600" b="1" dirty="0" err="1">
                <a:solidFill>
                  <a:srgbClr val="3333FF"/>
                </a:solidFill>
              </a:rPr>
              <a:t>return</a:t>
            </a:r>
            <a:r>
              <a:rPr lang="it-IT" sz="1600" b="1" dirty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>
                <a:solidFill>
                  <a:srgbClr val="3333FF"/>
                </a:solidFill>
              </a:rPr>
              <a:t>    		</a:t>
            </a:r>
            <a:r>
              <a:rPr lang="it-IT" sz="1600" b="1" dirty="0" smtClean="0">
                <a:solidFill>
                  <a:srgbClr val="3333FF"/>
                </a:solidFill>
              </a:rPr>
              <a:t>};</a:t>
            </a:r>
            <a:r>
              <a:rPr lang="it-IT" sz="1600" b="1" dirty="0" smtClean="0"/>
              <a:t> 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	/* acquisizione delle due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\nPrima</a:t>
            </a:r>
            <a:r>
              <a:rPr lang="it-IT" sz="1600" b="1" dirty="0" smtClean="0">
                <a:solidFill>
                  <a:srgbClr val="3333FF"/>
                </a:solidFill>
              </a:rPr>
              <a:t> Stringa? ");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Str1);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\nSeconda</a:t>
            </a:r>
            <a:r>
              <a:rPr lang="it-IT" sz="1600" b="1" dirty="0" smtClean="0">
                <a:solidFill>
                  <a:srgbClr val="3333FF"/>
                </a:solidFill>
              </a:rPr>
              <a:t> Stringa? ");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/* restituzione delle due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\nPrima</a:t>
            </a:r>
            <a:r>
              <a:rPr lang="it-IT" sz="1600" b="1" dirty="0" smtClean="0">
                <a:solidFill>
                  <a:srgbClr val="3333FF"/>
                </a:solidFill>
              </a:rPr>
              <a:t> stringa: </a:t>
            </a:r>
            <a:r>
              <a:rPr lang="it-IT" sz="1600" b="1" dirty="0" err="1" smtClean="0">
                <a:solidFill>
                  <a:srgbClr val="3333FF"/>
                </a:solidFill>
              </a:rPr>
              <a:t>%s</a:t>
            </a:r>
            <a:r>
              <a:rPr lang="it-IT" sz="1600" b="1" dirty="0" smtClean="0">
                <a:solidFill>
                  <a:srgbClr val="3333FF"/>
                </a:solidFill>
              </a:rPr>
              <a:t>", 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</a:t>
            </a:r>
            <a:r>
              <a:rPr lang="it-IT" sz="1600" b="1" dirty="0" err="1" smtClean="0">
                <a:solidFill>
                  <a:srgbClr val="3333FF"/>
                </a:solidFill>
              </a:rPr>
              <a:t>\nSeconda</a:t>
            </a:r>
            <a:r>
              <a:rPr lang="it-IT" sz="1600" b="1" dirty="0" smtClean="0">
                <a:solidFill>
                  <a:srgbClr val="3333FF"/>
                </a:solidFill>
              </a:rPr>
              <a:t> stringa: %s\n", 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/>
              <a:t>  	/* recupero della memoria allocata per le stringhe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free(Str1);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free(Str2);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18580</TotalTime>
  <Words>1955</Words>
  <Application>Microsoft Office PowerPoint</Application>
  <PresentationFormat>Presentazione su schermo (4:3)</PresentationFormat>
  <Paragraphs>654</Paragraphs>
  <Slides>36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7" baseType="lpstr">
      <vt:lpstr>Arial</vt:lpstr>
      <vt:lpstr>Calibri</vt:lpstr>
      <vt:lpstr>Courier New</vt:lpstr>
      <vt:lpstr>Gill Sans MT</vt:lpstr>
      <vt:lpstr>Monotype Sorts</vt:lpstr>
      <vt:lpstr>MS Mincho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Premessa:</vt:lpstr>
      <vt:lpstr>La tabella dei codici ASCII</vt:lpstr>
      <vt:lpstr>Le stringhe in memoria</vt:lpstr>
      <vt:lpstr>Definizione di una stringa</vt:lpstr>
      <vt:lpstr>I/O di stringhe</vt:lpstr>
      <vt:lpstr>I/O di stringhe</vt:lpstr>
      <vt:lpstr>Ingresso/uscita di stringhe</vt:lpstr>
      <vt:lpstr>Ingresso/uscita di stringhe</vt:lpstr>
      <vt:lpstr>Stringhe costanti</vt:lpstr>
      <vt:lpstr>Direttiva per il preprocessore</vt:lpstr>
      <vt:lpstr>La funzione strlen()</vt:lpstr>
      <vt:lpstr>La funzione strlen()</vt:lpstr>
      <vt:lpstr>La funzione strlen()</vt:lpstr>
      <vt:lpstr>La funzione strcpy()</vt:lpstr>
      <vt:lpstr>La funzione strcpy()</vt:lpstr>
      <vt:lpstr>La funzione strcpy()</vt:lpstr>
      <vt:lpstr>La funzione strcpy()</vt:lpstr>
      <vt:lpstr>La funzione strncpy()</vt:lpstr>
      <vt:lpstr>La funzione strncpy()</vt:lpstr>
      <vt:lpstr>La funzione strncpy()</vt:lpstr>
      <vt:lpstr>La funzione strncpy()</vt:lpstr>
      <vt:lpstr>La funzione strncpy()</vt:lpstr>
      <vt:lpstr>La funzione strcat()</vt:lpstr>
      <vt:lpstr>La funzione strcat()</vt:lpstr>
      <vt:lpstr>La funzione strcat()</vt:lpstr>
      <vt:lpstr>La funzione strcat()</vt:lpstr>
      <vt:lpstr>La funzione strncat()</vt:lpstr>
      <vt:lpstr>La funzione strncat()</vt:lpstr>
      <vt:lpstr>La funzione strncat()</vt:lpstr>
      <vt:lpstr>La funzione strcmp()</vt:lpstr>
      <vt:lpstr>La funzione strcmp()</vt:lpstr>
      <vt:lpstr>La funzione strcmp()</vt:lpstr>
      <vt:lpstr>La funzione strcmp()</vt:lpstr>
      <vt:lpstr>La funzione strcmp()</vt:lpstr>
      <vt:lpstr>Raccomandazione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1582</cp:revision>
  <dcterms:created xsi:type="dcterms:W3CDTF">2007-12-10T14:15:35Z</dcterms:created>
  <dcterms:modified xsi:type="dcterms:W3CDTF">2019-04-15T09:30:49Z</dcterms:modified>
</cp:coreProperties>
</file>