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handoutMasterIdLst>
    <p:handoutMasterId r:id="rId39"/>
  </p:handoutMasterIdLst>
  <p:sldIdLst>
    <p:sldId id="256" r:id="rId2"/>
    <p:sldId id="443" r:id="rId3"/>
    <p:sldId id="444" r:id="rId4"/>
    <p:sldId id="401" r:id="rId5"/>
    <p:sldId id="419" r:id="rId6"/>
    <p:sldId id="403" r:id="rId7"/>
    <p:sldId id="415" r:id="rId8"/>
    <p:sldId id="423" r:id="rId9"/>
    <p:sldId id="491" r:id="rId10"/>
    <p:sldId id="431" r:id="rId11"/>
    <p:sldId id="433" r:id="rId12"/>
    <p:sldId id="483" r:id="rId13"/>
    <p:sldId id="437" r:id="rId14"/>
    <p:sldId id="448" r:id="rId15"/>
    <p:sldId id="484" r:id="rId16"/>
    <p:sldId id="435" r:id="rId17"/>
    <p:sldId id="451" r:id="rId18"/>
    <p:sldId id="452" r:id="rId19"/>
    <p:sldId id="485" r:id="rId20"/>
    <p:sldId id="458" r:id="rId21"/>
    <p:sldId id="461" r:id="rId22"/>
    <p:sldId id="456" r:id="rId23"/>
    <p:sldId id="457" r:id="rId24"/>
    <p:sldId id="486" r:id="rId25"/>
    <p:sldId id="465" r:id="rId26"/>
    <p:sldId id="463" r:id="rId27"/>
    <p:sldId id="464" r:id="rId28"/>
    <p:sldId id="467" r:id="rId29"/>
    <p:sldId id="480" r:id="rId30"/>
    <p:sldId id="469" r:id="rId31"/>
    <p:sldId id="488" r:id="rId32"/>
    <p:sldId id="489" r:id="rId33"/>
    <p:sldId id="492" r:id="rId34"/>
    <p:sldId id="476" r:id="rId35"/>
    <p:sldId id="481" r:id="rId36"/>
    <p:sldId id="477" r:id="rId3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6970" autoAdjust="0"/>
  </p:normalViewPr>
  <p:slideViewPr>
    <p:cSldViewPr>
      <p:cViewPr varScale="1">
        <p:scale>
          <a:sx n="81" d="100"/>
          <a:sy n="81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15/04/2019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15/04/2019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59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 le stringhe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928926" y="6305550"/>
            <a:ext cx="5054342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Pietrasanto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60648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e Laboratorio 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XI</a:t>
            </a:r>
          </a:p>
          <a:p>
            <a:r>
              <a:rPr lang="it-IT" dirty="0" smtClean="0"/>
              <a:t>Le stringhe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305550"/>
            <a:ext cx="465373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</a:t>
            </a:r>
            <a:r>
              <a:rPr lang="it-IT" dirty="0"/>
              <a:t>L</a:t>
            </a:r>
            <a:r>
              <a:rPr lang="it-IT" dirty="0" smtClean="0"/>
              <a:t>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Stringhe costanti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857233"/>
            <a:ext cx="7500990" cy="5606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Stringa costante:</a:t>
            </a:r>
          </a:p>
          <a:p>
            <a:pPr marL="452438" lvl="2" indent="476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 smtClean="0"/>
              <a:t>sequenza di caratteri racchiusa tra doppi apici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pitchFamily="18" charset="0"/>
              </a:rPr>
              <a:t>lkasdj</a:t>
            </a: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 jp656 #@!”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“Sono andato a casa”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1600"/>
              </a:lnSpc>
              <a:spcBef>
                <a:spcPts val="1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/* sorgente: </a:t>
            </a:r>
            <a:r>
              <a:rPr lang="it-IT" sz="1600" b="1" dirty="0" err="1" smtClean="0"/>
              <a:t>StrCost.c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/* illustra un semplice esempio di uso delle stringhe costanti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** e tipi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/* chiamante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	{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	/* visualizzazione di due diverse </a:t>
            </a:r>
            <a:r>
              <a:rPr lang="it-IT" sz="1600" b="1" smtClean="0"/>
              <a:t>stringhe costanti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", "Vado a casa");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\n", "Vado a \0 casa");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5128" y="1484784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 dirty="0">
              <a:cs typeface="Courier New" pitchFamily="49" charset="0"/>
            </a:endParaRPr>
          </a:p>
          <a:p>
            <a:pPr algn="ctr"/>
            <a:r>
              <a:rPr lang="it-IT" sz="2400" b="1" dirty="0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dirty="0" smtClean="0">
                <a:ea typeface="MS Mincho" pitchFamily="49" charset="-128"/>
              </a:rPr>
              <a:t>per il </a:t>
            </a:r>
            <a:r>
              <a:rPr lang="it-IT" sz="2400" b="1" dirty="0" err="1" smtClean="0">
                <a:ea typeface="MS Mincho" pitchFamily="49" charset="-128"/>
              </a:rPr>
              <a:t>processamento</a:t>
            </a:r>
            <a:r>
              <a:rPr lang="it-IT" sz="2400" b="1" dirty="0" smtClean="0">
                <a:ea typeface="MS Mincho" pitchFamily="49" charset="-128"/>
              </a:rPr>
              <a:t> delle stringhe. </a:t>
            </a:r>
            <a:r>
              <a:rPr lang="it-IT" sz="2400" b="1" dirty="0">
                <a:ea typeface="MS Mincho" pitchFamily="49" charset="-128"/>
              </a:rPr>
              <a:t>Per </a:t>
            </a:r>
            <a:r>
              <a:rPr lang="it-IT" sz="2400" b="1" dirty="0" smtClean="0">
                <a:ea typeface="MS Mincho" pitchFamily="49" charset="-128"/>
              </a:rPr>
              <a:t>utilizzare </a:t>
            </a:r>
            <a:r>
              <a:rPr lang="it-IT" sz="2400" b="1" dirty="0">
                <a:ea typeface="MS Mincho" pitchFamily="49" charset="-128"/>
              </a:rPr>
              <a:t>tali funzioni all’interno di un file è necessario includere in testa allo stesso la direttiva per il preprocessore:</a:t>
            </a:r>
          </a:p>
          <a:p>
            <a:pPr algn="ctr"/>
            <a:endParaRPr lang="it-IT" sz="2000" dirty="0" smtClean="0"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dirty="0" err="1" smtClean="0">
                <a:solidFill>
                  <a:srgbClr val="FF0000"/>
                </a:solidFill>
                <a:ea typeface="MS Mincho" pitchFamily="49" charset="-128"/>
              </a:rPr>
              <a:t>string.h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3934" y="1400436"/>
            <a:ext cx="7459368" cy="44396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strlen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const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nessuno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il numero di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/>
              <a:t>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escluso</a:t>
            </a: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/>
              <a:t>la lunghezza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3908510" y="857232"/>
            <a:ext cx="4806894" cy="1404376"/>
            <a:chOff x="3908510" y="857232"/>
            <a:chExt cx="4806894" cy="1404376"/>
          </a:xfrm>
        </p:grpSpPr>
        <p:sp>
          <p:nvSpPr>
            <p:cNvPr id="8" name="CasellaDiTesto 7"/>
            <p:cNvSpPr txBox="1"/>
            <p:nvPr/>
          </p:nvSpPr>
          <p:spPr>
            <a:xfrm>
              <a:off x="5500694" y="857232"/>
              <a:ext cx="3214710" cy="10156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</a:rPr>
                <a:t>dichiara che la funzione non modificherà la stringa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908510" y="2000240"/>
              <a:ext cx="857256" cy="2613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Forma 9"/>
            <p:cNvCxnSpPr>
              <a:stCxn id="8" idx="1"/>
              <a:endCxn id="9" idx="0"/>
            </p:cNvCxnSpPr>
            <p:nvPr/>
          </p:nvCxnSpPr>
          <p:spPr>
            <a:xfrm rot="10800000" flipV="1">
              <a:off x="4337138" y="1365064"/>
              <a:ext cx="1163556" cy="635176"/>
            </a:xfrm>
            <a:prstGeom prst="bentConnector2">
              <a:avLst/>
            </a:prstGeom>
            <a:ln w="254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70350" y="1227667"/>
            <a:ext cx="7459368" cy="46576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719138" algn="l"/>
                <a:tab pos="1073150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definisce la stringa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str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definisce la variabile per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della stringa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size_t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assegna alla variabile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della stringa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 = </a:t>
            </a:r>
            <a:r>
              <a:rPr lang="it-IT" sz="2000" b="1" dirty="0" err="1" smtClean="0">
                <a:solidFill>
                  <a:srgbClr val="6600FF"/>
                </a:solidFill>
              </a:rPr>
              <a:t>strlen</a:t>
            </a:r>
            <a:r>
              <a:rPr lang="it-IT" sz="2000" b="1" dirty="0" smtClean="0">
                <a:solidFill>
                  <a:srgbClr val="6600FF"/>
                </a:solidFill>
              </a:rPr>
              <a:t>(stringa);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sp>
        <p:nvSpPr>
          <p:cNvPr id="59" name="CasellaDiTesto 55"/>
          <p:cNvSpPr txBox="1">
            <a:spLocks noChangeArrowheads="1"/>
          </p:cNvSpPr>
          <p:nvPr/>
        </p:nvSpPr>
        <p:spPr bwMode="auto">
          <a:xfrm>
            <a:off x="1753257" y="4701613"/>
            <a:ext cx="389851" cy="5847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81" name="Gruppo 80"/>
          <p:cNvGrpSpPr/>
          <p:nvPr/>
        </p:nvGrpSpPr>
        <p:grpSpPr>
          <a:xfrm>
            <a:off x="5624986" y="1285860"/>
            <a:ext cx="2590352" cy="3929090"/>
            <a:chOff x="5624986" y="1285860"/>
            <a:chExt cx="2590352" cy="392909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624986" y="1857364"/>
              <a:ext cx="1233030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>
                  <a:solidFill>
                    <a:srgbClr val="6600FF"/>
                  </a:solidFill>
                </a:rPr>
                <a:t>char *</a:t>
              </a:r>
              <a:r>
                <a:rPr kumimoji="1" lang="it-IT" sz="2000" b="1" smtClean="0">
                  <a:solidFill>
                    <a:srgbClr val="6600FF"/>
                  </a:solidFill>
                </a:rPr>
                <a:t>str</a:t>
              </a:r>
              <a:endParaRPr kumimoji="1" lang="it-IT" sz="2000" b="1">
                <a:solidFill>
                  <a:srgbClr val="6600FF"/>
                </a:solidFill>
              </a:endParaRPr>
            </a:p>
          </p:txBody>
        </p:sp>
        <p:grpSp>
          <p:nvGrpSpPr>
            <p:cNvPr id="63" name="Gruppo 62"/>
            <p:cNvGrpSpPr/>
            <p:nvPr/>
          </p:nvGrpSpPr>
          <p:grpSpPr>
            <a:xfrm>
              <a:off x="7429520" y="1285860"/>
              <a:ext cx="785818" cy="3929090"/>
              <a:chOff x="6286512" y="1285860"/>
              <a:chExt cx="785818" cy="3929090"/>
            </a:xfrm>
          </p:grpSpPr>
          <p:sp>
            <p:nvSpPr>
              <p:cNvPr id="64" name="CasellaDiTesto 63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5" name="CasellaDiTesto 64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7" name="CasellaDiTesto 66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8" name="CasellaDiTesto 67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0" name="CasellaDiTesto 69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6" name="CasellaDiTesto 75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CasellaDiTesto 76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78" name="CasellaDiTesto 77"/>
            <p:cNvSpPr txBox="1"/>
            <p:nvPr/>
          </p:nvSpPr>
          <p:spPr>
            <a:xfrm>
              <a:off x="5843042" y="1500174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6215074" y="1714488"/>
              <a:ext cx="1174625" cy="4048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strlen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811721"/>
            <a:ext cx="7858148" cy="5375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Strlen.c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utilizzo della funzione </a:t>
            </a:r>
            <a:r>
              <a:rPr lang="it-IT" sz="1600" b="1" dirty="0" err="1" smtClean="0"/>
              <a:t>strlen</a:t>
            </a:r>
            <a:r>
              <a:rPr lang="it-IT" sz="1600" b="1" dirty="0" smtClean="0"/>
              <a:t>()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alla gestione delle stringhe, rispettivamente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/* definizione della costante simbolica per la lunghezza massima di una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** stringa, ‘\0’ escluso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4988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definizione della STRINGA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della stringa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\nStringa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/>
              <a:t>visualizzazione della lunghezza della </a:t>
            </a:r>
            <a:r>
              <a:rPr lang="it-IT" sz="1600" b="1" dirty="0" smtClean="0"/>
              <a:t>stringa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("La lunghezza della stringa </a:t>
            </a:r>
            <a:r>
              <a:rPr lang="it-IT" sz="1600" b="1" dirty="0" err="1">
                <a:solidFill>
                  <a:srgbClr val="3333FF"/>
                </a:solidFill>
              </a:rPr>
              <a:t>e'</a:t>
            </a:r>
            <a:r>
              <a:rPr lang="it-IT" sz="1600" b="1" dirty="0">
                <a:solidFill>
                  <a:srgbClr val="3333FF"/>
                </a:solidFill>
              </a:rPr>
              <a:t>: %u\n",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strlen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00166" y="1217140"/>
            <a:ext cx="7072362" cy="45294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strcpy</a:t>
            </a:r>
            <a:r>
              <a:rPr lang="en-US" sz="2400" b="1" dirty="0" smtClean="0">
                <a:solidFill>
                  <a:srgbClr val="3333FF"/>
                </a:solidFill>
              </a:rPr>
              <a:t>(char 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/>
              <a:t>,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incluso,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/>
              <a:t>.</a:t>
            </a:r>
          </a:p>
          <a:p>
            <a:pPr marL="271463" lvl="1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di quella sorgente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copia della stringa sorgente sulla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destinazione e visualizzazione del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risultato dell’operazione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178" name="Gruppo 113"/>
          <p:cNvGrpSpPr>
            <a:grpSpLocks/>
          </p:cNvGrpSpPr>
          <p:nvPr/>
        </p:nvGrpSpPr>
        <p:grpSpPr bwMode="auto">
          <a:xfrm>
            <a:off x="4357687" y="5035282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6207583" y="1000108"/>
            <a:ext cx="2293507" cy="5000660"/>
            <a:chOff x="1778427" y="1357298"/>
            <a:chExt cx="2293507" cy="5000660"/>
          </a:xfrm>
        </p:grpSpPr>
        <p:grpSp>
          <p:nvGrpSpPr>
            <p:cNvPr id="70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1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2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01" name="Gruppo 48"/>
          <p:cNvGrpSpPr/>
          <p:nvPr/>
        </p:nvGrpSpPr>
        <p:grpSpPr>
          <a:xfrm>
            <a:off x="7715272" y="1357298"/>
            <a:ext cx="785818" cy="1428760"/>
            <a:chOff x="6286512" y="1285860"/>
            <a:chExt cx="785818" cy="1428760"/>
          </a:xfrm>
        </p:grpSpPr>
        <p:sp>
          <p:nvSpPr>
            <p:cNvPr id="102" name="CasellaDiTesto 101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6286512" y="235743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962139"/>
            <a:ext cx="7966668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sorgente: </a:t>
            </a:r>
            <a:r>
              <a:rPr lang="it-IT" b="1" dirty="0" err="1" smtClean="0"/>
              <a:t>Strcpy.c</a:t>
            </a:r>
            <a:r>
              <a:rPr lang="it-IT" b="1" dirty="0" smtClean="0"/>
              <a:t> */</a:t>
            </a: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illustra le modalità di utilizzo della funzione </a:t>
            </a:r>
            <a:r>
              <a:rPr lang="it-IT" b="1" dirty="0" err="1" smtClean="0"/>
              <a:t>strcpy</a:t>
            </a:r>
            <a:r>
              <a:rPr lang="it-IT" b="1" dirty="0" smtClean="0"/>
              <a:t>() */</a:t>
            </a: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inclusione del file di intestazione della libreria standard che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 contiene definizioni di macro, costanti e dichiarazioni di funzioni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 e tipi di interesse generale, funzionali alle varie operazioni di I/O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 e alla gestione delle stringhe, rispettivamente */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</a:t>
            </a:r>
            <a:r>
              <a:rPr lang="it-IT" b="1" dirty="0"/>
              <a:t>definizione della costante simbolica per la lunghezza massima di </a:t>
            </a:r>
            <a:r>
              <a:rPr lang="it-IT" b="1" dirty="0" smtClean="0"/>
              <a:t>una</a:t>
            </a:r>
            <a:endParaRPr lang="it-IT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stringa,</a:t>
            </a:r>
            <a:r>
              <a:rPr lang="it-IT" b="1" dirty="0" smtClean="0"/>
              <a:t>‘\</a:t>
            </a:r>
            <a:r>
              <a:rPr lang="it-IT" b="1" dirty="0"/>
              <a:t>0’ </a:t>
            </a:r>
            <a:r>
              <a:rPr lang="it-IT" b="1" dirty="0" smtClean="0"/>
              <a:t>escluso */</a:t>
            </a:r>
            <a:endParaRPr lang="it-IT" b="1" dirty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>
                <a:solidFill>
                  <a:srgbClr val="3333FF"/>
                </a:solidFill>
              </a:rPr>
              <a:t>#</a:t>
            </a:r>
            <a:r>
              <a:rPr lang="it-IT" b="1" dirty="0" err="1">
                <a:solidFill>
                  <a:srgbClr val="3333FF"/>
                </a:solidFill>
              </a:rPr>
              <a:t>define</a:t>
            </a:r>
            <a:r>
              <a:rPr lang="it-IT" b="1" dirty="0">
                <a:solidFill>
                  <a:srgbClr val="3333FF"/>
                </a:solidFill>
              </a:rPr>
              <a:t> STR_LENGTH </a:t>
            </a:r>
            <a:r>
              <a:rPr lang="it-IT" b="1" dirty="0" smtClean="0">
                <a:solidFill>
                  <a:srgbClr val="3333FF"/>
                </a:solidFill>
              </a:rPr>
              <a:t>80</a:t>
            </a: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chiamante */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  	/* definizione delle stringhe destinazione e sorgente */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[STR_LENGTH+1]; </a:t>
            </a: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[STR_LENGTH+1];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959476" y="550483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928670"/>
            <a:ext cx="7858148" cy="29136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/* acquisizione delle due stringhe */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\nSorgente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/* copia della stringa sorgente sulla destinazione e visualizzazione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** del risultato dell’operazione */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: %s\n", </a:t>
            </a:r>
            <a:r>
              <a:rPr lang="it-IT" b="1" dirty="0" err="1" smtClean="0">
                <a:solidFill>
                  <a:srgbClr val="3333FF"/>
                </a:solidFill>
              </a:rPr>
              <a:t>strcpy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strncpy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871868"/>
            <a:ext cx="7500990" cy="54143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defTabSz="763588" eaLnBrk="0" hangingPunct="0">
              <a:lnSpc>
                <a:spcPts val="2400"/>
              </a:lnSpc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strcnpy</a:t>
            </a:r>
            <a:r>
              <a:rPr lang="en-US" sz="2400" b="1" dirty="0" smtClean="0">
                <a:solidFill>
                  <a:srgbClr val="3333FF"/>
                </a:solidFill>
              </a:rPr>
              <a:t> (	char </a:t>
            </a:r>
            <a:r>
              <a:rPr lang="en-US" sz="2400" b="1" dirty="0" smtClean="0">
                <a:solidFill>
                  <a:srgbClr val="3333FF"/>
                </a:solidFill>
              </a:rPr>
              <a:t>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</a:t>
            </a:r>
          </a:p>
          <a:p>
            <a:pPr marL="0" lvl="1" defTabSz="763588" eaLnBrk="0" hangingPunct="0">
              <a:lnSpc>
                <a:spcPts val="2400"/>
              </a:lnSpc>
              <a:buClr>
                <a:srgbClr val="FF0000"/>
              </a:buClr>
            </a:pPr>
            <a:r>
              <a:rPr lang="en-US" sz="2400" b="1" dirty="0">
                <a:solidFill>
                  <a:srgbClr val="3333FF"/>
                </a:solidFill>
              </a:rPr>
              <a:t>	</a:t>
            </a:r>
            <a:r>
              <a:rPr lang="en-US" sz="2400" b="1" dirty="0" smtClean="0">
                <a:solidFill>
                  <a:srgbClr val="3333FF"/>
                </a:solidFill>
              </a:rPr>
              <a:t>			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,</a:t>
            </a:r>
          </a:p>
          <a:p>
            <a:pPr marL="0" lvl="1" defTabSz="763588" eaLnBrk="0" hangingPunct="0">
              <a:lnSpc>
                <a:spcPts val="2400"/>
              </a:lnSpc>
              <a:buClr>
                <a:srgbClr val="FF0000"/>
              </a:buClr>
            </a:pPr>
            <a:r>
              <a:rPr lang="en-US" sz="2400" b="1" dirty="0">
                <a:solidFill>
                  <a:srgbClr val="3333FF"/>
                </a:solidFill>
              </a:rPr>
              <a:t>	</a:t>
            </a:r>
            <a:r>
              <a:rPr lang="en-US" sz="2400" b="1" dirty="0" smtClean="0">
                <a:solidFill>
                  <a:srgbClr val="3333FF"/>
                </a:solidFill>
              </a:rPr>
              <a:t>			</a:t>
            </a:r>
            <a:r>
              <a:rPr lang="en-US" sz="2400" b="1" dirty="0" err="1" smtClean="0">
                <a:solidFill>
                  <a:srgbClr val="3333FF"/>
                </a:solidFill>
              </a:rPr>
              <a:t>size_t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length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>
                <a:solidFill>
                  <a:srgbClr val="6600FF"/>
                </a:solidFill>
              </a:rPr>
              <a:t>  </a:t>
            </a:r>
            <a:r>
              <a:rPr lang="it-IT" sz="2400" b="1" dirty="0" smtClean="0"/>
              <a:t>a partire dall’indirizzo </a:t>
            </a:r>
            <a:r>
              <a:rPr lang="it-IT" sz="2400" b="1" dirty="0" err="1" smtClean="0">
                <a:solidFill>
                  <a:srgbClr val="6600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.  </a:t>
            </a:r>
            <a:r>
              <a:rPr lang="it-IT" sz="2400" b="1" dirty="0" smtClean="0"/>
              <a:t>Termina dopo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incontrato incluso.</a:t>
            </a:r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Premessa: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785918" y="1064201"/>
            <a:ext cx="65722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Il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	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Dimensione:</a:t>
            </a:r>
            <a:r>
              <a:rPr kumimoji="1" lang="it-IT" sz="2400" b="1" dirty="0" smtClean="0">
                <a:cs typeface="Times New Roman" pitchFamily="18" charset="0"/>
              </a:rPr>
              <a:t>	1 byte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err="1" smtClean="0">
                <a:solidFill>
                  <a:srgbClr val="FF0000"/>
                </a:solidFill>
                <a:cs typeface="Times New Roman" pitchFamily="18" charset="0"/>
              </a:rPr>
              <a:t>Range</a:t>
            </a: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kumimoji="1" lang="it-IT" sz="2400" b="1" dirty="0" smtClean="0">
                <a:cs typeface="Times New Roman" pitchFamily="18" charset="0"/>
              </a:rPr>
              <a:t>		da 0 a 255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Definizione:</a:t>
            </a:r>
            <a:r>
              <a:rPr kumimoji="1" lang="it-IT" sz="2400" b="1" dirty="0" smtClean="0">
                <a:cs typeface="Times New Roman" pitchFamily="18" charset="0"/>
              </a:rPr>
              <a:t> 	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char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nome</a:t>
            </a:r>
            <a:r>
              <a:rPr kumimoji="1" lang="it-IT" sz="2400" b="1" baseline="-25000" dirty="0" err="1" smtClean="0">
                <a:solidFill>
                  <a:srgbClr val="3333FF"/>
                </a:solidFill>
                <a:cs typeface="Times New Roman" pitchFamily="18" charset="0"/>
              </a:rPr>
              <a:t>variabile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marL="285750" indent="-285750">
              <a:lnSpc>
                <a:spcPts val="2400"/>
              </a:lnSpc>
              <a:spcBef>
                <a:spcPts val="24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char:</a:t>
            </a:r>
          </a:p>
          <a:p>
            <a:pPr marL="539750" indent="-1588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carattere racchiuso tra apici, equivale al codice ASCII per il carattere</a:t>
            </a:r>
          </a:p>
          <a:p>
            <a:pPr marL="1077913" lvl="1" indent="-539750">
              <a:lnSpc>
                <a:spcPts val="2400"/>
              </a:lnSpc>
              <a:spcBef>
                <a:spcPts val="18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kumimoji="1" lang="en-US" sz="2400" b="1" dirty="0" smtClean="0">
                <a:cs typeface="Times New Roman" pitchFamily="18" charset="0"/>
              </a:rPr>
              <a:t>	</a:t>
            </a:r>
            <a:r>
              <a:rPr kumimoji="1" lang="it-IT" sz="2400" b="1" dirty="0" smtClean="0">
                <a:cs typeface="Times New Roman" pitchFamily="18" charset="0"/>
              </a:rPr>
              <a:t>- 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della stringa sorgente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 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copia di 2 caratteri della stringa 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sorgente sulla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visualizzazione del risultato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2));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17721" y="5106720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207583" y="1008575"/>
            <a:ext cx="2293507" cy="4992193"/>
            <a:chOff x="1778427" y="1365765"/>
            <a:chExt cx="2293507" cy="4992193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65765"/>
              <a:ext cx="785818" cy="4992193"/>
              <a:chOff x="6286512" y="1294327"/>
              <a:chExt cx="785818" cy="4992193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‘s’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9432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5151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1361061"/>
            <a:ext cx="785818" cy="714380"/>
            <a:chOff x="6072198" y="1285860"/>
            <a:chExt cx="785818" cy="714380"/>
          </a:xfrm>
        </p:grpSpPr>
        <p:sp>
          <p:nvSpPr>
            <p:cNvPr id="104" name="CasellaDiTesto 103"/>
            <p:cNvSpPr txBox="1"/>
            <p:nvPr/>
          </p:nvSpPr>
          <p:spPr>
            <a:xfrm>
              <a:off x="6072198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dirty="0" smtClean="0">
                  <a:solidFill>
                    <a:srgbClr val="3333FF"/>
                  </a:solidFill>
                </a:rPr>
                <a:t>‘c’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072198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99592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definizione della stringa destinazione e 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</a:t>
            </a:r>
            <a:r>
              <a:rPr lang="it-IT" sz="2000" b="1" dirty="0"/>
              <a:t>stringa </a:t>
            </a:r>
            <a:r>
              <a:rPr lang="it-IT" sz="2000" b="1" dirty="0" smtClean="0"/>
              <a:t>sorgente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= 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copia di 4 caratteri della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stringa sorgente sulla destinazione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e visualizzazione del risultato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8));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29126" y="5072074"/>
            <a:ext cx="546945" cy="1036924"/>
            <a:chOff x="3193142" y="5146687"/>
            <a:chExt cx="546843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42" y="5783693"/>
              <a:ext cx="546843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99889" y="1000108"/>
            <a:ext cx="2301201" cy="5000660"/>
            <a:chOff x="1770733" y="1357298"/>
            <a:chExt cx="2301201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0733" y="4345552"/>
              <a:ext cx="1434416" cy="797960"/>
              <a:chOff x="1340133" y="1500174"/>
              <a:chExt cx="1434416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0133" y="1928802"/>
                <a:ext cx="12234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1" name="Gruppo 40"/>
          <p:cNvGrpSpPr/>
          <p:nvPr/>
        </p:nvGrpSpPr>
        <p:grpSpPr>
          <a:xfrm>
            <a:off x="7715272" y="1357298"/>
            <a:ext cx="785818" cy="1428760"/>
            <a:chOff x="4929190" y="1000108"/>
            <a:chExt cx="785818" cy="1428760"/>
          </a:xfrm>
        </p:grpSpPr>
        <p:sp>
          <p:nvSpPr>
            <p:cNvPr id="37" name="CasellaDiTesto 36"/>
            <p:cNvSpPr txBox="1"/>
            <p:nvPr/>
          </p:nvSpPr>
          <p:spPr>
            <a:xfrm>
              <a:off x="4929190" y="171448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4929190" y="100010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929190" y="135729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4929190" y="207167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46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1050890"/>
            <a:ext cx="8028384" cy="5042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Strncpy.c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utilizzo della funzione </a:t>
            </a:r>
            <a:r>
              <a:rPr lang="it-IT" sz="1600" b="1" dirty="0" err="1" smtClean="0"/>
              <a:t>strcnpy</a:t>
            </a:r>
            <a:r>
              <a:rPr lang="it-IT" sz="1600" b="1" dirty="0" smtClean="0"/>
              <a:t>()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alla gestione delle stringhe, rispettivamente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definizione della costante simbolica per la lunghezza massima di una stringa,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'\0' escluso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definizione della la stringa destinazione e della stringa sorgente */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[STR_LENGTH+1]</a:t>
            </a:r>
            <a:r>
              <a:rPr lang="it-IT" sz="1600" b="1" u="sng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definizione </a:t>
            </a:r>
            <a:r>
              <a:rPr lang="it-IT" sz="1600" b="1" dirty="0"/>
              <a:t>di una variabile per il numero di caratteri da </a:t>
            </a:r>
            <a:r>
              <a:rPr lang="it-IT" sz="1600" b="1" dirty="0" smtClean="0"/>
              <a:t>copiare */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740777" y="551680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8163"/>
            <a:ext cx="7286676" cy="2939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nDestinazione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nSorgente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 numero di caratteri da copiare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copia 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caratteri dalla stringa sorgente sulla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** visualizzazione del risultato dell’operazione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strncpy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  <a:endParaRPr lang="it-IT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3042" y="1106745"/>
            <a:ext cx="7072362" cy="4965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Signature:</a:t>
            </a:r>
          </a:p>
          <a:p>
            <a:pPr marL="719138" lvl="1" indent="-287338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en-US" sz="2400" b="1" smtClean="0">
                <a:solidFill>
                  <a:srgbClr val="3333FF"/>
                </a:solidFill>
              </a:rPr>
              <a:t>char *strcat(char *dst, const char *src);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copia la sequenza di caratteri di indirizzo iniziale </a:t>
            </a:r>
            <a:r>
              <a:rPr lang="it-IT" sz="2400" b="1" smtClean="0">
                <a:solidFill>
                  <a:srgbClr val="6600FF"/>
                </a:solidFill>
              </a:rPr>
              <a:t>src</a:t>
            </a:r>
            <a:r>
              <a:rPr lang="it-IT" sz="2400" b="1" smtClean="0"/>
              <a:t>, fino al primo </a:t>
            </a:r>
            <a:r>
              <a:rPr lang="it-IT" sz="2400" b="1" smtClean="0">
                <a:solidFill>
                  <a:srgbClr val="3333FF"/>
                </a:solidFill>
              </a:rPr>
              <a:t>'\0' </a:t>
            </a:r>
            <a:r>
              <a:rPr lang="it-IT" sz="2400" b="1" smtClean="0"/>
              <a:t>incluso, a partire dall’indirizzo del primo </a:t>
            </a:r>
            <a:r>
              <a:rPr lang="it-IT" sz="2400" b="1" smtClean="0">
                <a:solidFill>
                  <a:srgbClr val="3333FF"/>
                </a:solidFill>
              </a:rPr>
              <a:t>'\0'</a:t>
            </a:r>
            <a:r>
              <a:rPr lang="it-IT" sz="2400" b="1" smtClean="0"/>
              <a:t> successivo 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  <a:endParaRPr lang="it-IT" sz="2400" b="1" smtClean="0"/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smtClean="0"/>
              <a:t>concatena la stringa </a:t>
            </a:r>
            <a:r>
              <a:rPr lang="it-IT" sz="2400" b="1" smtClean="0">
                <a:solidFill>
                  <a:srgbClr val="3333FF"/>
                </a:solidFill>
              </a:rPr>
              <a:t>src</a:t>
            </a:r>
            <a:r>
              <a:rPr lang="it-IT" sz="2400" b="1" smtClean="0"/>
              <a:t> alla stringa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/>
              <a:t>	l’indirizzo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30589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della stringa sorgente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[</a:t>
            </a:r>
            <a:r>
              <a:rPr lang="it-IT" sz="2000" b="1" dirty="0" smtClean="0">
                <a:solidFill>
                  <a:srgbClr val="6600FF"/>
                </a:solidFill>
              </a:rPr>
              <a:t>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concatenazione della stringa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sorgente alla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visualizzazione del risultato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683330" y="5035282"/>
            <a:ext cx="603050" cy="1036924"/>
            <a:chOff x="3193132" y="5146687"/>
            <a:chExt cx="602936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2" y="5783693"/>
              <a:ext cx="602936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2" y="1000108"/>
            <a:ext cx="2315718" cy="5000660"/>
            <a:chOff x="1756216" y="1357298"/>
            <a:chExt cx="2315718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6" y="1500174"/>
              <a:ext cx="1458462" cy="797960"/>
              <a:chOff x="1316087" y="1500174"/>
              <a:chExt cx="1458462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1428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7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214818"/>
              <a:ext cx="1457091" cy="928694"/>
              <a:chOff x="1326987" y="1369440"/>
              <a:chExt cx="1457091" cy="928694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3694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26822" y="1583754"/>
                <a:ext cx="857256" cy="3571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7" name="Gruppo 46"/>
          <p:cNvGrpSpPr/>
          <p:nvPr/>
        </p:nvGrpSpPr>
        <p:grpSpPr>
          <a:xfrm>
            <a:off x="7715272" y="2071678"/>
            <a:ext cx="785818" cy="1428760"/>
            <a:chOff x="5214942" y="928670"/>
            <a:chExt cx="785818" cy="1428760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5214942" y="92867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‘r’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521494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‘t’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521494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521494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7"/>
            <a:ext cx="7858148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Strcat.c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utilizzo della funzione </a:t>
            </a:r>
            <a:r>
              <a:rPr lang="it-IT" sz="1600" b="1" dirty="0" err="1" smtClean="0"/>
              <a:t>strcat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concatenando due stringhe, separandole con uno spazio bianco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alla gestione delle stringhe, rispettivamente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/**stringa, '\0' escluso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definizione della stringa destinazione e della stringa sorgente */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5860"/>
            <a:ext cx="7858148" cy="1656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concatenazione dello spazio bianco alla stringa destinazione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" 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concatenazione della stringa sorgente alla destinazione e visualizzazione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** del risultato dell’operazione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029380"/>
            <a:ext cx="7459368" cy="47346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definizione della stringa destinazione e		    ** della stringa sorgente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/* concatenazione dei primi 2</a:t>
            </a:r>
            <a:endParaRPr lang="it-IT" sz="2000" b="1" dirty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   	** caratteri della sorgente alla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destinazione e visualizzazione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** del risultato */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(“%s”,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2));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774911" y="5200388"/>
            <a:ext cx="603050" cy="1036924"/>
            <a:chOff x="3193128" y="5146687"/>
            <a:chExt cx="602935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28" y="5783693"/>
              <a:ext cx="602935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3" y="1000108"/>
            <a:ext cx="2315717" cy="5000660"/>
            <a:chOff x="1756217" y="1357298"/>
            <a:chExt cx="2315717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7" y="1500174"/>
              <a:ext cx="1458461" cy="797960"/>
              <a:chOff x="1316088" y="1500174"/>
              <a:chExt cx="1458461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8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345552"/>
              <a:ext cx="1457090" cy="797960"/>
              <a:chOff x="1326987" y="1500174"/>
              <a:chExt cx="1457090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 flipV="1">
                <a:off x="1917292" y="1583754"/>
                <a:ext cx="866785" cy="1307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2428868"/>
            <a:ext cx="785818" cy="1071570"/>
            <a:chOff x="6286512" y="1285860"/>
            <a:chExt cx="785818" cy="1071570"/>
          </a:xfrm>
        </p:grpSpPr>
        <p:sp>
          <p:nvSpPr>
            <p:cNvPr id="41" name="CasellaDiTesto 40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‘p’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7858148" cy="5657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Strncat.c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utilizzo della funzione </a:t>
            </a:r>
            <a:r>
              <a:rPr lang="it-IT" sz="1600" b="1" dirty="0" err="1" smtClean="0"/>
              <a:t>strncat</a:t>
            </a:r>
            <a:r>
              <a:rPr lang="it-IT" sz="1600" b="1" dirty="0" smtClean="0"/>
              <a:t>()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alla gestione delle stringhe, </a:t>
            </a:r>
            <a:r>
              <a:rPr lang="it-IT" sz="1600" b="1" dirty="0"/>
              <a:t>rispettivamente </a:t>
            </a:r>
            <a:r>
              <a:rPr lang="it-IT" sz="1600" b="1" dirty="0" smtClean="0"/>
              <a:t>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/>
              <a:t>stringa, '\0' escluso </a:t>
            </a:r>
            <a:r>
              <a:rPr lang="it-IT" sz="1600" b="1" dirty="0" smtClean="0"/>
              <a:t>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chiamante </a:t>
            </a:r>
            <a:r>
              <a:rPr lang="it-IT" sz="1600" b="1" dirty="0" smtClean="0"/>
              <a:t>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/* definizione della stringa destinazione e della stringa sorgente */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/>
              <a:t>definizione della variabile per il numero di caratteri da </a:t>
            </a:r>
            <a:r>
              <a:rPr lang="it-IT" sz="1600" b="1" dirty="0" smtClean="0"/>
              <a:t>concatenare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	</a:t>
            </a:r>
            <a:r>
              <a:rPr lang="it-IT" sz="1600" b="1" dirty="0" smtClean="0"/>
              <a:t>/* acquisizione delle </a:t>
            </a:r>
            <a:r>
              <a:rPr lang="it-IT" sz="1600" b="1" dirty="0"/>
              <a:t>due stringhe </a:t>
            </a:r>
            <a:r>
              <a:rPr lang="it-IT" sz="1600" b="1" dirty="0" smtClean="0"/>
              <a:t>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nDestinazione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Dst</a:t>
            </a:r>
            <a:r>
              <a:rPr lang="it-IT" sz="1600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nSorgente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1406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142984"/>
            <a:ext cx="7858148" cy="1836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 numero di caratteri da </a:t>
            </a:r>
            <a:r>
              <a:rPr lang="it-IT" sz="1600" b="1" dirty="0"/>
              <a:t>concatenare </a:t>
            </a:r>
            <a:r>
              <a:rPr lang="it-IT" sz="1600" b="1" dirty="0" smtClean="0"/>
              <a:t>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concatenazione 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caratteri della stringa sorgente alla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** visualizzazione del risultato </a:t>
            </a:r>
            <a:r>
              <a:rPr lang="it-IT" sz="1600" b="1" dirty="0"/>
              <a:t>dell’operazione </a:t>
            </a:r>
            <a:r>
              <a:rPr lang="it-IT" sz="1600" b="1" dirty="0" smtClean="0"/>
              <a:t>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4414" y="987634"/>
            <a:ext cx="7500990" cy="5298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tabLst>
                <a:tab pos="628650" algn="l"/>
              </a:tabLst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strcmp</a:t>
            </a:r>
            <a:r>
              <a:rPr lang="en-US" sz="2400" b="1" dirty="0" smtClean="0">
                <a:solidFill>
                  <a:srgbClr val="3333FF"/>
                </a:solidFill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*str1,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*str2)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Alcuna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  <a:endParaRPr lang="it-IT" sz="2400" b="1" dirty="0" smtClean="0"/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confronta carattere per carattere le due sequenze di caratteri di indirizzo iniziale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. 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Termina al raggiungimento del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o della prima coppia di caratteri differenti.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primo caso,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raggiunti (almeno uno tra di loro è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) a partire da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da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654133"/>
            <a:ext cx="750099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0</a:t>
            </a:r>
            <a:r>
              <a:rPr lang="it-IT" sz="2400" b="1" dirty="0" smtClean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;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=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secondo caso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confrontati (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,</a:t>
            </a:r>
            <a:r>
              <a:rPr lang="it-IT" sz="2400" b="1" dirty="0" smtClean="0">
                <a:solidFill>
                  <a:srgbClr val="3333FF"/>
                </a:solidFill>
              </a:rPr>
              <a:t> c2</a:t>
            </a:r>
            <a:r>
              <a:rPr lang="it-IT" sz="2400" dirty="0" smtClean="0"/>
              <a:t> ≠ </a:t>
            </a:r>
            <a:r>
              <a:rPr lang="it-IT" sz="2400" b="1" dirty="0" smtClean="0">
                <a:solidFill>
                  <a:srgbClr val="3333FF"/>
                </a:solidFill>
              </a:rPr>
              <a:t>‘\0’; c1</a:t>
            </a:r>
            <a:r>
              <a:rPr lang="it-IT" sz="2400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),  in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</a:p>
          <a:p>
            <a:pPr marL="534988" lvl="1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&lt;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  <a:r>
              <a:rPr lang="it-IT" sz="2400" b="1" dirty="0" smtClean="0"/>
              <a:t>(codici ASCII)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&gt;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769550"/>
            <a:ext cx="7784996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restituisce un intero il cui segno identifica il risultato del confronto lessicografico tra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str2:</a:t>
            </a: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0</a:t>
            </a:r>
            <a:r>
              <a:rPr lang="it-IT" sz="2400" b="1" dirty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</a:t>
            </a:r>
            <a:r>
              <a:rPr lang="it-IT" sz="2400" b="1" dirty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endParaRPr lang="it-IT" sz="2400" b="1" dirty="0"/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</a:rPr>
              <a:t>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str1 </a:t>
            </a:r>
            <a:r>
              <a:rPr lang="it-IT" sz="2400" b="1" dirty="0" smtClean="0"/>
              <a:t>precede 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str2</a:t>
            </a:r>
            <a:endParaRPr lang="it-IT" sz="2400" b="1" dirty="0">
              <a:solidFill>
                <a:srgbClr val="3333FF"/>
              </a:solidFill>
            </a:endParaRP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positivo </a:t>
            </a:r>
            <a:r>
              <a:rPr lang="it-IT" sz="2400" b="1" dirty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str2 </a:t>
            </a:r>
            <a:r>
              <a:rPr lang="it-IT" sz="2400" b="1" dirty="0"/>
              <a:t>precede </a:t>
            </a:r>
            <a:r>
              <a:rPr lang="it-IT" sz="2400" b="1" dirty="0" smtClean="0"/>
              <a:t>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str1</a:t>
            </a:r>
            <a:endParaRPr lang="it-IT" sz="2400" b="1" dirty="0">
              <a:solidFill>
                <a:srgbClr val="3333FF"/>
              </a:solidFill>
            </a:endParaRP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8269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6"/>
            <a:ext cx="7858148" cy="5375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Strcmp.c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utilizzo della funzione </a:t>
            </a:r>
            <a:r>
              <a:rPr lang="it-IT" sz="1600" b="1" dirty="0" err="1" smtClean="0"/>
              <a:t>strcmp</a:t>
            </a:r>
            <a:r>
              <a:rPr lang="it-IT" sz="1600" b="1" dirty="0" smtClean="0"/>
              <a:t>()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e alla gestione delle stringhe, rispettivamente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/>
              <a:t>stringa, '\0' </a:t>
            </a:r>
            <a:r>
              <a:rPr lang="it-IT" sz="1600" b="1" dirty="0" smtClean="0"/>
              <a:t>escluso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definizione delle due stringhe oggetto del confronto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Str1[STR_LENGTH+1];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Str2[STR_LENGTH+1];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acquisizione delle </a:t>
            </a:r>
            <a:r>
              <a:rPr lang="it-IT" sz="1600" b="1" dirty="0"/>
              <a:t>due </a:t>
            </a:r>
            <a:r>
              <a:rPr lang="it-IT" sz="1600" b="1" dirty="0" smtClean="0"/>
              <a:t>stringhe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Str2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00108"/>
            <a:ext cx="714380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confronto lessicografico delle due stringhe e visualizzazione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** del risultato del confronto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&gt;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&gt;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&lt;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&lt;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= %s\n", Str1, Str2);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Raccomandazione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65118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3108" y="1571612"/>
            <a:ext cx="6137268" cy="227754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1400">
              <a:cs typeface="Courier New" pitchFamily="49" charset="0"/>
            </a:endParaRPr>
          </a:p>
          <a:p>
            <a:pPr algn="ctr"/>
            <a:r>
              <a:rPr lang="it-IT" sz="2400" b="1" smtClean="0">
                <a:ea typeface="MS Mincho" pitchFamily="49" charset="-128"/>
              </a:rPr>
              <a:t>Consultare la manualistica per avere un quadro esaustivo delle funzioni per la manipolazione delle stringhe messe a disposizione dalle librerie del C</a:t>
            </a:r>
            <a:endParaRPr lang="it-IT" sz="3200" b="1">
              <a:solidFill>
                <a:srgbClr val="FF0000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425215"/>
            <a:ext cx="7498080" cy="646331"/>
          </a:xfrm>
        </p:spPr>
        <p:txBody>
          <a:bodyPr/>
          <a:lstStyle/>
          <a:p>
            <a:r>
              <a:rPr lang="it-IT" smtClean="0"/>
              <a:t>Le stringhe in memoria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255487" y="2149985"/>
            <a:ext cx="4828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‘s’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258693" y="2458507"/>
            <a:ext cx="47641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‘t’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252281" y="2767029"/>
            <a:ext cx="48923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‘r’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279532" y="3075551"/>
            <a:ext cx="43473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‘i’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231442" y="3384073"/>
            <a:ext cx="5309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‘n’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237854" y="3646481"/>
            <a:ext cx="51809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‘g’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239457" y="4001117"/>
            <a:ext cx="51488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‘a’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7192970" y="4292702"/>
            <a:ext cx="60785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‘\0’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285852" y="1509631"/>
            <a:ext cx="5143536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Stringa:</a:t>
            </a:r>
          </a:p>
          <a:p>
            <a:pPr marL="628650" lvl="1" eaLnBrk="0" hangingPunct="0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smtClean="0"/>
              <a:t>ogni sequenza di caratteri memorizzati in locazioni contigue di memoria e terminata dal carattere </a:t>
            </a:r>
            <a:r>
              <a:rPr lang="it-IT" sz="2400" b="1" smtClean="0">
                <a:solidFill>
                  <a:srgbClr val="3333FF"/>
                </a:solidFill>
              </a:rPr>
              <a:t>‘\0’</a:t>
            </a:r>
            <a:r>
              <a:rPr lang="it-IT" sz="2400" b="1" smtClean="0"/>
              <a:t>, detto </a:t>
            </a:r>
            <a:r>
              <a:rPr lang="it-IT" sz="2400" b="1" smtClean="0">
                <a:solidFill>
                  <a:srgbClr val="FF0000"/>
                </a:solidFill>
              </a:rPr>
              <a:t>carattere di fine stringa</a:t>
            </a:r>
            <a:endParaRPr lang="it-IT" sz="2400" b="1" smtClean="0"/>
          </a:p>
        </p:txBody>
      </p:sp>
      <p:grpSp>
        <p:nvGrpSpPr>
          <p:cNvPr id="55" name="Gruppo 54"/>
          <p:cNvGrpSpPr/>
          <p:nvPr/>
        </p:nvGrpSpPr>
        <p:grpSpPr>
          <a:xfrm>
            <a:off x="6786578" y="1928802"/>
            <a:ext cx="1533933" cy="3657600"/>
            <a:chOff x="6308748" y="2047875"/>
            <a:chExt cx="1533933" cy="3657600"/>
          </a:xfrm>
        </p:grpSpPr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6308748" y="2047875"/>
              <a:ext cx="1219524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>
              <a:off x="6308748" y="5400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6308748" y="5095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6308748" y="47910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6308748" y="4486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>
              <a:off x="6308748" y="4181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6308748" y="3876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6308748" y="3571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>
              <a:off x="6308748" y="3258608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6308748" y="2962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6308748" y="2657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6308748" y="2352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6308748" y="2047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7528272" y="2047875"/>
              <a:ext cx="304881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7518745" y="2352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7518745" y="2657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7528272" y="2962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7528272" y="3257550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7528272" y="3571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7528272" y="3876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7528272" y="4181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7537800" y="4486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7537800" y="47910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7528272" y="5095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7528272" y="5400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7517892" y="229122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7517892" y="259821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0" name="Text Box 42"/>
            <p:cNvSpPr txBox="1">
              <a:spLocks noChangeArrowheads="1"/>
            </p:cNvSpPr>
            <p:nvPr/>
          </p:nvSpPr>
          <p:spPr bwMode="auto">
            <a:xfrm>
              <a:off x="7517892" y="290519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7517892" y="321217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7517892" y="3519163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7517892" y="382614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7517892" y="413313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7517892" y="444011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7517892" y="474709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auto">
            <a:xfrm>
              <a:off x="7517892" y="5054084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52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stringa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78" y="1142984"/>
            <a:ext cx="7715240" cy="35291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9875" lvl="1" indent="-269875">
              <a:lnSpc>
                <a:spcPts val="24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 a </a:t>
            </a:r>
            <a:r>
              <a:rPr lang="it-IT" sz="2800" b="1" dirty="0" err="1" smtClean="0">
                <a:solidFill>
                  <a:srgbClr val="FF0000"/>
                </a:solidFill>
              </a:rPr>
              <a:t>run</a:t>
            </a:r>
            <a:r>
              <a:rPr lang="it-IT" sz="2800" b="1" dirty="0">
                <a:solidFill>
                  <a:srgbClr val="FF0000"/>
                </a:solidFill>
              </a:rPr>
              <a:t>-</a:t>
            </a:r>
            <a:r>
              <a:rPr lang="it-IT" sz="2800" b="1" dirty="0" smtClean="0">
                <a:solidFill>
                  <a:srgbClr val="FF0000"/>
                </a:solidFill>
              </a:rPr>
              <a:t>time: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*nome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=(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*) </a:t>
            </a:r>
            <a:r>
              <a:rPr lang="it-IT" sz="2000" b="1" dirty="0" err="1" smtClean="0">
                <a:solidFill>
                  <a:srgbClr val="3333FF"/>
                </a:solidFill>
              </a:rPr>
              <a:t>malloc</a:t>
            </a:r>
            <a:r>
              <a:rPr lang="it-IT" sz="2000" b="1" dirty="0" smtClean="0">
                <a:solidFill>
                  <a:srgbClr val="3333FF"/>
                </a:solidFill>
              </a:rPr>
              <a:t>((espr+1) *  </a:t>
            </a:r>
            <a:r>
              <a:rPr lang="it-IT" sz="2000" b="1" dirty="0" err="1" smtClean="0">
                <a:solidFill>
                  <a:srgbClr val="3333FF"/>
                </a:solidFill>
              </a:rPr>
              <a:t>sizeof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));</a:t>
            </a:r>
          </a:p>
          <a:p>
            <a:pPr lvl="1" indent="-269875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		</a:t>
            </a:r>
            <a:r>
              <a:rPr lang="it-IT" sz="2000" b="1" dirty="0" smtClean="0"/>
              <a:t>con </a:t>
            </a:r>
            <a:r>
              <a:rPr lang="it-IT" sz="2000" b="1" dirty="0" err="1">
                <a:solidFill>
                  <a:srgbClr val="3333FF"/>
                </a:solidFill>
              </a:rPr>
              <a:t>espr</a:t>
            </a:r>
            <a:r>
              <a:rPr lang="it-IT" sz="2000" b="1" dirty="0" smtClean="0"/>
              <a:t> espressione che identifica la lunghezza massima della stringa </a:t>
            </a:r>
            <a:r>
              <a:rPr lang="it-IT" sz="2000" b="1" dirty="0">
                <a:solidFill>
                  <a:srgbClr val="3333FF"/>
                </a:solidFill>
              </a:rPr>
              <a:t>‘\0’ </a:t>
            </a:r>
            <a:r>
              <a:rPr lang="it-IT" sz="2000" b="1" dirty="0"/>
              <a:t>escluso</a:t>
            </a:r>
          </a:p>
          <a:p>
            <a:pPr marL="269875" lvl="1" indent="-269875">
              <a:lnSpc>
                <a:spcPts val="2400"/>
              </a:lnSpc>
              <a:spcBef>
                <a:spcPts val="1800"/>
              </a:spcBef>
              <a:buFont typeface="Arial" pitchFamily="34" charset="0"/>
              <a:buChar char="•"/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Definizione statica:</a:t>
            </a:r>
            <a:endParaRPr lang="it-IT" sz="2800" b="1" dirty="0">
              <a:solidFill>
                <a:srgbClr val="FF0000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</a:pPr>
            <a:r>
              <a:rPr lang="it-IT" sz="2000" b="1" dirty="0" smtClean="0"/>
              <a:t>/* definizione della costante simbolica per la lunghezza</a:t>
            </a:r>
          </a:p>
          <a:p>
            <a:pPr lvl="1">
              <a:lnSpc>
                <a:spcPts val="2000"/>
              </a:lnSpc>
            </a:pPr>
            <a:r>
              <a:rPr lang="it-IT" sz="2000" b="1" dirty="0" smtClean="0"/>
              <a:t>** </a:t>
            </a:r>
            <a:r>
              <a:rPr lang="it-IT" sz="2000" b="1" dirty="0"/>
              <a:t>massima della </a:t>
            </a:r>
            <a:r>
              <a:rPr lang="it-IT" sz="2000" b="1" dirty="0" smtClean="0"/>
              <a:t>stringa,‘\0’ escluso */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</a:rPr>
              <a:t>#</a:t>
            </a:r>
            <a:r>
              <a:rPr lang="it-IT" sz="2000" b="1" dirty="0" err="1">
                <a:solidFill>
                  <a:srgbClr val="3333FF"/>
                </a:solidFill>
              </a:rPr>
              <a:t>define</a:t>
            </a:r>
            <a:r>
              <a:rPr lang="it-IT" sz="2000" b="1" dirty="0">
                <a:solidFill>
                  <a:srgbClr val="3333FF"/>
                </a:solidFill>
              </a:rPr>
              <a:t> STR_LENGTH </a:t>
            </a:r>
            <a:r>
              <a:rPr lang="it-IT" sz="2000" b="1" dirty="0" smtClean="0">
                <a:solidFill>
                  <a:srgbClr val="3333FF"/>
                </a:solidFill>
              </a:rPr>
              <a:t>80</a:t>
            </a:r>
          </a:p>
          <a:p>
            <a:pPr lvl="1" indent="-9525">
              <a:lnSpc>
                <a:spcPts val="28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[STR_LENGTH+1];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907841"/>
            <a:ext cx="7786742" cy="54014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Acquisizione:</a:t>
            </a:r>
          </a:p>
          <a:p>
            <a:pPr marL="720725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</a:rPr>
              <a:t>(“</a:t>
            </a:r>
            <a:r>
              <a:rPr lang="it-IT" sz="2400" b="1" dirty="0" err="1" smtClean="0">
                <a:solidFill>
                  <a:srgbClr val="3333FF"/>
                </a:solidFill>
              </a:rPr>
              <a:t>%s</a:t>
            </a:r>
            <a:r>
              <a:rPr lang="it-IT" sz="2400" b="1" dirty="0" smtClean="0">
                <a:solidFill>
                  <a:srgbClr val="3333FF"/>
                </a:solidFill>
              </a:rPr>
              <a:t>”,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355600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200" b="1" dirty="0" smtClean="0"/>
              <a:t>con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 espressione di tipo </a:t>
            </a:r>
            <a:r>
              <a:rPr lang="it-IT" sz="2200" b="1" dirty="0" err="1" smtClean="0">
                <a:solidFill>
                  <a:srgbClr val="3333FF"/>
                </a:solidFill>
              </a:rPr>
              <a:t>char</a:t>
            </a:r>
            <a:r>
              <a:rPr lang="it-IT" sz="2200" b="1" dirty="0" smtClean="0">
                <a:solidFill>
                  <a:srgbClr val="3333FF"/>
                </a:solidFill>
              </a:rPr>
              <a:t> * </a:t>
            </a:r>
            <a:r>
              <a:rPr lang="it-IT" sz="2200" b="1" dirty="0" smtClean="0"/>
              <a:t>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>
                <a:solidFill>
                  <a:srgbClr val="3333FF"/>
                </a:solidFill>
              </a:rPr>
              <a:t>%s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/>
              <a:t>specificatore</a:t>
            </a:r>
            <a:r>
              <a:rPr lang="it-IT" sz="2200" b="1" dirty="0" smtClean="0"/>
              <a:t> di formato per le stringhe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elimina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 qualunque sequenza iniziale di caratteri in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copia caratteri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input, fino al primo di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 escluso, in memoria a partire dall’indirizzo 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dst</a:t>
            </a:r>
            <a:r>
              <a:rPr lang="it-IT" sz="2200" b="1" dirty="0" smtClean="0">
                <a:cs typeface="Times New Roman" pitchFamily="18" charset="0"/>
              </a:rPr>
              <a:t>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memorizza 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‘\0’</a:t>
            </a:r>
            <a:r>
              <a:rPr lang="it-IT" sz="2200" b="1" dirty="0" smtClean="0">
                <a:cs typeface="Times New Roman" pitchFamily="18" charset="0"/>
              </a:rPr>
              <a:t> nella locazione successiva all’ultima utilizzata per l’acquisizione.</a:t>
            </a:r>
          </a:p>
          <a:p>
            <a:pPr marL="288925" lvl="1" indent="6667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985838" lvl="2" indent="-273050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200" b="1" dirty="0" smtClean="0">
                <a:cs typeface="Times New Roman" pitchFamily="18" charset="0"/>
              </a:rPr>
              <a:t>memorizza i caratteri acquisiti nella stringa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57290" y="1177762"/>
            <a:ext cx="7429552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Restituzione:</a:t>
            </a: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</a:rPr>
              <a:t>(“%s”,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espressione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%s </a:t>
            </a:r>
            <a:r>
              <a:rPr lang="it-IT" sz="2400" b="1" dirty="0" err="1" smtClean="0"/>
              <a:t>specificatore</a:t>
            </a:r>
            <a:r>
              <a:rPr lang="it-IT" sz="2400" b="1" dirty="0" smtClean="0"/>
              <a:t> di formato per le stringhe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Effetto: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400" b="1" dirty="0" smtClean="0">
                <a:cs typeface="Times New Roman" pitchFamily="18" charset="0"/>
              </a:rPr>
              <a:t>fino al primo 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‘\0’ (escluso)</a:t>
            </a: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endParaRPr lang="it-IT" sz="24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1020306"/>
            <a:ext cx="7500990" cy="48372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StrIO.c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acquisizione e restituzione delle stringhe */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e tipi di interesse generale e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definizione della costante simbolica per la lunghezza massima di una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stringa, ‘\0’ escluso */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definizione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*Str1, *Str2;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allocazione di memoria per le due stringhe. Se l'allocazione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</a:t>
            </a:r>
            <a:r>
              <a:rPr lang="it-IT" sz="1600" b="1" dirty="0" smtClean="0"/>
              <a:t>   	** ha esito </a:t>
            </a:r>
            <a:r>
              <a:rPr lang="it-IT" sz="1600" b="1" dirty="0"/>
              <a:t>negativo, recupera la memoria eventualmente allocata </a:t>
            </a:r>
            <a:r>
              <a:rPr lang="it-IT" sz="1600" b="1" dirty="0" smtClean="0"/>
              <a:t>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** e termina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Str1 = 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((STR_LENGTH+1)*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(Str1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(0);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7959476" y="5387716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857232"/>
            <a:ext cx="7500990" cy="44781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Str2 </a:t>
            </a:r>
            <a:r>
              <a:rPr lang="it-IT" sz="1600" b="1" dirty="0">
                <a:solidFill>
                  <a:srgbClr val="3333FF"/>
                </a:solidFill>
              </a:rPr>
              <a:t>= (</a:t>
            </a:r>
            <a:r>
              <a:rPr lang="it-IT" sz="1600" b="1" dirty="0" err="1">
                <a:solidFill>
                  <a:srgbClr val="3333FF"/>
                </a:solidFill>
              </a:rPr>
              <a:t>char</a:t>
            </a:r>
            <a:r>
              <a:rPr lang="it-IT" sz="1600" b="1" dirty="0">
                <a:solidFill>
                  <a:srgbClr val="3333FF"/>
                </a:solidFill>
              </a:rPr>
              <a:t> *) </a:t>
            </a:r>
            <a:r>
              <a:rPr lang="it-IT" sz="1600" b="1" dirty="0" err="1">
                <a:solidFill>
                  <a:srgbClr val="3333FF"/>
                </a:solidFill>
              </a:rPr>
              <a:t>malloc</a:t>
            </a:r>
            <a:r>
              <a:rPr lang="it-IT" sz="1600" b="1" dirty="0">
                <a:solidFill>
                  <a:srgbClr val="3333FF"/>
                </a:solidFill>
              </a:rPr>
              <a:t>((STR_LENGTH+1)*</a:t>
            </a:r>
            <a:r>
              <a:rPr lang="it-IT" sz="1600" b="1" dirty="0" err="1">
                <a:solidFill>
                  <a:srgbClr val="3333FF"/>
                </a:solidFill>
              </a:rPr>
              <a:t>sizeof</a:t>
            </a:r>
            <a:r>
              <a:rPr lang="it-IT" sz="1600" b="1" dirty="0">
                <a:solidFill>
                  <a:srgbClr val="3333FF"/>
                </a:solidFill>
              </a:rPr>
              <a:t>(</a:t>
            </a:r>
            <a:r>
              <a:rPr lang="it-IT" sz="1600" b="1" dirty="0" err="1">
                <a:solidFill>
                  <a:srgbClr val="3333FF"/>
                </a:solidFill>
              </a:rPr>
              <a:t>char</a:t>
            </a:r>
            <a:r>
              <a:rPr lang="it-IT" sz="1600" b="1" dirty="0">
                <a:solidFill>
                  <a:srgbClr val="3333FF"/>
                </a:solidFill>
              </a:rPr>
              <a:t>));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>
                <a:solidFill>
                  <a:srgbClr val="3333FF"/>
                </a:solidFill>
              </a:rPr>
              <a:t>(Str2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</a:t>
            </a:r>
            <a:r>
              <a:rPr lang="it-IT" sz="1600" b="1" dirty="0" err="1">
                <a:solidFill>
                  <a:srgbClr val="3333FF"/>
                </a:solidFill>
              </a:rPr>
              <a:t>return</a:t>
            </a:r>
            <a:r>
              <a:rPr lang="it-IT" sz="1600" b="1" dirty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  		</a:t>
            </a:r>
            <a:r>
              <a:rPr lang="it-IT" sz="1600" b="1" dirty="0" smtClean="0">
                <a:solidFill>
                  <a:srgbClr val="3333FF"/>
                </a:solidFill>
              </a:rPr>
              <a:t>};</a:t>
            </a:r>
            <a:r>
              <a:rPr lang="it-IT" sz="1600" b="1" dirty="0" smtClean="0"/>
              <a:t> 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restituzione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stringa: 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stringa: %s\n",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recupero della memoria allocata per le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18580</TotalTime>
  <Words>1955</Words>
  <Application>Microsoft Office PowerPoint</Application>
  <PresentationFormat>Presentazione su schermo (4:3)</PresentationFormat>
  <Paragraphs>654</Paragraphs>
  <Slides>36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7" baseType="lpstr">
      <vt:lpstr>Arial</vt:lpstr>
      <vt:lpstr>Calibri</vt:lpstr>
      <vt:lpstr>Courier New</vt:lpstr>
      <vt:lpstr>Gill Sans MT</vt:lpstr>
      <vt:lpstr>Monotype Sorts</vt:lpstr>
      <vt:lpstr>MS Mincho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Premessa:</vt:lpstr>
      <vt:lpstr>La tabella dei codici ASCII</vt:lpstr>
      <vt:lpstr>Le stringhe in memoria</vt:lpstr>
      <vt:lpstr>Definizione di una stringa</vt:lpstr>
      <vt:lpstr>I/O di stringhe</vt:lpstr>
      <vt:lpstr>I/O di stringhe</vt:lpstr>
      <vt:lpstr>Ingresso/uscita di stringhe</vt:lpstr>
      <vt:lpstr>Ingresso/uscita di stringhe</vt:lpstr>
      <vt:lpstr>Stringhe costanti</vt:lpstr>
      <vt:lpstr>Direttiva per il preprocessore</vt:lpstr>
      <vt:lpstr>La funzione strlen()</vt:lpstr>
      <vt:lpstr>La funzione strlen()</vt:lpstr>
      <vt:lpstr>La funzione strlen()</vt:lpstr>
      <vt:lpstr>La funzione strcpy()</vt:lpstr>
      <vt:lpstr>La funzione strcpy()</vt:lpstr>
      <vt:lpstr>La funzione strcpy()</vt:lpstr>
      <vt:lpstr>La funzione strcpy()</vt:lpstr>
      <vt:lpstr>La funzione strncpy()</vt:lpstr>
      <vt:lpstr>La funzione strncpy()</vt:lpstr>
      <vt:lpstr>La funzione strncpy()</vt:lpstr>
      <vt:lpstr>La funzione strncpy()</vt:lpstr>
      <vt:lpstr>La funzione strncpy()</vt:lpstr>
      <vt:lpstr>La funzione strcat()</vt:lpstr>
      <vt:lpstr>La funzione strcat()</vt:lpstr>
      <vt:lpstr>La funzione strcat()</vt:lpstr>
      <vt:lpstr>La funzione strcat()</vt:lpstr>
      <vt:lpstr>La funzione strncat()</vt:lpstr>
      <vt:lpstr>La funzione strncat()</vt:lpstr>
      <vt:lpstr>La funzione strncat()</vt:lpstr>
      <vt:lpstr>La funzione strcmp()</vt:lpstr>
      <vt:lpstr>La funzione strcmp()</vt:lpstr>
      <vt:lpstr>La funzione strcmp()</vt:lpstr>
      <vt:lpstr>La funzione strcmp()</vt:lpstr>
      <vt:lpstr>La funzione strcmp()</vt:lpstr>
      <vt:lpstr>Raccomandazione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1582</cp:revision>
  <dcterms:created xsi:type="dcterms:W3CDTF">2007-12-10T14:15:35Z</dcterms:created>
  <dcterms:modified xsi:type="dcterms:W3CDTF">2019-04-15T09:30:49Z</dcterms:modified>
</cp:coreProperties>
</file>