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98" r:id="rId3"/>
    <p:sldId id="419" r:id="rId4"/>
    <p:sldId id="423" r:id="rId5"/>
    <p:sldId id="424" r:id="rId6"/>
    <p:sldId id="446" r:id="rId7"/>
    <p:sldId id="445" r:id="rId8"/>
    <p:sldId id="400" r:id="rId9"/>
    <p:sldId id="421" r:id="rId10"/>
    <p:sldId id="425" r:id="rId11"/>
    <p:sldId id="433" r:id="rId12"/>
    <p:sldId id="434" r:id="rId13"/>
    <p:sldId id="436" r:id="rId14"/>
    <p:sldId id="437" r:id="rId15"/>
    <p:sldId id="439" r:id="rId16"/>
    <p:sldId id="438" r:id="rId17"/>
    <p:sldId id="440" r:id="rId18"/>
    <p:sldId id="441" r:id="rId19"/>
    <p:sldId id="442" r:id="rId20"/>
    <p:sldId id="443" r:id="rId2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29/04/2019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29/04/2019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 userDrawn="1"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 userDrawn="1"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matrici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</a:t>
            </a:r>
            <a:r>
              <a:rPr lang="it-IT" dirty="0" smtClean="0"/>
              <a:t>XII</a:t>
            </a:r>
            <a:endParaRPr lang="it-IT" dirty="0" smtClean="0"/>
          </a:p>
          <a:p>
            <a:r>
              <a:rPr lang="it-IT" dirty="0" smtClean="0"/>
              <a:t>Le matrici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59832" y="6305550"/>
            <a:ext cx="4869754" cy="476250"/>
          </a:xfrm>
        </p:spPr>
        <p:txBody>
          <a:bodyPr/>
          <a:lstStyle/>
          <a:p>
            <a:r>
              <a:rPr lang="it-IT" dirty="0"/>
              <a:t>Programmazione e Laboratorio di Programmazione – </a:t>
            </a:r>
            <a:r>
              <a:rPr lang="it-IT" dirty="0" smtClean="0"/>
              <a:t>Le matrici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09700" y="1000108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Nome: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00322" y="2028758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smtClean="0">
                <a:solidFill>
                  <a:srgbClr val="3333FF"/>
                </a:solidFill>
              </a:rPr>
              <a:t>Mat</a:t>
            </a:r>
            <a:r>
              <a:rPr lang="it-IT" sz="2400" b="1" smtClean="0">
                <a:solidFill>
                  <a:srgbClr val="3333FF"/>
                </a:solidFill>
              </a:rPr>
              <a:t> [indice</a:t>
            </a:r>
            <a:r>
              <a:rPr lang="it-IT" sz="2400" b="1" baseline="-25000" smtClean="0">
                <a:solidFill>
                  <a:srgbClr val="3333FF"/>
                </a:solidFill>
              </a:rPr>
              <a:t>riga</a:t>
            </a:r>
            <a:r>
              <a:rPr lang="it-IT" sz="2400" b="1" smtClean="0">
                <a:solidFill>
                  <a:srgbClr val="3333FF"/>
                </a:solidFill>
              </a:rPr>
              <a:t>][indice</a:t>
            </a:r>
            <a:r>
              <a:rPr lang="it-IT" sz="2400" b="1" baseline="-25000" smtClean="0">
                <a:solidFill>
                  <a:srgbClr val="3333FF"/>
                </a:solidFill>
              </a:rPr>
              <a:t>col</a:t>
            </a:r>
            <a:r>
              <a:rPr lang="it-IT" sz="2400" b="1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2000256" y="2528835"/>
            <a:ext cx="5129289" cy="757289"/>
            <a:chOff x="4929190" y="-71451"/>
            <a:chExt cx="5129289" cy="757289"/>
          </a:xfrm>
        </p:grpSpPr>
        <p:sp>
          <p:nvSpPr>
            <p:cNvPr id="8" name="CasellaDiTesto 7"/>
            <p:cNvSpPr txBox="1"/>
            <p:nvPr/>
          </p:nvSpPr>
          <p:spPr>
            <a:xfrm>
              <a:off x="4929190" y="285728"/>
              <a:ext cx="51292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righe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9" name="Connettore 1 8"/>
            <p:cNvCxnSpPr>
              <a:stCxn id="8" idx="0"/>
            </p:cNvCxnSpPr>
            <p:nvPr/>
          </p:nvCxnSpPr>
          <p:spPr>
            <a:xfrm rot="5400000" flipH="1" flipV="1">
              <a:off x="7497403" y="-75018"/>
              <a:ext cx="357179" cy="36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o 9"/>
          <p:cNvGrpSpPr/>
          <p:nvPr/>
        </p:nvGrpSpPr>
        <p:grpSpPr>
          <a:xfrm>
            <a:off x="3214702" y="1171502"/>
            <a:ext cx="4951355" cy="928696"/>
            <a:chOff x="4929190" y="285728"/>
            <a:chExt cx="4951355" cy="928696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929190" y="285728"/>
              <a:ext cx="49513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col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2" name="Connettore 1 11"/>
            <p:cNvCxnSpPr>
              <a:stCxn id="11" idx="2"/>
            </p:cNvCxnSpPr>
            <p:nvPr/>
          </p:nvCxnSpPr>
          <p:spPr>
            <a:xfrm rot="16200000" flipH="1">
              <a:off x="7295777" y="794929"/>
              <a:ext cx="528586" cy="31040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081194" y="5000636"/>
            <a:ext cx="59293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smtClean="0">
                <a:solidFill>
                  <a:srgbClr val="3333FF"/>
                </a:solidFill>
              </a:rPr>
              <a:t>*(*(nome</a:t>
            </a:r>
            <a:r>
              <a:rPr lang="it-IT" sz="2400" b="1" baseline="-25000" smtClean="0">
                <a:solidFill>
                  <a:srgbClr val="3333FF"/>
                </a:solidFill>
              </a:rPr>
              <a:t>Mat</a:t>
            </a:r>
            <a:r>
              <a:rPr lang="it-IT" sz="2400" b="1" smtClean="0">
                <a:solidFill>
                  <a:srgbClr val="3333FF"/>
                </a:solidFill>
              </a:rPr>
              <a:t> + indice</a:t>
            </a:r>
            <a:r>
              <a:rPr lang="it-IT" sz="2400" b="1" baseline="-25000" smtClean="0">
                <a:solidFill>
                  <a:srgbClr val="3333FF"/>
                </a:solidFill>
              </a:rPr>
              <a:t>riga</a:t>
            </a:r>
            <a:r>
              <a:rPr lang="it-IT" sz="2400" b="1" smtClean="0">
                <a:solidFill>
                  <a:srgbClr val="3333FF"/>
                </a:solidFill>
              </a:rPr>
              <a:t>)+indice</a:t>
            </a:r>
            <a:r>
              <a:rPr lang="it-IT" sz="2400" b="1" baseline="-25000" smtClean="0">
                <a:solidFill>
                  <a:srgbClr val="3333FF"/>
                </a:solidFill>
              </a:rPr>
              <a:t>col</a:t>
            </a:r>
            <a:r>
              <a:rPr lang="it-IT" sz="2400" b="1" smtClean="0">
                <a:solidFill>
                  <a:srgbClr val="3333FF"/>
                </a:solidFill>
              </a:rPr>
              <a:t>)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1581128" y="5500707"/>
            <a:ext cx="5129289" cy="757295"/>
            <a:chOff x="4929190" y="-71457"/>
            <a:chExt cx="5129289" cy="757295"/>
          </a:xfrm>
        </p:grpSpPr>
        <p:sp>
          <p:nvSpPr>
            <p:cNvPr id="15" name="CasellaDiTesto 14"/>
            <p:cNvSpPr txBox="1"/>
            <p:nvPr/>
          </p:nvSpPr>
          <p:spPr>
            <a:xfrm>
              <a:off x="4929190" y="285728"/>
              <a:ext cx="51292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righe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6" name="Connettore 1 15"/>
            <p:cNvCxnSpPr>
              <a:stCxn id="15" idx="0"/>
            </p:cNvCxnSpPr>
            <p:nvPr/>
          </p:nvCxnSpPr>
          <p:spPr>
            <a:xfrm rot="5400000" flipH="1" flipV="1">
              <a:off x="7497400" y="-75021"/>
              <a:ext cx="357185" cy="364314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o 16"/>
          <p:cNvGrpSpPr/>
          <p:nvPr/>
        </p:nvGrpSpPr>
        <p:grpSpPr>
          <a:xfrm>
            <a:off x="2795574" y="4143380"/>
            <a:ext cx="4951355" cy="857258"/>
            <a:chOff x="4929190" y="285728"/>
            <a:chExt cx="4951355" cy="857258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4929190" y="285728"/>
              <a:ext cx="49513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0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espressione a valore intero </a:t>
              </a:r>
              <a:r>
                <a:rPr lang="it-IT" sz="2000" b="1" smtClean="0">
                  <a:sym typeface="Symbol"/>
                </a:rPr>
                <a:t> </a:t>
              </a:r>
              <a:r>
                <a:rPr lang="it-IT" sz="2000" b="1" smtClean="0"/>
                <a:t>nro</a:t>
              </a:r>
              <a:r>
                <a:rPr lang="it-IT" sz="2000" b="1" baseline="-25000" smtClean="0"/>
                <a:t>col</a:t>
              </a:r>
              <a:r>
                <a:rPr lang="it-IT" sz="2000" b="1" smtClean="0"/>
                <a:t>-1</a:t>
              </a:r>
              <a:endParaRPr lang="it-IT" sz="2000" b="1"/>
            </a:p>
          </p:txBody>
        </p:sp>
        <p:cxnSp>
          <p:nvCxnSpPr>
            <p:cNvPr id="19" name="Connettore 1 18"/>
            <p:cNvCxnSpPr>
              <a:stCxn id="18" idx="2"/>
            </p:cNvCxnSpPr>
            <p:nvPr/>
          </p:nvCxnSpPr>
          <p:spPr>
            <a:xfrm rot="16200000" flipH="1">
              <a:off x="7612487" y="478219"/>
              <a:ext cx="457148" cy="872386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209700" y="3571876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Allocazione a </a:t>
            </a:r>
            <a:r>
              <a:rPr lang="it-IT" sz="3200" dirty="0" err="1" smtClean="0"/>
              <a:t>run</a:t>
            </a:r>
            <a:r>
              <a:rPr lang="it-IT" sz="3200" dirty="0"/>
              <a:t>-</a:t>
            </a:r>
            <a:r>
              <a:rPr lang="it-IT" sz="3200" dirty="0" smtClean="0"/>
              <a:t>time di una matrice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grpSp>
        <p:nvGrpSpPr>
          <p:cNvPr id="41" name="Gruppo 40"/>
          <p:cNvGrpSpPr/>
          <p:nvPr/>
        </p:nvGrpSpPr>
        <p:grpSpPr>
          <a:xfrm>
            <a:off x="1285852" y="2808601"/>
            <a:ext cx="1968809" cy="711139"/>
            <a:chOff x="1380939" y="3222710"/>
            <a:chExt cx="1968809" cy="711139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431942" y="3619525"/>
              <a:ext cx="1377757" cy="31432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380939" y="3222710"/>
              <a:ext cx="196880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sz="1600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sz="1600" b="1">
                <a:solidFill>
                  <a:srgbClr val="3333FF"/>
                </a:solidFill>
                <a:effectLst/>
              </a:endParaRPr>
            </a:p>
          </p:txBody>
        </p:sp>
      </p:grp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09700" y="8572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43" name="Gruppo 42"/>
          <p:cNvGrpSpPr/>
          <p:nvPr/>
        </p:nvGrpSpPr>
        <p:grpSpPr>
          <a:xfrm>
            <a:off x="1071538" y="3380105"/>
            <a:ext cx="3357587" cy="1377783"/>
            <a:chOff x="1285852" y="4446793"/>
            <a:chExt cx="3357587" cy="1377783"/>
          </a:xfrm>
        </p:grpSpPr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285984" y="4446793"/>
              <a:ext cx="1428760" cy="463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925914" y="4767308"/>
              <a:ext cx="717524" cy="1057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 flipV="1">
              <a:off x="3929057" y="5053060"/>
              <a:ext cx="7143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925915" y="5553126"/>
              <a:ext cx="717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286248" y="5124498"/>
              <a:ext cx="0" cy="3571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285852" y="5127745"/>
              <a:ext cx="28117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818081" y="4767308"/>
              <a:ext cx="0" cy="1000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88" name="Gruppo 87"/>
          <p:cNvGrpSpPr/>
          <p:nvPr/>
        </p:nvGrpSpPr>
        <p:grpSpPr>
          <a:xfrm>
            <a:off x="4071934" y="3343430"/>
            <a:ext cx="4704990" cy="1894063"/>
            <a:chOff x="4071934" y="3606639"/>
            <a:chExt cx="4704990" cy="1894063"/>
          </a:xfrm>
        </p:grpSpPr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071934" y="3678077"/>
              <a:ext cx="1214446" cy="4286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4071934" y="4892523"/>
              <a:ext cx="12144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438412" y="3606639"/>
              <a:ext cx="1052496" cy="7191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435312" y="4178143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990842" y="3813313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705206" y="3614408"/>
              <a:ext cx="16" cy="710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705090" y="4410084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525198" y="3789437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436027" y="377377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432356" y="4786322"/>
              <a:ext cx="1052496" cy="7143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429256" y="534254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 flipH="1">
              <a:off x="5969576" y="5000636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705206" y="4786322"/>
              <a:ext cx="16" cy="714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429971" y="495046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525198" y="4976486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705090" y="4374458"/>
              <a:ext cx="8816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dirty="0" err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dirty="0" err="1" smtClean="0">
                  <a:solidFill>
                    <a:srgbClr val="3333FF"/>
                  </a:solidFill>
                </a:rPr>
                <a:t>righe</a:t>
              </a:r>
              <a:endParaRPr lang="it-IT" b="1" baseline="-25000" dirty="0" smtClean="0">
                <a:solidFill>
                  <a:srgbClr val="3333FF"/>
                </a:solidFill>
              </a:endParaRPr>
            </a:p>
          </p:txBody>
        </p:sp>
      </p:grpSp>
      <p:sp>
        <p:nvSpPr>
          <p:cNvPr id="42" name="CasellaDiTesto 41"/>
          <p:cNvSpPr txBox="1"/>
          <p:nvPr/>
        </p:nvSpPr>
        <p:spPr>
          <a:xfrm>
            <a:off x="1142976" y="1593260"/>
            <a:ext cx="2071702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/* definisce 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variabile di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accesso alla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matrice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3525" algn="l"/>
                <a:tab pos="536575" algn="l"/>
              </a:tabLst>
            </a:pP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**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1142976" y="5231522"/>
            <a:ext cx="55721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it-IT" sz="1600" b="1" dirty="0" smtClean="0"/>
              <a:t>/* inizializza tale variabile con l'indirizzo</a:t>
            </a:r>
          </a:p>
          <a:p>
            <a:pPr>
              <a:lnSpc>
                <a:spcPts val="1400"/>
              </a:lnSpc>
            </a:pPr>
            <a:r>
              <a:rPr lang="it-IT" sz="1600" b="1" dirty="0" smtClean="0"/>
              <a:t>** di un vettore di indirizzi di variabili di tipo </a:t>
            </a:r>
            <a:r>
              <a:rPr lang="it-IT" sz="1600" b="1" dirty="0" err="1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>
                <a:solidFill>
                  <a:srgbClr val="3333FF"/>
                </a:solidFill>
              </a:rPr>
              <a:t>Mat</a:t>
            </a:r>
            <a:endParaRPr lang="it-IT" sz="1600" b="1" dirty="0" smtClean="0"/>
          </a:p>
          <a:p>
            <a:pPr>
              <a:lnSpc>
                <a:spcPts val="1400"/>
              </a:lnSpc>
            </a:pPr>
            <a:r>
              <a:rPr lang="it-IT" sz="1600" b="1" dirty="0" smtClean="0"/>
              <a:t>** di dimensione pari al numero delle righe */</a:t>
            </a:r>
          </a:p>
          <a:p>
            <a:pPr>
              <a:lnSpc>
                <a:spcPts val="1800"/>
              </a:lnSpc>
            </a:pP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= 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**)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</a:rPr>
              <a:t>*))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214678" y="1571612"/>
            <a:ext cx="5786446" cy="137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/* inizializza ogni elemento del vettore con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l'indirizzo di accesso ad un vettore di variabili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di tipo </a:t>
            </a:r>
            <a:r>
              <a:rPr lang="it-IT" sz="1600" b="1" dirty="0" err="1">
                <a:solidFill>
                  <a:srgbClr val="3333FF"/>
                </a:solidFill>
              </a:rPr>
              <a:t>tipo</a:t>
            </a:r>
            <a:r>
              <a:rPr lang="it-IT" sz="1600" b="1" baseline="-25000" dirty="0" err="1">
                <a:solidFill>
                  <a:srgbClr val="3333FF"/>
                </a:solidFill>
              </a:rPr>
              <a:t>Mat</a:t>
            </a:r>
            <a:r>
              <a:rPr lang="it-IT" sz="1600" b="1" dirty="0" smtClean="0"/>
              <a:t> di dimensione pari al numero delle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colonne */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for(riga=0;  riga &lt;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;  riga++)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[riga] = 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 *) </a:t>
            </a:r>
            <a:r>
              <a:rPr lang="it-IT" sz="1600" b="1" dirty="0" err="1" smtClean="0">
                <a:solidFill>
                  <a:srgbClr val="3333FF"/>
                </a:solidFill>
              </a:rPr>
              <a:t>malloc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col</a:t>
            </a:r>
            <a:r>
              <a:rPr lang="it-IT" sz="1600" b="1" dirty="0" smtClean="0">
                <a:solidFill>
                  <a:srgbClr val="3333FF"/>
                </a:solidFill>
              </a:rPr>
              <a:t>*</a:t>
            </a:r>
            <a:r>
              <a:rPr lang="it-IT" sz="1600" b="1" dirty="0" err="1" smtClean="0">
                <a:solidFill>
                  <a:srgbClr val="3333FF"/>
                </a:solidFill>
              </a:rPr>
              <a:t>sizeof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3333FF"/>
                </a:solidFill>
              </a:rPr>
              <a:t>tipo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));</a:t>
            </a:r>
            <a:endParaRPr lang="it-IT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42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929586" cy="584775"/>
          </a:xfrm>
        </p:spPr>
        <p:txBody>
          <a:bodyPr/>
          <a:lstStyle/>
          <a:p>
            <a:r>
              <a:rPr lang="it-IT" sz="3200" smtClean="0"/>
              <a:t>Rilascio della memoria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09700" y="857232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7" name="Gruppo 36"/>
          <p:cNvGrpSpPr/>
          <p:nvPr/>
        </p:nvGrpSpPr>
        <p:grpSpPr>
          <a:xfrm>
            <a:off x="1214414" y="2428868"/>
            <a:ext cx="7562510" cy="2428892"/>
            <a:chOff x="1214414" y="2808601"/>
            <a:chExt cx="7562510" cy="2428892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336855" y="3205416"/>
              <a:ext cx="1377757" cy="31432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285852" y="2808601"/>
              <a:ext cx="196880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sz="1600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071670" y="3380105"/>
              <a:ext cx="1428760" cy="463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711600" y="3700620"/>
              <a:ext cx="717524" cy="105726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 flipV="1">
              <a:off x="3714743" y="3986372"/>
              <a:ext cx="7143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711601" y="4486438"/>
              <a:ext cx="7175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071934" y="4057810"/>
              <a:ext cx="0" cy="35719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214414" y="4061057"/>
              <a:ext cx="281179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*sizeof(*tipo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603767" y="3700620"/>
              <a:ext cx="0" cy="1000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071934" y="3414868"/>
              <a:ext cx="1214446" cy="4286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4071934" y="4629314"/>
              <a:ext cx="121444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438412" y="3343430"/>
              <a:ext cx="1052496" cy="71915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435312" y="391493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990842" y="3550104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705206" y="3351199"/>
              <a:ext cx="16" cy="7103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705090" y="4146875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525198" y="3526228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436027" y="3510565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432356" y="4523113"/>
              <a:ext cx="1052496" cy="71438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429256" y="5079337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 flipH="1">
              <a:off x="5969576" y="4737427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705206" y="4523113"/>
              <a:ext cx="16" cy="714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429971" y="4687255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525198" y="4713277"/>
              <a:ext cx="2251726" cy="33855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sz="1600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Mat</a:t>
              </a:r>
              <a:r>
                <a:rPr lang="it-IT" sz="1600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sz="1600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705090" y="4111249"/>
              <a:ext cx="88165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b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</a:p>
          </p:txBody>
        </p:sp>
      </p:grpSp>
      <p:sp>
        <p:nvSpPr>
          <p:cNvPr id="44" name="Rettangolo 43"/>
          <p:cNvSpPr/>
          <p:nvPr/>
        </p:nvSpPr>
        <p:spPr>
          <a:xfrm>
            <a:off x="1785918" y="5104216"/>
            <a:ext cx="5072098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it-IT" sz="1600" b="1" dirty="0" smtClean="0"/>
              <a:t>/* rilascia la memoria allocata per</a:t>
            </a:r>
          </a:p>
          <a:p>
            <a:pPr>
              <a:lnSpc>
                <a:spcPts val="1400"/>
              </a:lnSpc>
            </a:pPr>
            <a:r>
              <a:rPr lang="it-IT" sz="1600" b="1" dirty="0" smtClean="0"/>
              <a:t>** le variabili di accesso alle righe della matrice */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free(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sz="16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3929058" y="1500174"/>
            <a:ext cx="485778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/* rilascia la memoria allocata per le righe della</a:t>
            </a:r>
          </a:p>
          <a:p>
            <a:pPr>
              <a:lnSpc>
                <a:spcPts val="1400"/>
              </a:lnSpc>
              <a:spcBef>
                <a:spcPts val="200"/>
              </a:spcBef>
              <a:tabLst>
                <a:tab pos="263525" algn="l"/>
                <a:tab pos="536575" algn="l"/>
              </a:tabLst>
            </a:pPr>
            <a:r>
              <a:rPr lang="it-IT" sz="1600" b="1" dirty="0" smtClean="0"/>
              <a:t>** matrice *</a:t>
            </a:r>
            <a:r>
              <a:rPr lang="it-IT" sz="1600" b="1" dirty="0"/>
              <a:t>/</a:t>
            </a:r>
            <a:endParaRPr lang="it-IT" sz="1600" b="1" dirty="0" smtClean="0"/>
          </a:p>
          <a:p>
            <a:r>
              <a:rPr lang="it-IT" sz="1600" b="1" dirty="0" smtClean="0">
                <a:solidFill>
                  <a:srgbClr val="3333FF"/>
                </a:solidFill>
              </a:rPr>
              <a:t>for(riga=0;  riga &lt; </a:t>
            </a:r>
            <a:r>
              <a:rPr lang="it-IT" sz="1600" b="1" dirty="0" err="1" smtClean="0">
                <a:solidFill>
                  <a:srgbClr val="3333FF"/>
                </a:solidFill>
              </a:rPr>
              <a:t>nro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righe</a:t>
            </a:r>
            <a:r>
              <a:rPr lang="it-IT" sz="1600" b="1" dirty="0" smtClean="0">
                <a:solidFill>
                  <a:srgbClr val="3333FF"/>
                </a:solidFill>
              </a:rPr>
              <a:t>;  riga++)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free(</a:t>
            </a:r>
            <a:r>
              <a:rPr lang="it-IT" sz="1600" b="1" dirty="0" err="1" smtClean="0">
                <a:solidFill>
                  <a:srgbClr val="3333FF"/>
                </a:solidFill>
              </a:rPr>
              <a:t>nome</a:t>
            </a:r>
            <a:r>
              <a:rPr lang="it-IT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1600" b="1" dirty="0" smtClean="0">
                <a:solidFill>
                  <a:srgbClr val="3333FF"/>
                </a:solidFill>
              </a:rPr>
              <a:t>[riga]);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39" name="Rettangolo arrotondato 38"/>
          <p:cNvSpPr/>
          <p:nvPr/>
        </p:nvSpPr>
        <p:spPr>
          <a:xfrm>
            <a:off x="5000628" y="2763515"/>
            <a:ext cx="3714776" cy="2214578"/>
          </a:xfrm>
          <a:prstGeom prst="round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  <a:alpha val="6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  <a:effectLst>
            <a:outerShdw sx="1000" sy="1000" algn="c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arrotondato 40"/>
          <p:cNvSpPr/>
          <p:nvPr/>
        </p:nvSpPr>
        <p:spPr>
          <a:xfrm>
            <a:off x="3414924" y="3042576"/>
            <a:ext cx="1214446" cy="1643074"/>
          </a:xfrm>
          <a:prstGeom prst="round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  <a:alpha val="67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95000"/>
              </a:schemeClr>
            </a:solidFill>
          </a:ln>
          <a:effectLst>
            <a:outerShdw sx="1000" sy="1000" algn="c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44" grpId="0"/>
      <p:bldP spid="45" grpId="0"/>
      <p:bldP spid="39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Le Matrici e le funzioni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4414" y="872128"/>
            <a:ext cx="7856434" cy="5509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Le matrici come parametri formali:</a:t>
            </a:r>
          </a:p>
          <a:p>
            <a:pPr marL="720725" lvl="1" indent="-288925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…,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**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>
                <a:solidFill>
                  <a:srgbClr val="FF0000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		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>
                <a:solidFill>
                  <a:srgbClr val="FF0000"/>
                </a:solidFill>
              </a:rPr>
              <a:t>colonne</a:t>
            </a:r>
            <a:r>
              <a:rPr lang="it-IT" sz="2400" b="1" dirty="0">
                <a:solidFill>
                  <a:srgbClr val="3333FF"/>
                </a:solidFill>
              </a:rPr>
              <a:t>,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		…</a:t>
            </a:r>
          </a:p>
          <a:p>
            <a:pPr marL="720725" lvl="1" indent="-288925" eaLnBrk="0" hangingPunct="0">
              <a:spcBef>
                <a:spcPts val="600"/>
              </a:spcBef>
              <a:buClr>
                <a:srgbClr val="FF0000"/>
              </a:buClr>
            </a:pPr>
            <a:r>
              <a:rPr lang="it-IT" sz="2400" b="1" dirty="0">
                <a:solidFill>
                  <a:srgbClr val="3333FF"/>
                </a:solidFill>
              </a:rPr>
              <a:t>	</a:t>
            </a:r>
            <a:r>
              <a:rPr lang="it-IT" sz="2400" b="1" dirty="0" smtClean="0">
                <a:solidFill>
                  <a:srgbClr val="3333FF"/>
                </a:solidFill>
              </a:rPr>
              <a:t>				)</a:t>
            </a:r>
          </a:p>
          <a:p>
            <a:pPr marL="1165225" lvl="1" eaLnBrk="0" hangingPunct="0">
              <a:spcBef>
                <a:spcPts val="1200"/>
              </a:spcBef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		{ … };</a:t>
            </a:r>
          </a:p>
          <a:p>
            <a:pPr marL="288925" lvl="1" indent="-288925" eaLnBrk="0" hangingPunct="0">
              <a:spcBef>
                <a:spcPts val="18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Le matrici come parametri attuali: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>
                <a:solidFill>
                  <a:srgbClr val="3333FF"/>
                </a:solidFill>
              </a:rPr>
              <a:t> (…,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colonne</a:t>
            </a:r>
            <a:r>
              <a:rPr lang="it-IT" sz="2400" b="1" dirty="0" smtClean="0">
                <a:solidFill>
                  <a:srgbClr val="3333FF"/>
                </a:solidFill>
              </a:rPr>
              <a:t>, …)</a:t>
            </a:r>
            <a:endParaRPr lang="it-IT" sz="28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dirty="0" smtClean="0"/>
              <a:t>I/O di matrici definite a </a:t>
            </a:r>
            <a:r>
              <a:rPr lang="it-IT" sz="3200" dirty="0" err="1" smtClean="0"/>
              <a:t>run</a:t>
            </a:r>
            <a:r>
              <a:rPr lang="it-IT" sz="3200" dirty="0"/>
              <a:t>-</a:t>
            </a:r>
            <a:r>
              <a:rPr lang="it-IT" sz="3200" dirty="0" smtClean="0"/>
              <a:t>time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428736"/>
            <a:ext cx="7500990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sorgente: </a:t>
            </a:r>
            <a:r>
              <a:rPr lang="it-IT" b="1" dirty="0" err="1" smtClean="0"/>
              <a:t>DinMatIO.c</a:t>
            </a:r>
            <a:r>
              <a:rPr lang="it-IT" b="1" dirty="0" smtClean="0"/>
              <a:t> */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illustra le modalità di allocazione a </a:t>
            </a:r>
            <a:r>
              <a:rPr lang="it-IT" b="1" dirty="0" err="1" smtClean="0"/>
              <a:t>run</a:t>
            </a:r>
            <a:r>
              <a:rPr lang="it-IT" b="1" dirty="0" smtClean="0"/>
              <a:t>-time, di acquisizione, di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restituzione, e di rilascio della memoria per una matrice di interi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di funzioni e tipi funzionali alle varie operazioni di I/O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inclusione del file di intestazione della libreria standard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che contiene definizioni di macro, costanti e dichiarazioni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di funzioni di interesse generale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stdlib.h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	Continua …</a:t>
            </a:r>
            <a:r>
              <a:rPr lang="it-IT" b="1" dirty="0" smtClean="0"/>
              <a:t>  </a:t>
            </a:r>
            <a:endParaRPr lang="it-IT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57290" y="1142984"/>
            <a:ext cx="7572428" cy="48885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definizione della funzione per il recupero della memoria allocata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</a:t>
            </a:r>
            <a:r>
              <a:rPr lang="it-IT" b="1" dirty="0"/>
              <a:t>per una matrice di un qualsiasi numero di </a:t>
            </a:r>
            <a:r>
              <a:rPr lang="it-IT" b="1" dirty="0" smtClean="0"/>
              <a:t>colonne */</a:t>
            </a:r>
            <a:endParaRPr lang="it-IT" b="1" dirty="0"/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righe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di una variabile per l'indice di riga */ 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riga;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rilascio  della memoria allocata per ognuna delle righe della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for(riga=0; riga&lt; righe; riga++)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free(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rilascio della memoria allocata per le variabili di accesso alle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 </a:t>
            </a:r>
            <a:r>
              <a:rPr lang="it-IT" b="1" dirty="0" smtClean="0"/>
              <a:t>   ** righe</a:t>
            </a:r>
            <a:r>
              <a:rPr lang="it-IT" b="1" dirty="0"/>
              <a:t> </a:t>
            </a:r>
            <a:r>
              <a:rPr lang="it-IT" b="1" dirty="0" smtClean="0"/>
              <a:t>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free(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857232"/>
            <a:ext cx="8109544" cy="51193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definizione della funzione per l'allocazione a </a:t>
            </a:r>
            <a:r>
              <a:rPr lang="it-IT" b="1" dirty="0" err="1" smtClean="0"/>
              <a:t>run</a:t>
            </a:r>
            <a:r>
              <a:rPr lang="it-IT" b="1" dirty="0" smtClean="0"/>
              <a:t>-time della memoria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** per una matrice di interi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AllMatInt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nro_colonne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</a:t>
            </a:r>
            <a:r>
              <a:rPr lang="it-IT" b="1" dirty="0"/>
              <a:t>definizione di una variabile per l'indirizzo di accesso alla matrice </a:t>
            </a:r>
            <a:r>
              <a:rPr lang="it-IT" b="1" dirty="0" smtClean="0"/>
              <a:t>	** e di una per l’indice di riga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** 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inizializzazione della variabile di accesso alla matrice con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</a:t>
            </a:r>
            <a:r>
              <a:rPr lang="it-IT" b="1" dirty="0"/>
              <a:t> l'indirizzo di </a:t>
            </a:r>
            <a:r>
              <a:rPr lang="it-IT" b="1" dirty="0" smtClean="0"/>
              <a:t>un vettore di riferimenti a variabili intere di dimensione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</a:t>
            </a:r>
            <a:r>
              <a:rPr lang="it-IT" b="1" dirty="0"/>
              <a:t> pari al numero </a:t>
            </a:r>
            <a:r>
              <a:rPr lang="it-IT" b="1" dirty="0" smtClean="0"/>
              <a:t>delle righe </a:t>
            </a:r>
            <a:r>
              <a:rPr lang="it-IT" b="1" dirty="0"/>
              <a:t>*/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*));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/* verifica dell'esito di tale inizializzazione, se negativo termina con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NULL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(NULL);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42976" y="857232"/>
            <a:ext cx="7929586" cy="47089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smtClean="0"/>
              <a:t>/** inizializzazione di ogni elemento del vettore con l'indirizzo di un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 </a:t>
            </a:r>
            <a:r>
              <a:rPr lang="it-IT" b="1" dirty="0"/>
              <a:t>vettore di </a:t>
            </a:r>
            <a:r>
              <a:rPr lang="it-IT" b="1" dirty="0" smtClean="0"/>
              <a:t>variabili intere di dimensione pari al numero delle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** colonne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</a:t>
            </a:r>
            <a:r>
              <a:rPr lang="it-IT" b="1" dirty="0" smtClean="0">
                <a:solidFill>
                  <a:srgbClr val="3333FF"/>
                </a:solidFill>
              </a:rPr>
              <a:t>for(riga=0; riga&lt;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; riga++)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 =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*) </a:t>
            </a:r>
            <a:r>
              <a:rPr lang="it-IT" b="1" dirty="0" err="1" smtClean="0">
                <a:solidFill>
                  <a:srgbClr val="3333FF"/>
                </a:solidFill>
              </a:rPr>
              <a:t>malloc</a:t>
            </a:r>
            <a:r>
              <a:rPr lang="it-IT" b="1" dirty="0" smtClean="0">
                <a:solidFill>
                  <a:srgbClr val="3333FF"/>
                </a:solidFill>
              </a:rPr>
              <a:t>(colonne*</a:t>
            </a:r>
            <a:r>
              <a:rPr lang="it-IT" b="1" dirty="0" err="1" smtClean="0">
                <a:solidFill>
                  <a:srgbClr val="3333FF"/>
                </a:solidFill>
              </a:rPr>
              <a:t>sizeof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));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/* verifica dell'esito della inizializzazione, se negativo rilascio di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** tutta la memoria allocata fino a quel momento e terminazione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/>
              <a:t>	</a:t>
            </a:r>
            <a:r>
              <a:rPr lang="it-IT" b="1" dirty="0" smtClean="0"/>
              <a:t>	** con NULL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 == NULL)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{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smtClean="0">
                <a:solidFill>
                  <a:srgbClr val="3333FF"/>
                </a:solidFill>
              </a:rPr>
              <a:t>, riga);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(NULL);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};</a:t>
            </a:r>
            <a:endParaRPr lang="it-IT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restituzione dell'indirizzo di accesso alla matrice */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052736"/>
            <a:ext cx="7883224" cy="51193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funzione per l'acquisizione del contenuto di una matrice di interi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AcqMatInt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delle variabili per l'indice di riga e quello di colonna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riga, col;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scansione delle righe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(riga = 0; riga &lt;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; riga = riga+1)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/* scansione delle colonne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</a:t>
            </a:r>
            <a:r>
              <a:rPr lang="it-IT" b="1" dirty="0" smtClean="0">
                <a:solidFill>
                  <a:srgbClr val="3333FF"/>
                </a:solidFill>
              </a:rPr>
              <a:t>for (col = 0; col &lt;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r>
              <a:rPr lang="it-IT" b="1" dirty="0" smtClean="0">
                <a:solidFill>
                  <a:srgbClr val="3333FF"/>
                </a:solidFill>
              </a:rPr>
              <a:t>; col = col+1)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{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/* acquisizione dell'elemento corrente della matrice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nMat</a:t>
            </a:r>
            <a:r>
              <a:rPr lang="it-IT" b="1" dirty="0" smtClean="0">
                <a:solidFill>
                  <a:srgbClr val="3333FF"/>
                </a:solidFill>
              </a:rPr>
              <a:t>[%d][%d]: ", riga, col);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&amp;(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[riga][col]));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};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14414" y="1083121"/>
            <a:ext cx="7856434" cy="445250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funzione per la restituzione del contenuto di una matrice di interi */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void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ResMatInt</a:t>
            </a:r>
            <a:r>
              <a:rPr lang="it-IT" b="1" dirty="0" smtClean="0">
                <a:solidFill>
                  <a:srgbClr val="3333FF"/>
                </a:solidFill>
              </a:rPr>
              <a:t>	(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**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>
                <a:solidFill>
                  <a:srgbClr val="3333FF"/>
                </a:solidFill>
              </a:rPr>
              <a:t>int</a:t>
            </a:r>
            <a:r>
              <a:rPr lang="it-IT" b="1" dirty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endParaRPr lang="it-IT" b="1" dirty="0" smtClean="0">
              <a:solidFill>
                <a:srgbClr val="3333FF"/>
              </a:solidFill>
            </a:endParaRP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>
                <a:solidFill>
                  <a:srgbClr val="3333FF"/>
                </a:solidFill>
              </a:rPr>
              <a:t>	</a:t>
            </a:r>
            <a:r>
              <a:rPr lang="it-IT" b="1" dirty="0" smtClean="0">
                <a:solidFill>
                  <a:srgbClr val="3333FF"/>
                </a:solidFill>
              </a:rPr>
              <a:t>				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delle variabili per l'indice di riga e quello di colonna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riga, col;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scansione delle righe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for (riga = 0; riga &lt; </a:t>
            </a:r>
            <a:r>
              <a:rPr lang="it-IT" b="1" dirty="0" err="1" smtClean="0">
                <a:solidFill>
                  <a:srgbClr val="3333FF"/>
                </a:solidFill>
              </a:rPr>
              <a:t>dim_righe</a:t>
            </a:r>
            <a:r>
              <a:rPr lang="it-IT" b="1" dirty="0" smtClean="0">
                <a:solidFill>
                  <a:srgbClr val="3333FF"/>
                </a:solidFill>
              </a:rPr>
              <a:t>; riga = riga+1)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/* scansione delle colonne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for (col = 0; col &lt; </a:t>
            </a:r>
            <a:r>
              <a:rPr lang="it-IT" b="1" dirty="0" err="1" smtClean="0">
                <a:solidFill>
                  <a:srgbClr val="3333FF"/>
                </a:solidFill>
              </a:rPr>
              <a:t>dim_col</a:t>
            </a:r>
            <a:r>
              <a:rPr lang="it-IT" b="1" dirty="0" smtClean="0">
                <a:solidFill>
                  <a:srgbClr val="3333FF"/>
                </a:solidFill>
              </a:rPr>
              <a:t>; col = col+1)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		/* visualizzazione dell'elemento  corrente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nMat</a:t>
            </a:r>
            <a:r>
              <a:rPr lang="it-IT" b="1" dirty="0" smtClean="0">
                <a:solidFill>
                  <a:srgbClr val="3333FF"/>
                </a:solidFill>
              </a:rPr>
              <a:t>[%d][%d]: %d", riga, col, </a:t>
            </a:r>
            <a:r>
              <a:rPr lang="it-IT" b="1" dirty="0" err="1" smtClean="0">
                <a:solidFill>
                  <a:srgbClr val="3333FF"/>
                </a:solidFill>
              </a:rPr>
              <a:t>Mat</a:t>
            </a:r>
            <a:r>
              <a:rPr lang="it-IT" b="1" dirty="0" smtClean="0">
                <a:solidFill>
                  <a:srgbClr val="3333FF"/>
                </a:solidFill>
              </a:rPr>
              <a:t>[riga][col]);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 </a:t>
            </a: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66241"/>
            <a:ext cx="6821419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Matrice (bidimensionale) di n x m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00174"/>
            <a:ext cx="66294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definisce una corrispondenza biunivoca tra un </a:t>
            </a:r>
            <a:r>
              <a:rPr lang="it-IT" sz="2400" b="1" dirty="0" err="1" smtClean="0"/>
              <a:t>multinsieme</a:t>
            </a:r>
            <a:r>
              <a:rPr lang="it-IT" sz="2400" b="1" dirty="0" smtClean="0"/>
              <a:t> </a:t>
            </a:r>
            <a:r>
              <a:rPr lang="it-IT" sz="2400" b="1" dirty="0" smtClean="0"/>
              <a:t>omogeneo </a:t>
            </a:r>
            <a:r>
              <a:rPr lang="it-IT" sz="2400" b="1" dirty="0" smtClean="0"/>
              <a:t>di n x m elementi e l’insieme di coppie di interi {(0,0), (0,1), …., (n-1, m-1)}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3230572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69" name="Gruppo 68"/>
          <p:cNvGrpSpPr/>
          <p:nvPr/>
        </p:nvGrpSpPr>
        <p:grpSpPr>
          <a:xfrm>
            <a:off x="2059102" y="4000504"/>
            <a:ext cx="6584864" cy="1612791"/>
            <a:chOff x="1878634" y="4071942"/>
            <a:chExt cx="6584864" cy="1612791"/>
          </a:xfrm>
        </p:grpSpPr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1878634" y="4286256"/>
              <a:ext cx="269336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/>
                <a:t>Matricedi 5 x 2 interi</a:t>
              </a:r>
            </a:p>
          </p:txBody>
        </p:sp>
        <p:grpSp>
          <p:nvGrpSpPr>
            <p:cNvPr id="28" name="Gruppo 27"/>
            <p:cNvGrpSpPr/>
            <p:nvPr/>
          </p:nvGrpSpPr>
          <p:grpSpPr>
            <a:xfrm>
              <a:off x="4681030" y="4071942"/>
              <a:ext cx="3782468" cy="1612791"/>
              <a:chOff x="4681030" y="2906667"/>
              <a:chExt cx="3782468" cy="1612791"/>
            </a:xfrm>
          </p:grpSpPr>
          <p:sp>
            <p:nvSpPr>
              <p:cNvPr id="29" name="Rectangle 15"/>
              <p:cNvSpPr>
                <a:spLocks noChangeArrowheads="1"/>
              </p:cNvSpPr>
              <p:nvPr/>
            </p:nvSpPr>
            <p:spPr bwMode="auto">
              <a:xfrm>
                <a:off x="5357818" y="29595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5357818" y="32643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Rectangle 17"/>
              <p:cNvSpPr>
                <a:spLocks noChangeArrowheads="1"/>
              </p:cNvSpPr>
              <p:nvPr/>
            </p:nvSpPr>
            <p:spPr bwMode="auto">
              <a:xfrm>
                <a:off x="5357818" y="35691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>
                <a:off x="5357818" y="38739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5357818" y="41787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34" name="Gruppo 64"/>
              <p:cNvGrpSpPr/>
              <p:nvPr/>
            </p:nvGrpSpPr>
            <p:grpSpPr>
              <a:xfrm>
                <a:off x="4681030" y="2912308"/>
                <a:ext cx="676788" cy="1590524"/>
                <a:chOff x="4681030" y="2985673"/>
                <a:chExt cx="676788" cy="1590524"/>
              </a:xfrm>
            </p:grpSpPr>
            <p:sp>
              <p:nvSpPr>
                <p:cNvPr id="63" name="CasellaDiTesto 62"/>
                <p:cNvSpPr txBox="1"/>
                <p:nvPr/>
              </p:nvSpPr>
              <p:spPr>
                <a:xfrm>
                  <a:off x="4681030" y="298567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(0,0)</a:t>
                  </a:r>
                  <a:endParaRPr lang="it-IT" b="1"/>
                </a:p>
              </p:txBody>
            </p:sp>
            <p:sp>
              <p:nvSpPr>
                <p:cNvPr id="64" name="CasellaDiTesto 63"/>
                <p:cNvSpPr txBox="1"/>
                <p:nvPr/>
              </p:nvSpPr>
              <p:spPr>
                <a:xfrm>
                  <a:off x="4681030" y="3299191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(1,0)</a:t>
                  </a:r>
                  <a:endParaRPr lang="it-IT" b="1"/>
                </a:p>
              </p:txBody>
            </p:sp>
            <p:sp>
              <p:nvSpPr>
                <p:cNvPr id="65" name="CasellaDiTesto 64"/>
                <p:cNvSpPr txBox="1"/>
                <p:nvPr/>
              </p:nvSpPr>
              <p:spPr>
                <a:xfrm>
                  <a:off x="4681030" y="359545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(2,0)</a:t>
                  </a:r>
                  <a:endParaRPr lang="it-IT" b="1"/>
                </a:p>
              </p:txBody>
            </p:sp>
            <p:sp>
              <p:nvSpPr>
                <p:cNvPr id="66" name="CasellaDiTesto 65"/>
                <p:cNvSpPr txBox="1"/>
                <p:nvPr/>
              </p:nvSpPr>
              <p:spPr>
                <a:xfrm>
                  <a:off x="4681030" y="3910603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(3,0)</a:t>
                  </a:r>
                  <a:endParaRPr lang="it-IT" b="1"/>
                </a:p>
              </p:txBody>
            </p:sp>
            <p:sp>
              <p:nvSpPr>
                <p:cNvPr id="67" name="CasellaDiTesto 66"/>
                <p:cNvSpPr txBox="1"/>
                <p:nvPr/>
              </p:nvSpPr>
              <p:spPr>
                <a:xfrm>
                  <a:off x="4681030" y="4206865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(4,0)</a:t>
                  </a:r>
                  <a:endParaRPr lang="it-IT" b="1"/>
                </a:p>
              </p:txBody>
            </p:sp>
          </p:grpSp>
          <p:grpSp>
            <p:nvGrpSpPr>
              <p:cNvPr id="35" name="Gruppo 65"/>
              <p:cNvGrpSpPr/>
              <p:nvPr/>
            </p:nvGrpSpPr>
            <p:grpSpPr>
              <a:xfrm>
                <a:off x="7786710" y="2906667"/>
                <a:ext cx="676788" cy="1590524"/>
                <a:chOff x="7786710" y="2981484"/>
                <a:chExt cx="676788" cy="1590524"/>
              </a:xfrm>
            </p:grpSpPr>
            <p:sp>
              <p:nvSpPr>
                <p:cNvPr id="58" name="CasellaDiTesto 57"/>
                <p:cNvSpPr txBox="1"/>
                <p:nvPr/>
              </p:nvSpPr>
              <p:spPr>
                <a:xfrm>
                  <a:off x="7786710" y="298148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(0,1)</a:t>
                  </a:r>
                  <a:endParaRPr lang="it-IT" b="1"/>
                </a:p>
              </p:txBody>
            </p:sp>
            <p:sp>
              <p:nvSpPr>
                <p:cNvPr id="59" name="CasellaDiTesto 58"/>
                <p:cNvSpPr txBox="1"/>
                <p:nvPr/>
              </p:nvSpPr>
              <p:spPr>
                <a:xfrm>
                  <a:off x="7786710" y="3295002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(1,1)</a:t>
                  </a:r>
                  <a:endParaRPr lang="it-IT" b="1"/>
                </a:p>
              </p:txBody>
            </p:sp>
            <p:sp>
              <p:nvSpPr>
                <p:cNvPr id="60" name="CasellaDiTesto 59"/>
                <p:cNvSpPr txBox="1"/>
                <p:nvPr/>
              </p:nvSpPr>
              <p:spPr>
                <a:xfrm>
                  <a:off x="7786710" y="359126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(2,1)</a:t>
                  </a:r>
                  <a:endParaRPr lang="it-IT" b="1"/>
                </a:p>
              </p:txBody>
            </p:sp>
            <p:sp>
              <p:nvSpPr>
                <p:cNvPr id="61" name="CasellaDiTesto 60"/>
                <p:cNvSpPr txBox="1"/>
                <p:nvPr/>
              </p:nvSpPr>
              <p:spPr>
                <a:xfrm>
                  <a:off x="7786710" y="3906414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(3,1)</a:t>
                  </a:r>
                  <a:endParaRPr lang="it-IT" b="1"/>
                </a:p>
              </p:txBody>
            </p:sp>
            <p:sp>
              <p:nvSpPr>
                <p:cNvPr id="62" name="CasellaDiTesto 61"/>
                <p:cNvSpPr txBox="1"/>
                <p:nvPr/>
              </p:nvSpPr>
              <p:spPr>
                <a:xfrm>
                  <a:off x="7786710" y="4202676"/>
                  <a:ext cx="6767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(4,1)</a:t>
                  </a:r>
                  <a:endParaRPr lang="it-IT" b="1"/>
                </a:p>
              </p:txBody>
            </p:sp>
          </p:grp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6575823" y="29572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6575823" y="32620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Rectangle 17"/>
              <p:cNvSpPr>
                <a:spLocks noChangeArrowheads="1"/>
              </p:cNvSpPr>
              <p:nvPr/>
            </p:nvSpPr>
            <p:spPr bwMode="auto">
              <a:xfrm>
                <a:off x="6575823" y="35668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Rectangle 18"/>
              <p:cNvSpPr>
                <a:spLocks noChangeArrowheads="1"/>
              </p:cNvSpPr>
              <p:nvPr/>
            </p:nvSpPr>
            <p:spPr bwMode="auto">
              <a:xfrm>
                <a:off x="6575823" y="38716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Rectangle 19"/>
              <p:cNvSpPr>
                <a:spLocks noChangeArrowheads="1"/>
              </p:cNvSpPr>
              <p:nvPr/>
            </p:nvSpPr>
            <p:spPr bwMode="auto">
              <a:xfrm>
                <a:off x="6575823" y="4176446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41" name="Gruppo 67"/>
              <p:cNvGrpSpPr/>
              <p:nvPr/>
            </p:nvGrpSpPr>
            <p:grpSpPr>
              <a:xfrm>
                <a:off x="7038370" y="2926672"/>
                <a:ext cx="437940" cy="1590524"/>
                <a:chOff x="5820365" y="2985673"/>
                <a:chExt cx="437940" cy="1590524"/>
              </a:xfrm>
            </p:grpSpPr>
            <p:sp>
              <p:nvSpPr>
                <p:cNvPr id="53" name="CasellaDiTesto 52"/>
                <p:cNvSpPr txBox="1"/>
                <p:nvPr/>
              </p:nvSpPr>
              <p:spPr>
                <a:xfrm>
                  <a:off x="5883683" y="2985673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  <p:sp>
              <p:nvSpPr>
                <p:cNvPr id="54" name="CasellaDiTesto 53"/>
                <p:cNvSpPr txBox="1"/>
                <p:nvPr/>
              </p:nvSpPr>
              <p:spPr>
                <a:xfrm>
                  <a:off x="5845211" y="3285379"/>
                  <a:ext cx="3882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-1</a:t>
                  </a:r>
                  <a:endParaRPr lang="it-IT" b="1"/>
                </a:p>
              </p:txBody>
            </p:sp>
            <p:sp>
              <p:nvSpPr>
                <p:cNvPr id="55" name="CasellaDiTesto 54"/>
                <p:cNvSpPr txBox="1"/>
                <p:nvPr/>
              </p:nvSpPr>
              <p:spPr>
                <a:xfrm>
                  <a:off x="5820365" y="3595453"/>
                  <a:ext cx="4379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12</a:t>
                  </a:r>
                  <a:endParaRPr lang="it-IT" b="1"/>
                </a:p>
              </p:txBody>
            </p:sp>
            <p:sp>
              <p:nvSpPr>
                <p:cNvPr id="56" name="CasellaDiTesto 55"/>
                <p:cNvSpPr txBox="1"/>
                <p:nvPr/>
              </p:nvSpPr>
              <p:spPr>
                <a:xfrm>
                  <a:off x="5845211" y="3910603"/>
                  <a:ext cx="3882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-9</a:t>
                  </a:r>
                  <a:endParaRPr lang="it-IT" b="1"/>
                </a:p>
              </p:txBody>
            </p:sp>
            <p:sp>
              <p:nvSpPr>
                <p:cNvPr id="57" name="CasellaDiTesto 56"/>
                <p:cNvSpPr txBox="1"/>
                <p:nvPr/>
              </p:nvSpPr>
              <p:spPr>
                <a:xfrm>
                  <a:off x="5883683" y="4206865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</p:grpSp>
          <p:sp>
            <p:nvSpPr>
              <p:cNvPr id="42" name="Rectangle 15"/>
              <p:cNvSpPr>
                <a:spLocks noChangeArrowheads="1"/>
              </p:cNvSpPr>
              <p:nvPr/>
            </p:nvSpPr>
            <p:spPr bwMode="auto">
              <a:xfrm>
                <a:off x="5357818" y="29595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Rectangle 16"/>
              <p:cNvSpPr>
                <a:spLocks noChangeArrowheads="1"/>
              </p:cNvSpPr>
              <p:nvPr/>
            </p:nvSpPr>
            <p:spPr bwMode="auto">
              <a:xfrm>
                <a:off x="5357818" y="32643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Rectangle 17"/>
              <p:cNvSpPr>
                <a:spLocks noChangeArrowheads="1"/>
              </p:cNvSpPr>
              <p:nvPr/>
            </p:nvSpPr>
            <p:spPr bwMode="auto">
              <a:xfrm>
                <a:off x="5357818" y="35691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Rectangle 18"/>
              <p:cNvSpPr>
                <a:spLocks noChangeArrowheads="1"/>
              </p:cNvSpPr>
              <p:nvPr/>
            </p:nvSpPr>
            <p:spPr bwMode="auto">
              <a:xfrm>
                <a:off x="5357818" y="38739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5357818" y="4178708"/>
                <a:ext cx="1219200" cy="304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grpSp>
            <p:nvGrpSpPr>
              <p:cNvPr id="47" name="Gruppo 98"/>
              <p:cNvGrpSpPr/>
              <p:nvPr/>
            </p:nvGrpSpPr>
            <p:grpSpPr>
              <a:xfrm>
                <a:off x="5813552" y="2928934"/>
                <a:ext cx="437940" cy="1590524"/>
                <a:chOff x="5813552" y="2928934"/>
                <a:chExt cx="437940" cy="1590524"/>
              </a:xfrm>
            </p:grpSpPr>
            <p:sp>
              <p:nvSpPr>
                <p:cNvPr id="48" name="CasellaDiTesto 47"/>
                <p:cNvSpPr txBox="1"/>
                <p:nvPr/>
              </p:nvSpPr>
              <p:spPr>
                <a:xfrm>
                  <a:off x="5876870" y="2928934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8</a:t>
                  </a:r>
                  <a:endParaRPr lang="it-IT" b="1"/>
                </a:p>
              </p:txBody>
            </p:sp>
            <p:sp>
              <p:nvSpPr>
                <p:cNvPr id="49" name="CasellaDiTesto 48"/>
                <p:cNvSpPr txBox="1"/>
                <p:nvPr/>
              </p:nvSpPr>
              <p:spPr>
                <a:xfrm>
                  <a:off x="5813552" y="3538714"/>
                  <a:ext cx="4379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15</a:t>
                  </a:r>
                  <a:endParaRPr lang="it-IT" b="1"/>
                </a:p>
              </p:txBody>
            </p:sp>
            <p:sp>
              <p:nvSpPr>
                <p:cNvPr id="50" name="CasellaDiTesto 49"/>
                <p:cNvSpPr txBox="1"/>
                <p:nvPr/>
              </p:nvSpPr>
              <p:spPr>
                <a:xfrm>
                  <a:off x="5876870" y="3853864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4</a:t>
                  </a:r>
                  <a:endParaRPr lang="it-IT" b="1"/>
                </a:p>
              </p:txBody>
            </p:sp>
            <p:sp>
              <p:nvSpPr>
                <p:cNvPr id="51" name="CasellaDiTesto 50"/>
                <p:cNvSpPr txBox="1"/>
                <p:nvPr/>
              </p:nvSpPr>
              <p:spPr>
                <a:xfrm>
                  <a:off x="5876870" y="4150126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7</a:t>
                  </a:r>
                  <a:endParaRPr lang="it-IT" b="1"/>
                </a:p>
              </p:txBody>
            </p:sp>
            <p:sp>
              <p:nvSpPr>
                <p:cNvPr id="52" name="CasellaDiTesto 51"/>
                <p:cNvSpPr txBox="1"/>
                <p:nvPr/>
              </p:nvSpPr>
              <p:spPr>
                <a:xfrm>
                  <a:off x="5876870" y="3231312"/>
                  <a:ext cx="3113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it-IT" b="1" smtClean="0"/>
                    <a:t>7</a:t>
                  </a:r>
                  <a:endParaRPr lang="it-IT" b="1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matrici definite dinamicamente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764704"/>
            <a:ext cx="8028384" cy="609397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600"/>
              </a:spcAft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Continua …</a:t>
            </a:r>
            <a:endParaRPr lang="it-IT" b="1" dirty="0" smtClean="0"/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/* </a:t>
            </a:r>
            <a:r>
              <a:rPr lang="it-IT" b="1" dirty="0" err="1"/>
              <a:t>T</a:t>
            </a:r>
            <a:r>
              <a:rPr lang="it-IT" b="1" dirty="0" err="1" smtClean="0"/>
              <a:t>esting</a:t>
            </a:r>
            <a:r>
              <a:rPr lang="it-IT" b="1" dirty="0" smtClean="0"/>
              <a:t> di tutte le funzioni definite in precedenza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definizione della variabile per l'indirizzo di accesso alla matrice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 e per il numero di righe e di colonne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** Matrice;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unsigned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 	/* acquisizione del numero delle righe e delle colonne della matrice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smtClean="0">
                <a:solidFill>
                  <a:srgbClr val="3333FF"/>
                </a:solidFill>
              </a:rPr>
              <a:t> righe? ");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</a:t>
            </a:r>
            <a:r>
              <a:rPr lang="it-IT" b="1" dirty="0" err="1" smtClean="0">
                <a:solidFill>
                  <a:srgbClr val="3333FF"/>
                </a:solidFill>
              </a:rPr>
              <a:t>Nro</a:t>
            </a:r>
            <a:r>
              <a:rPr lang="it-IT" b="1" dirty="0" smtClean="0">
                <a:solidFill>
                  <a:srgbClr val="3333FF"/>
                </a:solidFill>
              </a:rPr>
              <a:t> colonne? "); </a:t>
            </a:r>
            <a:r>
              <a:rPr lang="it-IT" b="1" dirty="0" err="1" smtClean="0">
                <a:solidFill>
                  <a:srgbClr val="3333FF"/>
                </a:solidFill>
              </a:rPr>
              <a:t>scanf</a:t>
            </a:r>
            <a:r>
              <a:rPr lang="it-IT" b="1" dirty="0" smtClean="0">
                <a:solidFill>
                  <a:srgbClr val="3333FF"/>
                </a:solidFill>
              </a:rPr>
              <a:t>("%d", &amp;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allocazione della memoria per la matrice e assegnazione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** </a:t>
            </a:r>
            <a:r>
              <a:rPr lang="it-IT" b="1" dirty="0"/>
              <a:t>dell'indirizzo di accesso alla variabile </a:t>
            </a:r>
            <a:r>
              <a:rPr lang="it-IT" b="1" dirty="0" smtClean="0"/>
              <a:t>preposta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Matrice = </a:t>
            </a:r>
            <a:r>
              <a:rPr lang="it-IT" b="1" dirty="0" err="1" smtClean="0">
                <a:solidFill>
                  <a:srgbClr val="3333FF"/>
                </a:solidFill>
              </a:rPr>
              <a:t>AllMatInt</a:t>
            </a:r>
            <a:r>
              <a:rPr lang="it-IT" b="1" dirty="0" smtClean="0">
                <a:solidFill>
                  <a:srgbClr val="3333FF"/>
                </a:solidFill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verifica l'esito dell'allocazione, se negativo termina con NULL */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if</a:t>
            </a:r>
            <a:r>
              <a:rPr lang="it-IT" b="1" dirty="0" smtClean="0">
                <a:solidFill>
                  <a:srgbClr val="3333FF"/>
                </a:solidFill>
              </a:rPr>
              <a:t> (Matrice == NULL)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{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</a:rPr>
              <a:t>nAllocazione</a:t>
            </a:r>
            <a:r>
              <a:rPr lang="it-IT" b="1" dirty="0" smtClean="0">
                <a:solidFill>
                  <a:srgbClr val="3333FF"/>
                </a:solidFill>
              </a:rPr>
              <a:t> di memoria fallita"); 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(0); 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	};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/>
              <a:t>	/* acquisizione e restituzione del contenuto della matrice */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AcqMatInt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ResMatInt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nro_col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4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smtClean="0"/>
              <a:t>	/* </a:t>
            </a:r>
            <a:r>
              <a:rPr lang="it-IT" b="1" dirty="0" smtClean="0"/>
              <a:t>recupero della memoria allocata per </a:t>
            </a:r>
            <a:r>
              <a:rPr lang="it-IT" b="1" smtClean="0"/>
              <a:t>la matrice */</a:t>
            </a:r>
            <a:endParaRPr lang="it-IT" b="1" dirty="0" smtClean="0"/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FreeMatInt</a:t>
            </a:r>
            <a:r>
              <a:rPr lang="it-IT" b="1" dirty="0" smtClean="0">
                <a:solidFill>
                  <a:srgbClr val="3333FF"/>
                </a:solidFill>
              </a:rPr>
              <a:t>(Matrice, </a:t>
            </a:r>
            <a:r>
              <a:rPr lang="it-IT" b="1" dirty="0" err="1" smtClean="0">
                <a:solidFill>
                  <a:srgbClr val="3333FF"/>
                </a:solidFill>
              </a:rPr>
              <a:t>nro_righe</a:t>
            </a:r>
            <a:r>
              <a:rPr lang="it-IT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  <a:spcBef>
                <a:spcPts val="200"/>
              </a:spcBef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</a:rPr>
              <a:t>return</a:t>
            </a:r>
            <a:r>
              <a:rPr lang="it-IT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  <a:tabLst>
                <a:tab pos="266700" algn="l"/>
                <a:tab pos="531813" algn="l"/>
                <a:tab pos="809625" algn="l"/>
                <a:tab pos="1082675" algn="l"/>
              </a:tabLst>
            </a:pPr>
            <a:r>
              <a:rPr lang="it-IT" b="1" dirty="0" smtClean="0">
                <a:solidFill>
                  <a:srgbClr val="3333FF"/>
                </a:solidFill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Definizione statica di una matrice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43" name="Gruppo 42"/>
          <p:cNvGrpSpPr/>
          <p:nvPr/>
        </p:nvGrpSpPr>
        <p:grpSpPr>
          <a:xfrm>
            <a:off x="1380939" y="3444435"/>
            <a:ext cx="2333828" cy="869404"/>
            <a:chOff x="1380939" y="3207321"/>
            <a:chExt cx="2333828" cy="869404"/>
          </a:xfrm>
        </p:grpSpPr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1431942" y="3619525"/>
              <a:ext cx="1905000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48" name="Text Box 19"/>
            <p:cNvSpPr txBox="1">
              <a:spLocks noChangeArrowheads="1"/>
            </p:cNvSpPr>
            <p:nvPr/>
          </p:nvSpPr>
          <p:spPr bwMode="auto">
            <a:xfrm>
              <a:off x="1380939" y="3207321"/>
              <a:ext cx="2180405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3333FF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3333FF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 </a:t>
              </a:r>
              <a:endParaRPr kumimoji="0" lang="it-IT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52" name="Line 20"/>
            <p:cNvSpPr>
              <a:spLocks noChangeShapeType="1"/>
            </p:cNvSpPr>
            <p:nvPr/>
          </p:nvSpPr>
          <p:spPr bwMode="auto">
            <a:xfrm>
              <a:off x="2428860" y="3862404"/>
              <a:ext cx="1285907" cy="1428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1214414" y="2606997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42" name="Gruppo 41"/>
          <p:cNvGrpSpPr/>
          <p:nvPr/>
        </p:nvGrpSpPr>
        <p:grpSpPr>
          <a:xfrm>
            <a:off x="1045821" y="3370877"/>
            <a:ext cx="4188195" cy="2690813"/>
            <a:chOff x="1045821" y="3133763"/>
            <a:chExt cx="4188195" cy="2690813"/>
          </a:xfrm>
        </p:grpSpPr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3925914" y="3767176"/>
              <a:ext cx="1066802" cy="2057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Line 6"/>
            <p:cNvSpPr>
              <a:spLocks noChangeShapeType="1"/>
            </p:cNvSpPr>
            <p:nvPr/>
          </p:nvSpPr>
          <p:spPr bwMode="auto">
            <a:xfrm>
              <a:off x="3925914" y="4300576"/>
              <a:ext cx="10763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11"/>
            <p:cNvSpPr>
              <a:spLocks noChangeShapeType="1"/>
            </p:cNvSpPr>
            <p:nvPr/>
          </p:nvSpPr>
          <p:spPr bwMode="auto">
            <a:xfrm>
              <a:off x="3925914" y="5291176"/>
              <a:ext cx="10763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4459315" y="4576785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1045821" y="4588215"/>
              <a:ext cx="2811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dirty="0" err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r</a:t>
              </a:r>
              <a:r>
                <a:rPr kumimoji="0" lang="it-IT" sz="2000" b="1" baseline="-25000" dirty="0" err="1" smtClean="0">
                  <a:solidFill>
                    <a:srgbClr val="3333FF"/>
                  </a:solidFill>
                  <a:effectLst/>
                </a:rPr>
                <a:t>ighe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*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sizeof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(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kumimoji="0" lang="it-IT" sz="2000" b="1" baseline="-25000" dirty="0" err="1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kumimoji="0" lang="it-IT" sz="2000" b="1" baseline="-25000" dirty="0" smtClean="0">
                  <a:solidFill>
                    <a:srgbClr val="3333FF"/>
                  </a:solidFill>
                  <a:effectLst/>
                </a:rPr>
                <a:t> </a:t>
              </a:r>
              <a:r>
                <a:rPr lang="it-IT" b="1" dirty="0" smtClean="0">
                  <a:solidFill>
                    <a:srgbClr val="3333FF"/>
                  </a:solidFill>
                </a:rPr>
                <a:t>*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 dirty="0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805263" y="3767176"/>
              <a:ext cx="0" cy="2057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flipV="1">
              <a:off x="4459315" y="3133763"/>
              <a:ext cx="774701" cy="9382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 flipV="1">
              <a:off x="4459315" y="4933988"/>
              <a:ext cx="755651" cy="6619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5286380" y="3228001"/>
            <a:ext cx="3756956" cy="3081319"/>
            <a:chOff x="5286380" y="2990887"/>
            <a:chExt cx="3756956" cy="3081319"/>
          </a:xfrm>
        </p:grpSpPr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5305454" y="2990887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5302354" y="4005281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5838854" y="3376219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 flipH="1">
              <a:off x="6572248" y="2990887"/>
              <a:ext cx="16" cy="1300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35"/>
            <p:cNvSpPr>
              <a:spLocks noChangeShapeType="1"/>
            </p:cNvSpPr>
            <p:nvPr/>
          </p:nvSpPr>
          <p:spPr bwMode="auto">
            <a:xfrm>
              <a:off x="5572132" y="4383737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Text Box 39"/>
            <p:cNvSpPr txBox="1">
              <a:spLocks noChangeArrowheads="1"/>
            </p:cNvSpPr>
            <p:nvPr/>
          </p:nvSpPr>
          <p:spPr bwMode="auto">
            <a:xfrm>
              <a:off x="6392240" y="3433777"/>
              <a:ext cx="2500314" cy="36933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dirty="0" err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col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*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sizeof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(</a:t>
              </a:r>
              <a:r>
                <a:rPr lang="it-IT" b="1" dirty="0" err="1" smtClean="0">
                  <a:solidFill>
                    <a:srgbClr val="3333FF"/>
                  </a:solidFill>
                  <a:effectLst/>
                </a:rPr>
                <a:t>tipo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Mat</a:t>
              </a:r>
              <a:r>
                <a:rPr lang="it-IT" b="1" dirty="0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 dirty="0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>
              <a:off x="5292436" y="3290901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Rectangle 22"/>
            <p:cNvSpPr>
              <a:spLocks noChangeArrowheads="1"/>
            </p:cNvSpPr>
            <p:nvPr/>
          </p:nvSpPr>
          <p:spPr bwMode="auto">
            <a:xfrm>
              <a:off x="5299398" y="4772060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5296298" y="578645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6" name="Line 25"/>
            <p:cNvSpPr>
              <a:spLocks noChangeShapeType="1"/>
            </p:cNvSpPr>
            <p:nvPr/>
          </p:nvSpPr>
          <p:spPr bwMode="auto">
            <a:xfrm>
              <a:off x="5832798" y="5157392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7" name="Line 26"/>
            <p:cNvSpPr>
              <a:spLocks noChangeShapeType="1"/>
            </p:cNvSpPr>
            <p:nvPr/>
          </p:nvSpPr>
          <p:spPr bwMode="auto">
            <a:xfrm flipH="1">
              <a:off x="6572248" y="4772060"/>
              <a:ext cx="16" cy="130014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5286380" y="507207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40"/>
            <p:cNvSpPr txBox="1">
              <a:spLocks noChangeArrowheads="1"/>
            </p:cNvSpPr>
            <p:nvPr/>
          </p:nvSpPr>
          <p:spPr bwMode="auto">
            <a:xfrm>
              <a:off x="6392240" y="5148567"/>
              <a:ext cx="2651096" cy="36933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kumimoji="0" lang="it-IT" b="1" smtClean="0">
                  <a:solidFill>
                    <a:srgbClr val="3333FF"/>
                  </a:solidFill>
                  <a:effectLst/>
                </a:rPr>
                <a:t>nro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col</a:t>
              </a:r>
              <a:r>
                <a:rPr lang="it-IT" b="1" smtClean="0">
                  <a:solidFill>
                    <a:srgbClr val="3333FF"/>
                  </a:solidFill>
                  <a:effectLst/>
                </a:rPr>
                <a:t>*sizeof(tipo</a:t>
              </a:r>
              <a:r>
                <a:rPr kumimoji="0" lang="it-IT" sz="2000" b="1" baseline="-25000" smtClean="0">
                  <a:solidFill>
                    <a:srgbClr val="3333FF"/>
                  </a:solidFill>
                  <a:effectLst/>
                </a:rPr>
                <a:t>Mat</a:t>
              </a:r>
              <a:r>
                <a:rPr lang="it-IT" b="1" smtClean="0">
                  <a:solidFill>
                    <a:srgbClr val="3333FF"/>
                  </a:solidFill>
                  <a:effectLst/>
                </a:rPr>
                <a:t>)</a:t>
              </a:r>
              <a:endParaRPr lang="it-IT" b="1">
                <a:solidFill>
                  <a:srgbClr val="3333FF"/>
                </a:solidFill>
                <a:effectLst/>
              </a:endParaRP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5572132" y="4325795"/>
              <a:ext cx="9242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nro</a:t>
              </a:r>
              <a:r>
                <a:rPr lang="it-IT" b="1" baseline="-25000" smtClean="0">
                  <a:solidFill>
                    <a:srgbClr val="3333FF"/>
                  </a:solidFill>
                </a:rPr>
                <a:t>righe</a:t>
              </a:r>
              <a:endParaRPr lang="it-IT"/>
            </a:p>
          </p:txBody>
        </p:sp>
      </p:grp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638460" y="1752740"/>
            <a:ext cx="582197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Mat</a:t>
            </a:r>
            <a:r>
              <a:rPr lang="it-IT" sz="2400" b="1" dirty="0" smtClean="0">
                <a:solidFill>
                  <a:srgbClr val="3333FF"/>
                </a:solidFill>
              </a:rPr>
              <a:t> [</a:t>
            </a:r>
            <a:r>
              <a:rPr lang="it-IT" sz="2400" b="1" dirty="0" err="1">
                <a:solidFill>
                  <a:srgbClr val="3333FF"/>
                </a:solidFill>
              </a:rPr>
              <a:t>nro</a:t>
            </a:r>
            <a:r>
              <a:rPr lang="it-IT" sz="2400" b="1" baseline="-25000" dirty="0" err="1">
                <a:solidFill>
                  <a:srgbClr val="3333FF"/>
                </a:solidFill>
              </a:rPr>
              <a:t>righe</a:t>
            </a:r>
            <a:r>
              <a:rPr lang="it-IT" sz="2400" b="1" dirty="0">
                <a:solidFill>
                  <a:srgbClr val="3333FF"/>
                </a:solidFill>
              </a:rPr>
              <a:t>] [</a:t>
            </a:r>
            <a:r>
              <a:rPr lang="it-IT" sz="2400" b="1" dirty="0" err="1" smtClean="0">
                <a:solidFill>
                  <a:srgbClr val="3333FF"/>
                </a:solidFill>
              </a:rPr>
              <a:t>nro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col</a:t>
            </a:r>
            <a:r>
              <a:rPr lang="it-IT" sz="2400" b="1" dirty="0" smtClean="0">
                <a:solidFill>
                  <a:srgbClr val="3333FF"/>
                </a:solidFill>
              </a:rPr>
              <a:t>]</a:t>
            </a:r>
            <a:endParaRPr lang="it-IT" sz="24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una matrice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14414" y="1145070"/>
            <a:ext cx="7534050" cy="19287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Definizione:	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>
                <a:solidFill>
                  <a:srgbClr val="3333FF"/>
                </a:solidFill>
              </a:rPr>
              <a:t>MatInt</a:t>
            </a:r>
            <a:r>
              <a:rPr lang="it-IT" sz="2400" b="1" dirty="0">
                <a:solidFill>
                  <a:srgbClr val="3333FF"/>
                </a:solidFill>
              </a:rPr>
              <a:t>[2][3]</a:t>
            </a:r>
          </a:p>
          <a:p>
            <a:pPr marL="265113" indent="-265113"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Assumiamo:	</a:t>
            </a: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(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) = 4 </a:t>
            </a:r>
            <a:r>
              <a:rPr lang="it-IT" sz="2400" b="1" dirty="0" smtClean="0">
                <a:solidFill>
                  <a:srgbClr val="FF0000"/>
                </a:solidFill>
              </a:rPr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sizeof</a:t>
            </a:r>
            <a:r>
              <a:rPr lang="it-IT" sz="2400" b="1" dirty="0" smtClean="0">
                <a:solidFill>
                  <a:srgbClr val="3333FF"/>
                </a:solidFill>
              </a:rPr>
              <a:t> (</a:t>
            </a:r>
            <a:r>
              <a:rPr lang="it-IT" sz="2400" b="1" dirty="0" err="1" smtClean="0">
                <a:solidFill>
                  <a:srgbClr val="3333FF"/>
                </a:solidFill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</a:rPr>
              <a:t> *) = 2</a:t>
            </a:r>
          </a:p>
          <a:p>
            <a:pPr marL="265113" lvl="1" indent="-265113">
              <a:lnSpc>
                <a:spcPts val="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53" name="Gruppo 52"/>
          <p:cNvGrpSpPr/>
          <p:nvPr/>
        </p:nvGrpSpPr>
        <p:grpSpPr>
          <a:xfrm>
            <a:off x="1895452" y="4214816"/>
            <a:ext cx="2390775" cy="917298"/>
            <a:chOff x="1895452" y="4214816"/>
            <a:chExt cx="2390775" cy="917298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895452" y="4214816"/>
              <a:ext cx="1905000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155321" y="4762782"/>
              <a:ext cx="1544013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b="1">
                  <a:solidFill>
                    <a:srgbClr val="3333FF"/>
                  </a:solidFill>
                </a:rPr>
                <a:t>int </a:t>
              </a:r>
              <a:r>
                <a:rPr kumimoji="1" lang="it-IT" b="1" smtClean="0">
                  <a:solidFill>
                    <a:srgbClr val="3333FF"/>
                  </a:solidFill>
                </a:rPr>
                <a:t>**MatInt </a:t>
              </a:r>
              <a:endParaRPr kumimoji="1" lang="it-IT" b="1">
                <a:solidFill>
                  <a:srgbClr val="3333FF"/>
                </a:solidFill>
              </a:endParaRP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2431186" y="4256439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60" name="Line 8"/>
            <p:cNvSpPr>
              <a:spLocks noChangeShapeType="1"/>
            </p:cNvSpPr>
            <p:nvPr/>
          </p:nvSpPr>
          <p:spPr bwMode="auto">
            <a:xfrm flipV="1">
              <a:off x="3428977" y="4429129"/>
              <a:ext cx="8572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1" name="Gruppo 50"/>
          <p:cNvGrpSpPr/>
          <p:nvPr/>
        </p:nvGrpSpPr>
        <p:grpSpPr>
          <a:xfrm>
            <a:off x="6000760" y="3137806"/>
            <a:ext cx="2571768" cy="3077276"/>
            <a:chOff x="6000760" y="3137806"/>
            <a:chExt cx="2571768" cy="3077276"/>
          </a:xfrm>
        </p:grpSpPr>
        <p:sp>
          <p:nvSpPr>
            <p:cNvPr id="95" name="Rectangle 12"/>
            <p:cNvSpPr>
              <a:spLocks noChangeArrowheads="1"/>
            </p:cNvSpPr>
            <p:nvPr/>
          </p:nvSpPr>
          <p:spPr bwMode="auto">
            <a:xfrm>
              <a:off x="6848508" y="4793493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>
              <a:off x="6848509" y="5733438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8259790" y="5291841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98" name="Text Box 21"/>
            <p:cNvSpPr txBox="1">
              <a:spLocks noChangeArrowheads="1"/>
            </p:cNvSpPr>
            <p:nvPr/>
          </p:nvSpPr>
          <p:spPr bwMode="auto">
            <a:xfrm>
              <a:off x="8259790" y="5769877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>
              <a:off x="6709379" y="4787997"/>
              <a:ext cx="5761" cy="14270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Text Box 23"/>
            <p:cNvSpPr txBox="1">
              <a:spLocks noChangeArrowheads="1"/>
            </p:cNvSpPr>
            <p:nvPr/>
          </p:nvSpPr>
          <p:spPr bwMode="auto">
            <a:xfrm>
              <a:off x="6000760" y="5715016"/>
              <a:ext cx="688975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>
                  <a:solidFill>
                    <a:srgbClr val="3333FF"/>
                  </a:solidFill>
                </a:rPr>
                <a:t>  </a:t>
              </a:r>
              <a:r>
                <a:rPr kumimoji="1" lang="it-IT" sz="2000" smtClean="0">
                  <a:solidFill>
                    <a:srgbClr val="3333FF"/>
                  </a:solidFill>
                </a:rPr>
                <a:t>3*4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auto">
            <a:xfrm>
              <a:off x="8259790" y="4815643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2" name="Line 16"/>
            <p:cNvSpPr>
              <a:spLocks noChangeShapeType="1"/>
            </p:cNvSpPr>
            <p:nvPr/>
          </p:nvSpPr>
          <p:spPr bwMode="auto">
            <a:xfrm>
              <a:off x="6858016" y="5248548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17"/>
            <p:cNvSpPr>
              <a:spLocks noChangeShapeType="1"/>
            </p:cNvSpPr>
            <p:nvPr/>
          </p:nvSpPr>
          <p:spPr bwMode="auto">
            <a:xfrm flipH="1">
              <a:off x="8215338" y="5743654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Line 17"/>
            <p:cNvSpPr>
              <a:spLocks noChangeShapeType="1"/>
            </p:cNvSpPr>
            <p:nvPr/>
          </p:nvSpPr>
          <p:spPr bwMode="auto">
            <a:xfrm flipH="1">
              <a:off x="8215338" y="5265618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 flipH="1">
              <a:off x="8215338" y="4789420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Rectangle 12"/>
            <p:cNvSpPr>
              <a:spLocks noChangeArrowheads="1"/>
            </p:cNvSpPr>
            <p:nvPr/>
          </p:nvSpPr>
          <p:spPr bwMode="auto">
            <a:xfrm>
              <a:off x="6848508" y="3143302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6854153" y="408324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8" name="Text Box 20"/>
            <p:cNvSpPr txBox="1">
              <a:spLocks noChangeArrowheads="1"/>
            </p:cNvSpPr>
            <p:nvPr/>
          </p:nvSpPr>
          <p:spPr bwMode="auto">
            <a:xfrm>
              <a:off x="8259790" y="3641650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09" name="Text Box 21"/>
            <p:cNvSpPr txBox="1">
              <a:spLocks noChangeArrowheads="1"/>
            </p:cNvSpPr>
            <p:nvPr/>
          </p:nvSpPr>
          <p:spPr bwMode="auto">
            <a:xfrm>
              <a:off x="8259790" y="4119686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0" name="Line 22"/>
            <p:cNvSpPr>
              <a:spLocks noChangeShapeType="1"/>
            </p:cNvSpPr>
            <p:nvPr/>
          </p:nvSpPr>
          <p:spPr bwMode="auto">
            <a:xfrm>
              <a:off x="6709379" y="3137806"/>
              <a:ext cx="5761" cy="14270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Text Box 23"/>
            <p:cNvSpPr txBox="1">
              <a:spLocks noChangeArrowheads="1"/>
            </p:cNvSpPr>
            <p:nvPr/>
          </p:nvSpPr>
          <p:spPr bwMode="auto">
            <a:xfrm>
              <a:off x="6000760" y="4064825"/>
              <a:ext cx="688975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>
                  <a:solidFill>
                    <a:srgbClr val="3333FF"/>
                  </a:solidFill>
                </a:rPr>
                <a:t>  </a:t>
              </a:r>
              <a:r>
                <a:rPr kumimoji="1" lang="it-IT" sz="2000" smtClean="0">
                  <a:solidFill>
                    <a:srgbClr val="3333FF"/>
                  </a:solidFill>
                </a:rPr>
                <a:t>3*4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2" name="Text Box 25"/>
            <p:cNvSpPr txBox="1">
              <a:spLocks noChangeArrowheads="1"/>
            </p:cNvSpPr>
            <p:nvPr/>
          </p:nvSpPr>
          <p:spPr bwMode="auto">
            <a:xfrm>
              <a:off x="8259790" y="3165452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>
              <a:off x="6858016" y="359835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Line 17"/>
            <p:cNvSpPr>
              <a:spLocks noChangeShapeType="1"/>
            </p:cNvSpPr>
            <p:nvPr/>
          </p:nvSpPr>
          <p:spPr bwMode="auto">
            <a:xfrm flipH="1">
              <a:off x="8215338" y="4093463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H="1">
              <a:off x="8215338" y="3615427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17"/>
            <p:cNvSpPr>
              <a:spLocks noChangeShapeType="1"/>
            </p:cNvSpPr>
            <p:nvPr/>
          </p:nvSpPr>
          <p:spPr bwMode="auto">
            <a:xfrm flipH="1">
              <a:off x="8215338" y="3139229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CasellaDiTesto 116"/>
            <p:cNvSpPr txBox="1"/>
            <p:nvPr/>
          </p:nvSpPr>
          <p:spPr>
            <a:xfrm>
              <a:off x="7270018" y="317432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18" name="CasellaDiTesto 117"/>
            <p:cNvSpPr txBox="1"/>
            <p:nvPr/>
          </p:nvSpPr>
          <p:spPr>
            <a:xfrm>
              <a:off x="7270018" y="364331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19" name="CasellaDiTesto 118"/>
            <p:cNvSpPr txBox="1"/>
            <p:nvPr/>
          </p:nvSpPr>
          <p:spPr>
            <a:xfrm>
              <a:off x="7270018" y="4119950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0" name="CasellaDiTesto 119"/>
            <p:cNvSpPr txBox="1"/>
            <p:nvPr/>
          </p:nvSpPr>
          <p:spPr>
            <a:xfrm>
              <a:off x="7270018" y="482868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1" name="CasellaDiTesto 120"/>
            <p:cNvSpPr txBox="1"/>
            <p:nvPr/>
          </p:nvSpPr>
          <p:spPr>
            <a:xfrm>
              <a:off x="7270018" y="529767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2" name="CasellaDiTesto 121"/>
            <p:cNvSpPr txBox="1"/>
            <p:nvPr/>
          </p:nvSpPr>
          <p:spPr>
            <a:xfrm>
              <a:off x="7270018" y="5774312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</p:grpSp>
      <p:grpSp>
        <p:nvGrpSpPr>
          <p:cNvPr id="52" name="Gruppo 51"/>
          <p:cNvGrpSpPr/>
          <p:nvPr/>
        </p:nvGrpSpPr>
        <p:grpSpPr>
          <a:xfrm>
            <a:off x="3951738" y="3357562"/>
            <a:ext cx="2691964" cy="1785950"/>
            <a:chOff x="3951738" y="3357562"/>
            <a:chExt cx="2691964" cy="1785950"/>
          </a:xfrm>
        </p:grpSpPr>
        <p:sp>
          <p:nvSpPr>
            <p:cNvPr id="58" name="CasellaDiTesto 57"/>
            <p:cNvSpPr txBox="1"/>
            <p:nvPr/>
          </p:nvSpPr>
          <p:spPr>
            <a:xfrm>
              <a:off x="4500562" y="4254574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59" name="CasellaDiTesto 58"/>
            <p:cNvSpPr txBox="1"/>
            <p:nvPr/>
          </p:nvSpPr>
          <p:spPr>
            <a:xfrm>
              <a:off x="4500562" y="4724823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  *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4357686" y="4214818"/>
              <a:ext cx="1223954" cy="9286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>
              <a:off x="4357686" y="4668584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725894" y="4241041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>
              <a:off x="5715008" y="4214818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5" name="Text Box 25"/>
            <p:cNvSpPr txBox="1">
              <a:spLocks noChangeArrowheads="1"/>
            </p:cNvSpPr>
            <p:nvPr/>
          </p:nvSpPr>
          <p:spPr bwMode="auto">
            <a:xfrm>
              <a:off x="3951738" y="4717239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 flipH="1">
              <a:off x="4259262" y="4691016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3" name="Line 8"/>
            <p:cNvSpPr>
              <a:spLocks noChangeShapeType="1"/>
            </p:cNvSpPr>
            <p:nvPr/>
          </p:nvSpPr>
          <p:spPr bwMode="auto">
            <a:xfrm flipV="1">
              <a:off x="5357818" y="3357562"/>
              <a:ext cx="1214446" cy="107157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4" name="Line 8"/>
            <p:cNvSpPr>
              <a:spLocks noChangeShapeType="1"/>
            </p:cNvSpPr>
            <p:nvPr/>
          </p:nvSpPr>
          <p:spPr bwMode="auto">
            <a:xfrm>
              <a:off x="5357818" y="4929198"/>
              <a:ext cx="1285884" cy="714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una matrice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14415" y="1340768"/>
            <a:ext cx="6813970" cy="5627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lvl="1" indent="-265113">
              <a:lnSpc>
                <a:spcPts val="4000"/>
              </a:lnSpc>
              <a:spcBef>
                <a:spcPts val="18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135" name="Gruppo 134"/>
          <p:cNvGrpSpPr/>
          <p:nvPr/>
        </p:nvGrpSpPr>
        <p:grpSpPr>
          <a:xfrm>
            <a:off x="1717503" y="4463328"/>
            <a:ext cx="2200908" cy="854538"/>
            <a:chOff x="1646065" y="5087212"/>
            <a:chExt cx="2200908" cy="854538"/>
          </a:xfrm>
        </p:grpSpPr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343915" y="5087212"/>
              <a:ext cx="1462102" cy="457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endParaRPr lang="it-IT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2302960" y="5572418"/>
              <a:ext cx="1544013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b="1">
                  <a:solidFill>
                    <a:srgbClr val="3333FF"/>
                  </a:solidFill>
                </a:rPr>
                <a:t>int </a:t>
              </a:r>
              <a:r>
                <a:rPr kumimoji="1" lang="it-IT" b="1" smtClean="0">
                  <a:solidFill>
                    <a:srgbClr val="3333FF"/>
                  </a:solidFill>
                </a:rPr>
                <a:t>**MatInt </a:t>
              </a:r>
              <a:endParaRPr kumimoji="1" lang="it-IT" b="1">
                <a:solidFill>
                  <a:srgbClr val="3333FF"/>
                </a:solidFill>
              </a:endParaRPr>
            </a:p>
          </p:txBody>
        </p:sp>
        <p:sp>
          <p:nvSpPr>
            <p:cNvPr id="126" name="Text Box 8"/>
            <p:cNvSpPr txBox="1">
              <a:spLocks noChangeArrowheads="1"/>
            </p:cNvSpPr>
            <p:nvPr/>
          </p:nvSpPr>
          <p:spPr bwMode="auto">
            <a:xfrm>
              <a:off x="1646065" y="5146535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1468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7" name="Gruppo 136"/>
          <p:cNvGrpSpPr/>
          <p:nvPr/>
        </p:nvGrpSpPr>
        <p:grpSpPr>
          <a:xfrm>
            <a:off x="2800797" y="3452077"/>
            <a:ext cx="3512701" cy="1424517"/>
            <a:chOff x="2729359" y="4075961"/>
            <a:chExt cx="3512701" cy="1424517"/>
          </a:xfrm>
        </p:grpSpPr>
        <p:sp>
          <p:nvSpPr>
            <p:cNvPr id="81" name="Rectangle 12"/>
            <p:cNvSpPr>
              <a:spLocks noChangeArrowheads="1"/>
            </p:cNvSpPr>
            <p:nvPr/>
          </p:nvSpPr>
          <p:spPr bwMode="auto">
            <a:xfrm>
              <a:off x="4572000" y="4075961"/>
              <a:ext cx="1223954" cy="9286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82" name="Line 16"/>
            <p:cNvSpPr>
              <a:spLocks noChangeShapeType="1"/>
            </p:cNvSpPr>
            <p:nvPr/>
          </p:nvSpPr>
          <p:spPr bwMode="auto">
            <a:xfrm>
              <a:off x="4572000" y="4529727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3" name="Text Box 25"/>
            <p:cNvSpPr txBox="1">
              <a:spLocks noChangeArrowheads="1"/>
            </p:cNvSpPr>
            <p:nvPr/>
          </p:nvSpPr>
          <p:spPr bwMode="auto">
            <a:xfrm>
              <a:off x="5929322" y="4102184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84" name="Line 17"/>
            <p:cNvSpPr>
              <a:spLocks noChangeShapeType="1"/>
            </p:cNvSpPr>
            <p:nvPr/>
          </p:nvSpPr>
          <p:spPr bwMode="auto">
            <a:xfrm flipH="1">
              <a:off x="5929322" y="4075961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Text Box 25"/>
            <p:cNvSpPr txBox="1">
              <a:spLocks noChangeArrowheads="1"/>
            </p:cNvSpPr>
            <p:nvPr/>
          </p:nvSpPr>
          <p:spPr bwMode="auto">
            <a:xfrm>
              <a:off x="5929322" y="4578382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2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 flipH="1">
              <a:off x="5929322" y="4552159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CasellaDiTesto 124"/>
            <p:cNvSpPr txBox="1"/>
            <p:nvPr/>
          </p:nvSpPr>
          <p:spPr>
            <a:xfrm>
              <a:off x="2729359" y="5131146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2840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7" name="Text Box 9"/>
            <p:cNvSpPr txBox="1">
              <a:spLocks noChangeArrowheads="1"/>
            </p:cNvSpPr>
            <p:nvPr/>
          </p:nvSpPr>
          <p:spPr bwMode="auto">
            <a:xfrm>
              <a:off x="3932081" y="4146397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8" name="Text Box 10"/>
            <p:cNvSpPr txBox="1">
              <a:spLocks noChangeArrowheads="1"/>
            </p:cNvSpPr>
            <p:nvPr/>
          </p:nvSpPr>
          <p:spPr bwMode="auto">
            <a:xfrm>
              <a:off x="3932081" y="4575025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8" name="Gruppo 137"/>
          <p:cNvGrpSpPr/>
          <p:nvPr/>
        </p:nvGrpSpPr>
        <p:grpSpPr>
          <a:xfrm>
            <a:off x="4909808" y="2376488"/>
            <a:ext cx="3948472" cy="1484677"/>
            <a:chOff x="4838370" y="3000372"/>
            <a:chExt cx="3948472" cy="1484677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7062822" y="3004445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>
              <a:off x="7068467" y="3944390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4" name="Text Box 20"/>
            <p:cNvSpPr txBox="1">
              <a:spLocks noChangeArrowheads="1"/>
            </p:cNvSpPr>
            <p:nvPr/>
          </p:nvSpPr>
          <p:spPr bwMode="auto">
            <a:xfrm>
              <a:off x="8474104" y="3502793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8474104" y="3980829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6" name="Text Box 25"/>
            <p:cNvSpPr txBox="1">
              <a:spLocks noChangeArrowheads="1"/>
            </p:cNvSpPr>
            <p:nvPr/>
          </p:nvSpPr>
          <p:spPr bwMode="auto">
            <a:xfrm>
              <a:off x="8474104" y="3026595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77" name="Line 16"/>
            <p:cNvSpPr>
              <a:spLocks noChangeShapeType="1"/>
            </p:cNvSpPr>
            <p:nvPr/>
          </p:nvSpPr>
          <p:spPr bwMode="auto">
            <a:xfrm>
              <a:off x="7072330" y="3459500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 flipH="1">
              <a:off x="8429652" y="3954606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 flipH="1">
              <a:off x="8429652" y="3476570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Line 17"/>
            <p:cNvSpPr>
              <a:spLocks noChangeShapeType="1"/>
            </p:cNvSpPr>
            <p:nvPr/>
          </p:nvSpPr>
          <p:spPr bwMode="auto">
            <a:xfrm flipH="1">
              <a:off x="8429652" y="3000372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CasellaDiTesto 86"/>
            <p:cNvSpPr txBox="1"/>
            <p:nvPr/>
          </p:nvSpPr>
          <p:spPr>
            <a:xfrm>
              <a:off x="7484332" y="303546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7484332" y="3504457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7484332" y="3981093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3" name="CasellaDiTesto 92"/>
            <p:cNvSpPr txBox="1"/>
            <p:nvPr/>
          </p:nvSpPr>
          <p:spPr>
            <a:xfrm>
              <a:off x="4838370" y="4115717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8010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9" name="Text Box 11"/>
            <p:cNvSpPr txBox="1">
              <a:spLocks noChangeArrowheads="1"/>
            </p:cNvSpPr>
            <p:nvPr/>
          </p:nvSpPr>
          <p:spPr bwMode="auto">
            <a:xfrm>
              <a:off x="6432411" y="3075829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0" name="Text Box 12"/>
            <p:cNvSpPr txBox="1">
              <a:spLocks noChangeArrowheads="1"/>
            </p:cNvSpPr>
            <p:nvPr/>
          </p:nvSpPr>
          <p:spPr bwMode="auto">
            <a:xfrm>
              <a:off x="6429236" y="353997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1" name="Text Box 13"/>
            <p:cNvSpPr txBox="1">
              <a:spLocks noChangeArrowheads="1"/>
            </p:cNvSpPr>
            <p:nvPr/>
          </p:nvSpPr>
          <p:spPr bwMode="auto">
            <a:xfrm>
              <a:off x="6429236" y="4004111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8018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9" name="Gruppo 138"/>
          <p:cNvGrpSpPr/>
          <p:nvPr/>
        </p:nvGrpSpPr>
        <p:grpSpPr>
          <a:xfrm>
            <a:off x="4909808" y="3962082"/>
            <a:ext cx="3948472" cy="1483142"/>
            <a:chOff x="4838370" y="4585966"/>
            <a:chExt cx="3948472" cy="1483142"/>
          </a:xfrm>
        </p:grpSpPr>
        <p:sp>
          <p:nvSpPr>
            <p:cNvPr id="54" name="Rectangle 12"/>
            <p:cNvSpPr>
              <a:spLocks noChangeArrowheads="1"/>
            </p:cNvSpPr>
            <p:nvPr/>
          </p:nvSpPr>
          <p:spPr bwMode="auto">
            <a:xfrm>
              <a:off x="7062822" y="4654636"/>
              <a:ext cx="1223954" cy="14144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>
              <a:off x="7062823" y="5594581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Text Box 20"/>
            <p:cNvSpPr txBox="1">
              <a:spLocks noChangeArrowheads="1"/>
            </p:cNvSpPr>
            <p:nvPr/>
          </p:nvSpPr>
          <p:spPr bwMode="auto">
            <a:xfrm>
              <a:off x="8474104" y="5152984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57" name="Text Box 21"/>
            <p:cNvSpPr txBox="1">
              <a:spLocks noChangeArrowheads="1"/>
            </p:cNvSpPr>
            <p:nvPr/>
          </p:nvSpPr>
          <p:spPr bwMode="auto">
            <a:xfrm>
              <a:off x="8474104" y="5631020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7" name="Text Box 25"/>
            <p:cNvSpPr txBox="1">
              <a:spLocks noChangeArrowheads="1"/>
            </p:cNvSpPr>
            <p:nvPr/>
          </p:nvSpPr>
          <p:spPr bwMode="auto">
            <a:xfrm>
              <a:off x="8474104" y="4676786"/>
              <a:ext cx="312738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smtClean="0">
                  <a:solidFill>
                    <a:srgbClr val="3333FF"/>
                  </a:solidFill>
                </a:rPr>
                <a:t>4</a:t>
              </a:r>
              <a:endParaRPr kumimoji="1" lang="it-IT" sz="2000">
                <a:solidFill>
                  <a:srgbClr val="3333FF"/>
                </a:solidFill>
              </a:endParaRPr>
            </a:p>
          </p:txBody>
        </p:sp>
        <p:sp>
          <p:nvSpPr>
            <p:cNvPr id="68" name="Line 16"/>
            <p:cNvSpPr>
              <a:spLocks noChangeShapeType="1"/>
            </p:cNvSpPr>
            <p:nvPr/>
          </p:nvSpPr>
          <p:spPr bwMode="auto">
            <a:xfrm>
              <a:off x="7072330" y="5109691"/>
              <a:ext cx="1209004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69" name="Line 17"/>
            <p:cNvSpPr>
              <a:spLocks noChangeShapeType="1"/>
            </p:cNvSpPr>
            <p:nvPr/>
          </p:nvSpPr>
          <p:spPr bwMode="auto">
            <a:xfrm flipH="1">
              <a:off x="8429652" y="5604797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0" name="Line 17"/>
            <p:cNvSpPr>
              <a:spLocks noChangeShapeType="1"/>
            </p:cNvSpPr>
            <p:nvPr/>
          </p:nvSpPr>
          <p:spPr bwMode="auto">
            <a:xfrm flipH="1">
              <a:off x="8429652" y="5126761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71" name="Line 17"/>
            <p:cNvSpPr>
              <a:spLocks noChangeShapeType="1"/>
            </p:cNvSpPr>
            <p:nvPr/>
          </p:nvSpPr>
          <p:spPr bwMode="auto">
            <a:xfrm flipH="1">
              <a:off x="8429652" y="4650563"/>
              <a:ext cx="132" cy="4524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CasellaDiTesto 89"/>
            <p:cNvSpPr txBox="1"/>
            <p:nvPr/>
          </p:nvSpPr>
          <p:spPr>
            <a:xfrm>
              <a:off x="7484332" y="468982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1" name="CasellaDiTesto 90"/>
            <p:cNvSpPr txBox="1"/>
            <p:nvPr/>
          </p:nvSpPr>
          <p:spPr>
            <a:xfrm>
              <a:off x="7484332" y="515881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2" name="CasellaDiTesto 91"/>
            <p:cNvSpPr txBox="1"/>
            <p:nvPr/>
          </p:nvSpPr>
          <p:spPr>
            <a:xfrm>
              <a:off x="7484332" y="5635455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int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94" name="CasellaDiTesto 93"/>
            <p:cNvSpPr txBox="1"/>
            <p:nvPr/>
          </p:nvSpPr>
          <p:spPr>
            <a:xfrm>
              <a:off x="4838370" y="4585966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smtClean="0">
                  <a:solidFill>
                    <a:srgbClr val="3333FF"/>
                  </a:solidFill>
                </a:rPr>
                <a:t>3476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32" name="Text Box 11"/>
            <p:cNvSpPr txBox="1">
              <a:spLocks noChangeArrowheads="1"/>
            </p:cNvSpPr>
            <p:nvPr/>
          </p:nvSpPr>
          <p:spPr bwMode="auto">
            <a:xfrm>
              <a:off x="6432563" y="4737951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3476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3" name="Text Box 12"/>
            <p:cNvSpPr txBox="1">
              <a:spLocks noChangeArrowheads="1"/>
            </p:cNvSpPr>
            <p:nvPr/>
          </p:nvSpPr>
          <p:spPr bwMode="auto">
            <a:xfrm>
              <a:off x="6429388" y="5202092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3480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4" name="Text Box 13"/>
            <p:cNvSpPr txBox="1">
              <a:spLocks noChangeArrowheads="1"/>
            </p:cNvSpPr>
            <p:nvPr/>
          </p:nvSpPr>
          <p:spPr bwMode="auto">
            <a:xfrm>
              <a:off x="6429388" y="5666233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 smtClean="0"/>
                <a:t>3484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matrici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123728" y="629412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428728" y="1214843"/>
            <a:ext cx="7500990" cy="48013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Problemi:</a:t>
            </a:r>
          </a:p>
          <a:p>
            <a:pPr marL="788987" indent="-342900">
              <a:spcBef>
                <a:spcPts val="1200"/>
              </a:spcBef>
              <a:buSzPct val="100000"/>
              <a:buFontTx/>
              <a:buChar char="-"/>
            </a:pPr>
            <a:r>
              <a:rPr lang="it-IT" sz="2400" b="1" dirty="0" smtClean="0"/>
              <a:t>non è possibile gestire situazioni nelle quali la dimensione della matrice è nota, o varia, a </a:t>
            </a:r>
            <a:r>
              <a:rPr lang="it-IT" sz="2400" b="1" dirty="0" err="1" smtClean="0"/>
              <a:t>run</a:t>
            </a:r>
            <a:r>
              <a:rPr lang="it-IT" sz="2400" b="1" dirty="0" smtClean="0"/>
              <a:t>-time</a:t>
            </a:r>
          </a:p>
          <a:p>
            <a:pPr marL="788987" indent="-342900">
              <a:spcBef>
                <a:spcPts val="1200"/>
              </a:spcBef>
              <a:buSzPct val="100000"/>
              <a:buFontTx/>
              <a:buChar char="-"/>
            </a:pPr>
            <a:r>
              <a:rPr lang="it-IT" sz="2400" b="1" dirty="0" smtClean="0"/>
              <a:t>inficia pesantemente il grado di generalità delle funzioni per il loro </a:t>
            </a:r>
            <a:r>
              <a:rPr lang="it-IT" sz="2400" b="1" dirty="0" err="1" smtClean="0"/>
              <a:t>processamento</a:t>
            </a:r>
            <a:endParaRPr lang="it-IT" sz="2400" b="1" dirty="0" smtClean="0"/>
          </a:p>
          <a:p>
            <a:pPr marL="788987" indent="-342900">
              <a:spcBef>
                <a:spcPts val="1200"/>
              </a:spcBef>
              <a:buSzPct val="100000"/>
              <a:buFontTx/>
              <a:buChar char="-"/>
            </a:pPr>
            <a:r>
              <a:rPr lang="it-IT" sz="2400" b="1" dirty="0" smtClean="0"/>
              <a:t>…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Conclusione:</a:t>
            </a:r>
          </a:p>
          <a:p>
            <a:pPr marL="446088">
              <a:spcBef>
                <a:spcPts val="1200"/>
              </a:spcBef>
              <a:buSzPct val="100000"/>
            </a:pPr>
            <a:r>
              <a:rPr lang="it-IT" sz="2400" b="1" dirty="0"/>
              <a:t>l</a:t>
            </a:r>
            <a:r>
              <a:rPr lang="it-IT" sz="2400" b="1" dirty="0" smtClean="0"/>
              <a:t>a pratica di definire staticamente le matrici deve essere assolutamente evitata</a:t>
            </a:r>
          </a:p>
        </p:txBody>
      </p:sp>
    </p:spTree>
    <p:extLst>
      <p:ext uri="{BB962C8B-B14F-4D97-AF65-F5344CB8AC3E}">
        <p14:creationId xmlns:p14="http://schemas.microsoft.com/office/powerpoint/2010/main" val="35116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dirty="0" smtClean="0"/>
              <a:t>Definizione statica di matrici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123728" y="629412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578724" y="1556792"/>
            <a:ext cx="6769459" cy="25853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Soluzione:</a:t>
            </a:r>
          </a:p>
          <a:p>
            <a:pPr marL="446088">
              <a:spcBef>
                <a:spcPts val="1200"/>
              </a:spcBef>
              <a:buSzPct val="100000"/>
            </a:pPr>
            <a:r>
              <a:rPr lang="it-IT" sz="2400" b="1" dirty="0" smtClean="0"/>
              <a:t>riprodurre le modifiche allo stato della memoria “innescate” dalla definizione statica di una matrice attraverso le funzioni di gestione della memoria rese disponibili dal C</a:t>
            </a:r>
          </a:p>
        </p:txBody>
      </p:sp>
    </p:spTree>
    <p:extLst>
      <p:ext uri="{BB962C8B-B14F-4D97-AF65-F5344CB8AC3E}">
        <p14:creationId xmlns:p14="http://schemas.microsoft.com/office/powerpoint/2010/main" val="211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928670"/>
            <a:ext cx="179946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Indirizzo:</a:t>
            </a:r>
          </a:p>
        </p:txBody>
      </p:sp>
      <p:sp>
        <p:nvSpPr>
          <p:cNvPr id="102" name="Text Box 39"/>
          <p:cNvSpPr txBox="1">
            <a:spLocks noChangeArrowheads="1"/>
          </p:cNvSpPr>
          <p:nvPr/>
        </p:nvSpPr>
        <p:spPr bwMode="auto">
          <a:xfrm>
            <a:off x="2006591" y="2715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03" name="Text Box 39"/>
          <p:cNvSpPr txBox="1">
            <a:spLocks noChangeArrowheads="1"/>
          </p:cNvSpPr>
          <p:nvPr/>
        </p:nvSpPr>
        <p:spPr bwMode="auto">
          <a:xfrm>
            <a:off x="1649401" y="3087758"/>
            <a:ext cx="17859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04" name="Line 13"/>
          <p:cNvSpPr>
            <a:spLocks noChangeShapeType="1"/>
          </p:cNvSpPr>
          <p:nvPr/>
        </p:nvSpPr>
        <p:spPr bwMode="auto">
          <a:xfrm>
            <a:off x="2935285" y="3584577"/>
            <a:ext cx="0" cy="484016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05" name="Text Box 39"/>
          <p:cNvSpPr txBox="1">
            <a:spLocks noChangeArrowheads="1"/>
          </p:cNvSpPr>
          <p:nvPr/>
        </p:nvSpPr>
        <p:spPr bwMode="auto">
          <a:xfrm>
            <a:off x="5567736" y="3185766"/>
            <a:ext cx="164747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2" name="Text Box 39"/>
          <p:cNvSpPr txBox="1">
            <a:spLocks noChangeArrowheads="1"/>
          </p:cNvSpPr>
          <p:nvPr/>
        </p:nvSpPr>
        <p:spPr bwMode="auto">
          <a:xfrm>
            <a:off x="5567736" y="3459285"/>
            <a:ext cx="250033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3" name="Text Box 39"/>
          <p:cNvSpPr txBox="1">
            <a:spLocks noChangeArrowheads="1"/>
          </p:cNvSpPr>
          <p:nvPr/>
        </p:nvSpPr>
        <p:spPr bwMode="auto">
          <a:xfrm>
            <a:off x="5567735" y="4174717"/>
            <a:ext cx="2439647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567736" y="1670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5567736" y="1959087"/>
            <a:ext cx="142876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5567736" y="2674519"/>
            <a:ext cx="2071702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2" name="Text Box 39"/>
          <p:cNvSpPr txBox="1">
            <a:spLocks noChangeArrowheads="1"/>
          </p:cNvSpPr>
          <p:nvPr/>
        </p:nvSpPr>
        <p:spPr bwMode="auto">
          <a:xfrm>
            <a:off x="5567736" y="4889097"/>
            <a:ext cx="264320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5567736" y="5174849"/>
            <a:ext cx="2790478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 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-1)+1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4" name="Text Box 39"/>
          <p:cNvSpPr txBox="1">
            <a:spLocks noChangeArrowheads="1"/>
          </p:cNvSpPr>
          <p:nvPr/>
        </p:nvSpPr>
        <p:spPr bwMode="auto">
          <a:xfrm>
            <a:off x="5567736" y="5889229"/>
            <a:ext cx="343342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endParaRPr lang="it-IT" sz="1600" b="1">
              <a:solidFill>
                <a:srgbClr val="6600CC"/>
              </a:solidFill>
            </a:endParaRPr>
          </a:p>
        </p:txBody>
      </p:sp>
      <p:grpSp>
        <p:nvGrpSpPr>
          <p:cNvPr id="134" name="Gruppo 133"/>
          <p:cNvGrpSpPr/>
          <p:nvPr/>
        </p:nvGrpSpPr>
        <p:grpSpPr>
          <a:xfrm>
            <a:off x="1387488" y="1500174"/>
            <a:ext cx="4126394" cy="4741871"/>
            <a:chOff x="1387488" y="1616087"/>
            <a:chExt cx="4126394" cy="4741871"/>
          </a:xfrm>
        </p:grpSpPr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1387488" y="1616087"/>
              <a:ext cx="2179639" cy="36988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FF0000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FF0000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 </a:t>
              </a:r>
              <a:endParaRPr kumimoji="0" lang="it-IT" b="1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1843101" y="2084400"/>
              <a:ext cx="1085851" cy="330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>
                <a:solidFill>
                  <a:srgbClr val="FF0000"/>
                </a:solidFill>
              </a:endParaRPr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63801" y="2271725"/>
              <a:ext cx="785813" cy="657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3430594" y="2833705"/>
              <a:ext cx="576261" cy="18669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2" name="Line 6"/>
            <p:cNvSpPr>
              <a:spLocks noChangeShapeType="1"/>
            </p:cNvSpPr>
            <p:nvPr/>
          </p:nvSpPr>
          <p:spPr bwMode="auto">
            <a:xfrm>
              <a:off x="3435351" y="3203256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3430594" y="4357694"/>
              <a:ext cx="576261" cy="1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4" name="Line 13"/>
            <p:cNvSpPr>
              <a:spLocks noChangeShapeType="1"/>
            </p:cNvSpPr>
            <p:nvPr/>
          </p:nvSpPr>
          <p:spPr bwMode="auto">
            <a:xfrm>
              <a:off x="3721103" y="3700490"/>
              <a:ext cx="0" cy="484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 flipV="1">
              <a:off x="3721103" y="1973277"/>
              <a:ext cx="642942" cy="10985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Rectangle 22"/>
            <p:cNvSpPr>
              <a:spLocks noChangeArrowheads="1"/>
            </p:cNvSpPr>
            <p:nvPr/>
          </p:nvSpPr>
          <p:spPr bwMode="auto">
            <a:xfrm>
              <a:off x="4443802" y="3329038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>
              <a:off x="4440702" y="4343432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4996232" y="3986242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4977202" y="4700622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>
              <a:off x="4440723" y="3629052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6"/>
            <p:cNvSpPr>
              <a:spLocks noChangeShapeType="1"/>
            </p:cNvSpPr>
            <p:nvPr/>
          </p:nvSpPr>
          <p:spPr bwMode="auto">
            <a:xfrm>
              <a:off x="3435351" y="3560446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>
              <a:off x="4440554" y="391480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4450161" y="5057812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>
              <a:off x="4447061" y="607220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5002591" y="5715016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>
              <a:off x="4447082" y="535782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24"/>
            <p:cNvSpPr>
              <a:spLocks noChangeShapeType="1"/>
            </p:cNvSpPr>
            <p:nvPr/>
          </p:nvSpPr>
          <p:spPr bwMode="auto">
            <a:xfrm>
              <a:off x="4435483" y="5643578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4447289" y="1828840"/>
              <a:ext cx="1052496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>
              <a:off x="4444189" y="284323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>
              <a:off x="4999719" y="2486044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>
              <a:off x="4444210" y="2128854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>
              <a:off x="4444486" y="2414606"/>
              <a:ext cx="1066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3721103" y="3402037"/>
              <a:ext cx="642942" cy="714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26" name="Line 36"/>
            <p:cNvSpPr>
              <a:spLocks noChangeShapeType="1"/>
            </p:cNvSpPr>
            <p:nvPr/>
          </p:nvSpPr>
          <p:spPr bwMode="auto">
            <a:xfrm>
              <a:off x="3721103" y="4500570"/>
              <a:ext cx="642942" cy="6874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</p:grp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6286512" y="237013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8" name="Line 13"/>
          <p:cNvSpPr>
            <a:spLocks noChangeShapeType="1"/>
          </p:cNvSpPr>
          <p:nvPr/>
        </p:nvSpPr>
        <p:spPr bwMode="auto">
          <a:xfrm>
            <a:off x="6286512" y="387032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9" name="Line 13"/>
          <p:cNvSpPr>
            <a:spLocks noChangeShapeType="1"/>
          </p:cNvSpPr>
          <p:nvPr/>
        </p:nvSpPr>
        <p:spPr bwMode="auto">
          <a:xfrm>
            <a:off x="6286512" y="458470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0" name="Line 13"/>
          <p:cNvSpPr>
            <a:spLocks noChangeShapeType="1"/>
          </p:cNvSpPr>
          <p:nvPr/>
        </p:nvSpPr>
        <p:spPr bwMode="auto">
          <a:xfrm>
            <a:off x="6286512" y="558484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1" name="Text Box 39"/>
          <p:cNvSpPr txBox="1">
            <a:spLocks noChangeArrowheads="1"/>
          </p:cNvSpPr>
          <p:nvPr/>
        </p:nvSpPr>
        <p:spPr bwMode="auto">
          <a:xfrm>
            <a:off x="1149335" y="4188979"/>
            <a:ext cx="228601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kumimoji="0" lang="it-IT" sz="1600" b="1" smtClean="0">
                <a:solidFill>
                  <a:srgbClr val="6600CC"/>
                </a:solidFill>
                <a:effectLst/>
              </a:rPr>
              <a:t>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sz="1600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</a:t>
            </a:r>
            <a:endParaRPr lang="it-IT" sz="1600" b="1">
              <a:solidFill>
                <a:srgbClr val="66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102" grpId="0"/>
      <p:bldP spid="103" grpId="0"/>
      <p:bldP spid="104" grpId="0" animBg="1"/>
      <p:bldP spid="105" grpId="0"/>
      <p:bldP spid="112" grpId="0"/>
      <p:bldP spid="113" grpId="0"/>
      <p:bldP spid="118" grpId="0"/>
      <p:bldP spid="120" grpId="0"/>
      <p:bldP spid="121" grpId="0"/>
      <p:bldP spid="122" grpId="0"/>
      <p:bldP spid="123" grpId="0"/>
      <p:bldP spid="124" grpId="0"/>
      <p:bldP spid="127" grpId="0" animBg="1"/>
      <p:bldP spid="128" grpId="0" animBg="1"/>
      <p:bldP spid="129" grpId="0" animBg="1"/>
      <p:bldP spid="130" grpId="0" animBg="1"/>
      <p:bldP spid="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una matrice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matrici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928670"/>
            <a:ext cx="20943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Contenuto:</a:t>
            </a:r>
          </a:p>
        </p:txBody>
      </p:sp>
      <p:sp>
        <p:nvSpPr>
          <p:cNvPr id="105" name="Text Box 39"/>
          <p:cNvSpPr txBox="1">
            <a:spLocks noChangeArrowheads="1"/>
          </p:cNvSpPr>
          <p:nvPr/>
        </p:nvSpPr>
        <p:spPr bwMode="auto">
          <a:xfrm>
            <a:off x="5424860" y="3185766"/>
            <a:ext cx="1861784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</a:t>
            </a:r>
            <a:r>
              <a:rPr lang="it-IT" sz="1600" b="1" smtClean="0">
                <a:solidFill>
                  <a:srgbClr val="808000"/>
                </a:solidFill>
              </a:rPr>
              <a:t> 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2" name="Text Box 39"/>
          <p:cNvSpPr txBox="1">
            <a:spLocks noChangeArrowheads="1"/>
          </p:cNvSpPr>
          <p:nvPr/>
        </p:nvSpPr>
        <p:spPr bwMode="auto">
          <a:xfrm>
            <a:off x="5424860" y="3459285"/>
            <a:ext cx="250033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</a:endParaRPr>
          </a:p>
        </p:txBody>
      </p:sp>
      <p:sp>
        <p:nvSpPr>
          <p:cNvPr id="113" name="Text Box 39"/>
          <p:cNvSpPr txBox="1">
            <a:spLocks noChangeArrowheads="1"/>
          </p:cNvSpPr>
          <p:nvPr/>
        </p:nvSpPr>
        <p:spPr bwMode="auto">
          <a:xfrm>
            <a:off x="5424859" y="4174717"/>
            <a:ext cx="2647603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18" name="Text Box 39"/>
          <p:cNvSpPr txBox="1">
            <a:spLocks noChangeArrowheads="1"/>
          </p:cNvSpPr>
          <p:nvPr/>
        </p:nvSpPr>
        <p:spPr bwMode="auto">
          <a:xfrm>
            <a:off x="5424860" y="1670179"/>
            <a:ext cx="142876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  <a:effectLst/>
            </a:endParaRPr>
          </a:p>
        </p:txBody>
      </p:sp>
      <p:sp>
        <p:nvSpPr>
          <p:cNvPr id="120" name="Text Box 39"/>
          <p:cNvSpPr txBox="1">
            <a:spLocks noChangeArrowheads="1"/>
          </p:cNvSpPr>
          <p:nvPr/>
        </p:nvSpPr>
        <p:spPr bwMode="auto">
          <a:xfrm>
            <a:off x="5424860" y="1959087"/>
            <a:ext cx="1718908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1" name="Text Box 39"/>
          <p:cNvSpPr txBox="1">
            <a:spLocks noChangeArrowheads="1"/>
          </p:cNvSpPr>
          <p:nvPr/>
        </p:nvSpPr>
        <p:spPr bwMode="auto">
          <a:xfrm>
            <a:off x="5424860" y="2674519"/>
            <a:ext cx="2361850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2" name="Text Box 39"/>
          <p:cNvSpPr txBox="1">
            <a:spLocks noChangeArrowheads="1"/>
          </p:cNvSpPr>
          <p:nvPr/>
        </p:nvSpPr>
        <p:spPr bwMode="auto">
          <a:xfrm>
            <a:off x="5424860" y="4889097"/>
            <a:ext cx="264320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</a:t>
            </a:r>
            <a:r>
              <a:rPr lang="it-IT" sz="1600" b="1" smtClean="0">
                <a:solidFill>
                  <a:srgbClr val="808000"/>
                </a:solidFill>
              </a:rPr>
              <a:t> 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3" name="Text Box 39"/>
          <p:cNvSpPr txBox="1">
            <a:spLocks noChangeArrowheads="1"/>
          </p:cNvSpPr>
          <p:nvPr/>
        </p:nvSpPr>
        <p:spPr bwMode="auto">
          <a:xfrm>
            <a:off x="5424860" y="5174849"/>
            <a:ext cx="2933354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it-IT" sz="1600" b="1" smtClean="0">
                <a:solidFill>
                  <a:srgbClr val="808000"/>
                </a:solidFill>
              </a:rPr>
              <a:t>*(</a:t>
            </a:r>
            <a:r>
              <a:rPr lang="it-IT" sz="1600" b="1" smtClean="0">
                <a:solidFill>
                  <a:srgbClr val="6600CC"/>
                </a:solidFill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 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-1)+1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6600CC"/>
              </a:solidFill>
            </a:endParaRPr>
          </a:p>
        </p:txBody>
      </p:sp>
      <p:sp>
        <p:nvSpPr>
          <p:cNvPr id="124" name="Text Box 39"/>
          <p:cNvSpPr txBox="1">
            <a:spLocks noChangeArrowheads="1"/>
          </p:cNvSpPr>
          <p:nvPr/>
        </p:nvSpPr>
        <p:spPr bwMode="auto">
          <a:xfrm>
            <a:off x="5424860" y="5889229"/>
            <a:ext cx="3576296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it-IT" sz="1600" b="1" smtClean="0">
                <a:solidFill>
                  <a:srgbClr val="808000"/>
                </a:solidFill>
                <a:effectLst/>
              </a:rPr>
              <a:t>*(</a:t>
            </a:r>
            <a:r>
              <a:rPr kumimoji="0" lang="it-IT" sz="1600" b="1" smtClean="0">
                <a:solidFill>
                  <a:srgbClr val="6600CC"/>
                </a:solidFill>
                <a:effectLst/>
              </a:rPr>
              <a:t>*(nome</a:t>
            </a:r>
            <a:r>
              <a:rPr lang="it-IT" b="1" baseline="-25000" smtClean="0">
                <a:solidFill>
                  <a:srgbClr val="6600CC"/>
                </a:solidFill>
              </a:rPr>
              <a:t>Mat</a:t>
            </a:r>
            <a:r>
              <a:rPr lang="it-IT" sz="1600" b="1" smtClean="0">
                <a:solidFill>
                  <a:srgbClr val="6600CC"/>
                </a:solidFill>
              </a:rPr>
              <a:t>+ nro</a:t>
            </a:r>
            <a:r>
              <a:rPr lang="it-IT" b="1" baseline="-25000" smtClean="0">
                <a:solidFill>
                  <a:srgbClr val="6600CC"/>
                </a:solidFill>
              </a:rPr>
              <a:t>righe</a:t>
            </a:r>
            <a:r>
              <a:rPr lang="it-IT" sz="1600" b="1" smtClean="0">
                <a:solidFill>
                  <a:srgbClr val="6600CC"/>
                </a:solidFill>
              </a:rPr>
              <a:t> – 1)+nro</a:t>
            </a:r>
            <a:r>
              <a:rPr lang="it-IT" b="1" baseline="-25000" smtClean="0">
                <a:solidFill>
                  <a:srgbClr val="6600CC"/>
                </a:solidFill>
              </a:rPr>
              <a:t>col</a:t>
            </a:r>
            <a:r>
              <a:rPr lang="it-IT" sz="1600" b="1" smtClean="0">
                <a:solidFill>
                  <a:srgbClr val="6600CC"/>
                </a:solidFill>
              </a:rPr>
              <a:t>-1</a:t>
            </a:r>
            <a:r>
              <a:rPr lang="it-IT" sz="1600" b="1" smtClean="0">
                <a:solidFill>
                  <a:srgbClr val="808000"/>
                </a:solidFill>
              </a:rPr>
              <a:t>)</a:t>
            </a:r>
            <a:endParaRPr lang="it-IT" sz="1600" b="1">
              <a:solidFill>
                <a:srgbClr val="808000"/>
              </a:solidFill>
            </a:endParaRPr>
          </a:p>
        </p:txBody>
      </p:sp>
      <p:sp>
        <p:nvSpPr>
          <p:cNvPr id="127" name="Line 13"/>
          <p:cNvSpPr>
            <a:spLocks noChangeShapeType="1"/>
          </p:cNvSpPr>
          <p:nvPr/>
        </p:nvSpPr>
        <p:spPr bwMode="auto">
          <a:xfrm>
            <a:off x="6143636" y="237013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8" name="Line 13"/>
          <p:cNvSpPr>
            <a:spLocks noChangeShapeType="1"/>
          </p:cNvSpPr>
          <p:nvPr/>
        </p:nvSpPr>
        <p:spPr bwMode="auto">
          <a:xfrm>
            <a:off x="6143636" y="387032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29" name="Line 13"/>
          <p:cNvSpPr>
            <a:spLocks noChangeShapeType="1"/>
          </p:cNvSpPr>
          <p:nvPr/>
        </p:nvSpPr>
        <p:spPr bwMode="auto">
          <a:xfrm>
            <a:off x="6143636" y="4584709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sp>
        <p:nvSpPr>
          <p:cNvPr id="130" name="Line 13"/>
          <p:cNvSpPr>
            <a:spLocks noChangeShapeType="1"/>
          </p:cNvSpPr>
          <p:nvPr/>
        </p:nvSpPr>
        <p:spPr bwMode="auto">
          <a:xfrm>
            <a:off x="6143636" y="5584841"/>
            <a:ext cx="0" cy="285752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it-IT"/>
          </a:p>
        </p:txBody>
      </p:sp>
      <p:grpSp>
        <p:nvGrpSpPr>
          <p:cNvPr id="52" name="Gruppo 51"/>
          <p:cNvGrpSpPr/>
          <p:nvPr/>
        </p:nvGrpSpPr>
        <p:grpSpPr>
          <a:xfrm>
            <a:off x="1149335" y="1500174"/>
            <a:ext cx="4148475" cy="4741871"/>
            <a:chOff x="1149335" y="1500174"/>
            <a:chExt cx="4148475" cy="4741871"/>
          </a:xfrm>
        </p:grpSpPr>
        <p:sp>
          <p:nvSpPr>
            <p:cNvPr id="102" name="Text Box 39"/>
            <p:cNvSpPr txBox="1">
              <a:spLocks noChangeArrowheads="1"/>
            </p:cNvSpPr>
            <p:nvPr/>
          </p:nvSpPr>
          <p:spPr bwMode="auto">
            <a:xfrm>
              <a:off x="2006591" y="2715179"/>
              <a:ext cx="1428760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  <p:sp>
          <p:nvSpPr>
            <p:cNvPr id="103" name="Text Box 39"/>
            <p:cNvSpPr txBox="1">
              <a:spLocks noChangeArrowheads="1"/>
            </p:cNvSpPr>
            <p:nvPr/>
          </p:nvSpPr>
          <p:spPr bwMode="auto">
            <a:xfrm>
              <a:off x="1649401" y="3087758"/>
              <a:ext cx="178595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r>
                <a:rPr lang="it-IT" sz="1600" b="1" smtClean="0">
                  <a:solidFill>
                    <a:srgbClr val="6600CC"/>
                  </a:solidFill>
                </a:rPr>
                <a:t>+1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  <p:sp>
          <p:nvSpPr>
            <p:cNvPr id="104" name="Line 13"/>
            <p:cNvSpPr>
              <a:spLocks noChangeShapeType="1"/>
            </p:cNvSpPr>
            <p:nvPr/>
          </p:nvSpPr>
          <p:spPr bwMode="auto">
            <a:xfrm>
              <a:off x="2935285" y="3584577"/>
              <a:ext cx="0" cy="484016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89" name="Text Box 19"/>
            <p:cNvSpPr txBox="1">
              <a:spLocks noChangeArrowheads="1"/>
            </p:cNvSpPr>
            <p:nvPr/>
          </p:nvSpPr>
          <p:spPr bwMode="auto">
            <a:xfrm>
              <a:off x="1387488" y="1500174"/>
              <a:ext cx="2179639" cy="36988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spAutoFit/>
            </a:bodyPr>
            <a:lstStyle/>
            <a:p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tipo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baseline="-25000" smtClean="0">
                  <a:solidFill>
                    <a:srgbClr val="FF0000"/>
                  </a:solidFill>
                  <a:effectLst/>
                </a:rPr>
                <a:t> </a:t>
              </a:r>
              <a:r>
                <a:rPr kumimoji="0" lang="it-IT" b="1">
                  <a:solidFill>
                    <a:srgbClr val="FF0000"/>
                  </a:solidFill>
                  <a:effectLst/>
                </a:rPr>
                <a:t>**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nome</a:t>
              </a:r>
              <a:r>
                <a:rPr kumimoji="0" lang="it-IT" sz="2000" b="1" baseline="-25000" smtClean="0">
                  <a:solidFill>
                    <a:srgbClr val="FF0000"/>
                  </a:solidFill>
                  <a:effectLst/>
                </a:rPr>
                <a:t>Mat</a:t>
              </a:r>
              <a:r>
                <a:rPr kumimoji="0" lang="it-IT" b="1" smtClean="0">
                  <a:solidFill>
                    <a:srgbClr val="FF0000"/>
                  </a:solidFill>
                  <a:effectLst/>
                </a:rPr>
                <a:t> </a:t>
              </a:r>
              <a:endParaRPr kumimoji="0" lang="it-IT" b="1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1843101" y="1968487"/>
              <a:ext cx="1085851" cy="3302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0" name="Line 20"/>
            <p:cNvSpPr>
              <a:spLocks noChangeShapeType="1"/>
            </p:cNvSpPr>
            <p:nvPr/>
          </p:nvSpPr>
          <p:spPr bwMode="auto">
            <a:xfrm>
              <a:off x="2363801" y="2155812"/>
              <a:ext cx="785813" cy="6572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3430594" y="2717792"/>
              <a:ext cx="576261" cy="18669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2" name="Line 6"/>
            <p:cNvSpPr>
              <a:spLocks noChangeShapeType="1"/>
            </p:cNvSpPr>
            <p:nvPr/>
          </p:nvSpPr>
          <p:spPr bwMode="auto">
            <a:xfrm>
              <a:off x="3435351" y="3087343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3" name="Line 11"/>
            <p:cNvSpPr>
              <a:spLocks noChangeShapeType="1"/>
            </p:cNvSpPr>
            <p:nvPr/>
          </p:nvSpPr>
          <p:spPr bwMode="auto">
            <a:xfrm flipV="1">
              <a:off x="3430594" y="4241781"/>
              <a:ext cx="576261" cy="1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4" name="Line 13"/>
            <p:cNvSpPr>
              <a:spLocks noChangeShapeType="1"/>
            </p:cNvSpPr>
            <p:nvPr/>
          </p:nvSpPr>
          <p:spPr bwMode="auto">
            <a:xfrm>
              <a:off x="3721103" y="3584577"/>
              <a:ext cx="0" cy="4840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it-IT"/>
            </a:p>
          </p:txBody>
        </p:sp>
        <p:sp>
          <p:nvSpPr>
            <p:cNvPr id="95" name="Line 36"/>
            <p:cNvSpPr>
              <a:spLocks noChangeShapeType="1"/>
            </p:cNvSpPr>
            <p:nvPr/>
          </p:nvSpPr>
          <p:spPr bwMode="auto">
            <a:xfrm flipV="1">
              <a:off x="3721103" y="1857364"/>
              <a:ext cx="642942" cy="10985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96" name="Rectangle 22"/>
            <p:cNvSpPr>
              <a:spLocks noChangeArrowheads="1"/>
            </p:cNvSpPr>
            <p:nvPr/>
          </p:nvSpPr>
          <p:spPr bwMode="auto">
            <a:xfrm>
              <a:off x="4443802" y="3213125"/>
              <a:ext cx="842578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flipV="1">
              <a:off x="4440554" y="4226248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25"/>
            <p:cNvSpPr>
              <a:spLocks noChangeShapeType="1"/>
            </p:cNvSpPr>
            <p:nvPr/>
          </p:nvSpPr>
          <p:spPr bwMode="auto">
            <a:xfrm>
              <a:off x="4876782" y="3870329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35"/>
            <p:cNvSpPr>
              <a:spLocks noChangeShapeType="1"/>
            </p:cNvSpPr>
            <p:nvPr/>
          </p:nvSpPr>
          <p:spPr bwMode="auto">
            <a:xfrm>
              <a:off x="4857752" y="4584709"/>
              <a:ext cx="0" cy="304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 flipV="1">
              <a:off x="4438178" y="3500436"/>
              <a:ext cx="85725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6"/>
            <p:cNvSpPr>
              <a:spLocks noChangeShapeType="1"/>
            </p:cNvSpPr>
            <p:nvPr/>
          </p:nvSpPr>
          <p:spPr bwMode="auto">
            <a:xfrm>
              <a:off x="3435351" y="3444533"/>
              <a:ext cx="57150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flipV="1">
              <a:off x="4440554" y="379762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4450161" y="4941899"/>
              <a:ext cx="836219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 flipV="1">
              <a:off x="4440011" y="595219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4883141" y="5599103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>
              <a:off x="4440554" y="522638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24"/>
            <p:cNvSpPr>
              <a:spLocks noChangeShapeType="1"/>
            </p:cNvSpPr>
            <p:nvPr/>
          </p:nvSpPr>
          <p:spPr bwMode="auto">
            <a:xfrm flipV="1">
              <a:off x="4440011" y="5500702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4447289" y="1712927"/>
              <a:ext cx="839091" cy="130014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it-IT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 flipV="1">
              <a:off x="4437592" y="2731554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>
              <a:off x="4880269" y="2370131"/>
              <a:ext cx="0" cy="2857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flipV="1">
              <a:off x="4440554" y="2000240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19" name="Line 24"/>
            <p:cNvSpPr>
              <a:spLocks noChangeShapeType="1"/>
            </p:cNvSpPr>
            <p:nvPr/>
          </p:nvSpPr>
          <p:spPr bwMode="auto">
            <a:xfrm flipV="1">
              <a:off x="4437591" y="2285992"/>
              <a:ext cx="85725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3721103" y="3286124"/>
              <a:ext cx="642942" cy="714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26" name="Line 36"/>
            <p:cNvSpPr>
              <a:spLocks noChangeShapeType="1"/>
            </p:cNvSpPr>
            <p:nvPr/>
          </p:nvSpPr>
          <p:spPr bwMode="auto">
            <a:xfrm>
              <a:off x="3721103" y="4384657"/>
              <a:ext cx="642942" cy="6874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  <p:sp>
          <p:nvSpPr>
            <p:cNvPr id="131" name="Text Box 39"/>
            <p:cNvSpPr txBox="1">
              <a:spLocks noChangeArrowheads="1"/>
            </p:cNvSpPr>
            <p:nvPr/>
          </p:nvSpPr>
          <p:spPr bwMode="auto">
            <a:xfrm>
              <a:off x="1149335" y="4188979"/>
              <a:ext cx="2286016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r"/>
              <a:r>
                <a:rPr kumimoji="0" lang="it-IT" sz="1600" b="1" smtClean="0">
                  <a:solidFill>
                    <a:srgbClr val="6600CC"/>
                  </a:solidFill>
                  <a:effectLst/>
                </a:rPr>
                <a:t>nome</a:t>
              </a:r>
              <a:r>
                <a:rPr lang="it-IT" b="1" baseline="-25000" smtClean="0">
                  <a:solidFill>
                    <a:srgbClr val="6600CC"/>
                  </a:solidFill>
                </a:rPr>
                <a:t>Mat</a:t>
              </a:r>
              <a:r>
                <a:rPr lang="it-IT" sz="1600" b="1" smtClean="0">
                  <a:solidFill>
                    <a:srgbClr val="6600CC"/>
                  </a:solidFill>
                </a:rPr>
                <a:t>+ nro</a:t>
              </a:r>
              <a:r>
                <a:rPr lang="it-IT" sz="1600" b="1" baseline="-25000" smtClean="0">
                  <a:solidFill>
                    <a:srgbClr val="6600CC"/>
                  </a:solidFill>
                </a:rPr>
                <a:t>righe</a:t>
              </a:r>
              <a:r>
                <a:rPr lang="it-IT" sz="1600" b="1" smtClean="0">
                  <a:solidFill>
                    <a:srgbClr val="6600CC"/>
                  </a:solidFill>
                </a:rPr>
                <a:t> – 1</a:t>
              </a:r>
              <a:endParaRPr lang="it-IT" sz="1600" b="1">
                <a:solidFill>
                  <a:srgbClr val="6600CC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105" grpId="0"/>
      <p:bldP spid="112" grpId="0"/>
      <p:bldP spid="113" grpId="0"/>
      <p:bldP spid="118" grpId="0"/>
      <p:bldP spid="120" grpId="0"/>
      <p:bldP spid="121" grpId="0"/>
      <p:bldP spid="122" grpId="0"/>
      <p:bldP spid="123" grpId="0"/>
      <p:bldP spid="124" grpId="0"/>
      <p:bldP spid="127" grpId="0" animBg="1"/>
      <p:bldP spid="128" grpId="0" animBg="1"/>
      <p:bldP spid="129" grpId="0" animBg="1"/>
      <p:bldP spid="13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12571</TotalTime>
  <Words>1061</Words>
  <Application>Microsoft Office PowerPoint</Application>
  <PresentationFormat>Presentazione su schermo (4:3)</PresentationFormat>
  <Paragraphs>370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Calibri</vt:lpstr>
      <vt:lpstr>Gill Sans MT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Matrici</vt:lpstr>
      <vt:lpstr>Definizione statica di una matrice</vt:lpstr>
      <vt:lpstr>Definizione statica di una matrice</vt:lpstr>
      <vt:lpstr>Definizione statica di una matrice</vt:lpstr>
      <vt:lpstr>Definizione statica di matrici</vt:lpstr>
      <vt:lpstr>Definizione statica di matrici</vt:lpstr>
      <vt:lpstr>Accesso agli elementi di una matrice</vt:lpstr>
      <vt:lpstr>Accesso agli elementi di una matrice</vt:lpstr>
      <vt:lpstr>Accesso agli elementi di una matrice</vt:lpstr>
      <vt:lpstr>Allocazione a run-time di una matrice</vt:lpstr>
      <vt:lpstr>Rilascio della memoria</vt:lpstr>
      <vt:lpstr>Le Matrici e le funzioni</vt:lpstr>
      <vt:lpstr>I/O di matrici definite a run-time</vt:lpstr>
      <vt:lpstr>I/O di matrici definite dinamicamente</vt:lpstr>
      <vt:lpstr>I/O di matrici definite dinamicamente</vt:lpstr>
      <vt:lpstr>I/O di matrici definite dinamicamente</vt:lpstr>
      <vt:lpstr>I/O di matrici definite dinamicamente</vt:lpstr>
      <vt:lpstr>I/O di matrici definite dinamicamente</vt:lpstr>
      <vt:lpstr>I/O di matrici definite dinamicamente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1233</cp:revision>
  <dcterms:created xsi:type="dcterms:W3CDTF">2007-12-10T14:15:35Z</dcterms:created>
  <dcterms:modified xsi:type="dcterms:W3CDTF">2019-04-29T09:13:35Z</dcterms:modified>
</cp:coreProperties>
</file>