
<file path=[Content_Types].xml><?xml version="1.0" encoding="utf-8"?>
<Types xmlns="http://schemas.openxmlformats.org/package/2006/content-types">
  <Default Extension="xml" ContentType="application/xml"/>
  <Default Extension="wav" ContentType="audio/wav"/>
  <Default Extension="jpe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0"/>
  </p:notesMasterIdLst>
  <p:handoutMasterIdLst>
    <p:handoutMasterId r:id="rId11"/>
  </p:handoutMasterIdLst>
  <p:sldIdLst>
    <p:sldId id="256" r:id="rId2"/>
    <p:sldId id="356" r:id="rId3"/>
    <p:sldId id="369" r:id="rId4"/>
    <p:sldId id="370" r:id="rId5"/>
    <p:sldId id="392" r:id="rId6"/>
    <p:sldId id="393" r:id="rId7"/>
    <p:sldId id="394" r:id="rId8"/>
    <p:sldId id="395" r:id="rId9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81" autoAdjust="0"/>
    <p:restoredTop sz="95196" autoAdjust="0"/>
  </p:normalViewPr>
  <p:slideViewPr>
    <p:cSldViewPr>
      <p:cViewPr varScale="1">
        <p:scale>
          <a:sx n="91" d="100"/>
          <a:sy n="91" d="100"/>
        </p:scale>
        <p:origin x="79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08/01/18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0542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08/01/18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7893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‹n.›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‹n.›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‹n.›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‹n.›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audio" Target="../media/audio1.wav"/><Relationship Id="rId7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‹n.›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0" y="161488"/>
            <a:ext cx="10001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C. </a:t>
            </a:r>
            <a:r>
              <a:rPr lang="it-IT" sz="800" b="1" baseline="0" dirty="0" err="1" smtClean="0"/>
              <a:t>Gaibisso</a:t>
            </a:r>
            <a:endParaRPr lang="it-IT" sz="800" b="1" baseline="0" dirty="0" smtClean="0"/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140439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2662267"/>
          </a:xfrm>
        </p:spPr>
        <p:txBody>
          <a:bodyPr/>
          <a:lstStyle/>
          <a:p>
            <a:r>
              <a:rPr lang="it-IT" dirty="0" smtClean="0"/>
              <a:t>Gestione dei </a:t>
            </a:r>
            <a:r>
              <a:rPr lang="it-IT" dirty="0" err="1" smtClean="0"/>
              <a:t>files</a:t>
            </a:r>
            <a:r>
              <a:rPr lang="it-IT" dirty="0" smtClean="0"/>
              <a:t> in linguaggio “C”</a:t>
            </a:r>
          </a:p>
          <a:p>
            <a:endParaRPr lang="it-IT" dirty="0" smtClean="0"/>
          </a:p>
          <a:p>
            <a:r>
              <a:rPr lang="it-IT" dirty="0" smtClean="0"/>
              <a:t>Un progetto completo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Attività: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7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043608" y="1268760"/>
            <a:ext cx="8100392" cy="384720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SzPct val="100000"/>
              <a:defRPr/>
            </a:pPr>
            <a:r>
              <a:rPr lang="it-IT" sz="3200" b="1" dirty="0" smtClean="0"/>
              <a:t>Sviluppare in linguaggio “C”: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3200" b="1" dirty="0" smtClean="0">
                <a:solidFill>
                  <a:srgbClr val="FF0000"/>
                </a:solidFill>
              </a:rPr>
              <a:t>un </a:t>
            </a:r>
            <a:r>
              <a:rPr lang="it-IT" sz="3200" b="1" dirty="0" smtClean="0">
                <a:solidFill>
                  <a:srgbClr val="FF0000"/>
                </a:solidFill>
              </a:rPr>
              <a:t>programma che trasformi una immagine a colori nella sua equivalente in bianco e nero</a:t>
            </a:r>
            <a:endParaRPr lang="it-IT" sz="3200" b="1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3200" b="1" dirty="0">
                <a:solidFill>
                  <a:srgbClr val="FF0000"/>
                </a:solidFill>
              </a:rPr>
              <a:t>u</a:t>
            </a:r>
            <a:r>
              <a:rPr lang="it-IT" sz="3200" b="1" dirty="0">
                <a:solidFill>
                  <a:srgbClr val="FF0000"/>
                </a:solidFill>
              </a:rPr>
              <a:t>n programma che metta in evidenza le tonalità rosse più intense di una immagine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187624" y="1484784"/>
            <a:ext cx="70567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SzPct val="100000"/>
              <a:defRPr/>
            </a:pPr>
            <a:r>
              <a:rPr lang="it-IT" sz="2400" b="1" dirty="0" smtClean="0"/>
              <a:t>Proposta di suddivisione in </a:t>
            </a:r>
            <a:r>
              <a:rPr lang="it-IT" sz="2400" b="1" dirty="0" err="1" smtClean="0"/>
              <a:t>MiniProgetti</a:t>
            </a:r>
            <a:endParaRPr lang="it-IT" sz="2400" b="1" dirty="0" smtClean="0"/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MP1</a:t>
            </a:r>
            <a:r>
              <a:rPr lang="it-IT" sz="2400" b="1" dirty="0" smtClean="0"/>
              <a:t>: lettura della </a:t>
            </a:r>
            <a:r>
              <a:rPr lang="it-IT" sz="2400" b="1" dirty="0" err="1" smtClean="0"/>
              <a:t>header</a:t>
            </a:r>
            <a:r>
              <a:rPr lang="it-IT" sz="2400" b="1" dirty="0" smtClean="0"/>
              <a:t> dell’immagine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MP2</a:t>
            </a:r>
            <a:r>
              <a:rPr lang="it-IT" sz="2400" b="1" dirty="0" smtClean="0"/>
              <a:t>: lettura dati immagine</a:t>
            </a:r>
            <a:endParaRPr lang="it-IT" sz="2400" b="1" dirty="0" smtClean="0"/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MP3</a:t>
            </a:r>
            <a:r>
              <a:rPr lang="it-IT" sz="2400" b="1" dirty="0" smtClean="0"/>
              <a:t>: </a:t>
            </a:r>
            <a:r>
              <a:rPr lang="it-IT" sz="2400" b="1" dirty="0"/>
              <a:t>elaborazione pixel per pixel </a:t>
            </a:r>
            <a:endParaRPr lang="it-IT" sz="2400" b="1" dirty="0" smtClean="0"/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MP4</a:t>
            </a:r>
            <a:r>
              <a:rPr lang="it-IT" sz="2400" b="1" dirty="0" smtClean="0"/>
              <a:t>: </a:t>
            </a:r>
            <a:r>
              <a:rPr lang="it-IT" sz="2400" b="1" dirty="0" smtClean="0"/>
              <a:t>scrittura immagine</a:t>
            </a:r>
            <a:endParaRPr lang="it-IT" sz="2400" b="1" dirty="0" smtClean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/>
              <a:t>c</a:t>
            </a:r>
            <a:r>
              <a:rPr lang="it-IT" dirty="0" smtClean="0"/>
              <a:t>ol2bw.c / </a:t>
            </a:r>
            <a:r>
              <a:rPr lang="it-IT" dirty="0" err="1" smtClean="0"/>
              <a:t>red.c</a:t>
            </a:r>
            <a:endParaRPr lang="it-IT" dirty="0"/>
          </a:p>
        </p:txBody>
      </p:sp>
      <p:sp>
        <p:nvSpPr>
          <p:cNvPr id="7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208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187624" y="1844824"/>
            <a:ext cx="775007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>
              <a:spcBef>
                <a:spcPts val="1200"/>
              </a:spcBef>
              <a:buSzPct val="100000"/>
              <a:defRPr/>
            </a:pPr>
            <a:r>
              <a:rPr lang="it-IT" sz="2400" b="1" dirty="0" smtClean="0"/>
              <a:t>Il formato semplificato di un file contenente una immagine in formato BMP è il seguente: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en-US" sz="2400" b="1" dirty="0" smtClean="0"/>
              <a:t>File Header (14 bytes)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en-US" sz="2400" b="1" dirty="0" smtClean="0"/>
              <a:t>Image Header (40 bytes)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 smtClean="0"/>
              <a:t>Color </a:t>
            </a:r>
            <a:r>
              <a:rPr lang="it-IT" sz="2400" b="1" dirty="0" err="1" smtClean="0"/>
              <a:t>Table</a:t>
            </a:r>
            <a:r>
              <a:rPr lang="it-IT" sz="2400" b="1" dirty="0" smtClean="0"/>
              <a:t> (</a:t>
            </a:r>
            <a:r>
              <a:rPr lang="it-IT" sz="2400" b="1" dirty="0" err="1" smtClean="0"/>
              <a:t>lungh</a:t>
            </a:r>
            <a:r>
              <a:rPr lang="it-IT" sz="2400" b="1" dirty="0" smtClean="0"/>
              <a:t>. variabile, può mancare)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 smtClean="0"/>
              <a:t>Pixel Data</a:t>
            </a:r>
            <a:endParaRPr lang="it-IT" sz="2400" b="1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MP1</a:t>
            </a:r>
            <a:endParaRPr lang="it-IT" dirty="0"/>
          </a:p>
        </p:txBody>
      </p:sp>
      <p:sp>
        <p:nvSpPr>
          <p:cNvPr id="7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349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MP1 (2)</a:t>
            </a:r>
            <a:endParaRPr lang="it-IT" dirty="0"/>
          </a:p>
        </p:txBody>
      </p:sp>
      <p:sp>
        <p:nvSpPr>
          <p:cNvPr id="7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graphicFrame>
        <p:nvGraphicFramePr>
          <p:cNvPr id="9" name="Group 48"/>
          <p:cNvGraphicFramePr>
            <a:graphicFrameLocks noGrp="1"/>
          </p:cNvGraphicFramePr>
          <p:nvPr>
            <p:ph idx="1"/>
          </p:nvPr>
        </p:nvGraphicFramePr>
        <p:xfrm>
          <a:off x="1619672" y="2132856"/>
          <a:ext cx="6984774" cy="3432705"/>
        </p:xfrm>
        <a:graphic>
          <a:graphicData uri="http://schemas.openxmlformats.org/drawingml/2006/table">
            <a:tbl>
              <a:tblPr/>
              <a:tblGrid>
                <a:gridCol w="1397218"/>
                <a:gridCol w="1397217"/>
                <a:gridCol w="1395904"/>
                <a:gridCol w="1397218"/>
                <a:gridCol w="1397217"/>
              </a:tblGrid>
              <a:tr h="662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Inizio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Lunghezza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Default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1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Type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“BM”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2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Size</a:t>
                      </a:r>
                      <a:endParaRPr kumimoji="0" 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Offset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259632" y="1225991"/>
            <a:ext cx="7560840" cy="445379"/>
          </a:xfrm>
          <a:prstGeom prst="rect">
            <a:avLst/>
          </a:prstGeom>
          <a:noFill/>
          <a:ln/>
        </p:spPr>
        <p:txBody>
          <a:bodyPr wrap="square" lIns="90000" tIns="46800" rIns="90000" bIns="46800" anchor="ctr">
            <a:spAutoFit/>
          </a:bodyPr>
          <a:lstStyle/>
          <a:p>
            <a:pPr marL="0" marR="0" lvl="0" indent="0" algn="ctr" defTabSz="449263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2400" b="1" dirty="0" smtClean="0"/>
              <a:t>Il formato BMP: File </a:t>
            </a:r>
            <a:r>
              <a:rPr lang="it-IT" sz="2400" b="1" dirty="0" err="1" smtClean="0"/>
              <a:t>heade</a:t>
            </a:r>
            <a:r>
              <a:rPr lang="it-IT" sz="24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r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4349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MP1 (3)</a:t>
            </a:r>
            <a:endParaRPr lang="it-IT" dirty="0"/>
          </a:p>
        </p:txBody>
      </p:sp>
      <p:sp>
        <p:nvSpPr>
          <p:cNvPr id="7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259632" y="1225991"/>
            <a:ext cx="7560840" cy="445379"/>
          </a:xfrm>
          <a:prstGeom prst="rect">
            <a:avLst/>
          </a:prstGeom>
          <a:noFill/>
          <a:ln/>
        </p:spPr>
        <p:txBody>
          <a:bodyPr wrap="square" lIns="90000" tIns="46800" rIns="90000" bIns="46800" anchor="ctr">
            <a:spAutoFit/>
          </a:bodyPr>
          <a:lstStyle/>
          <a:p>
            <a:pPr lvl="0" algn="ctr" defTabSz="449263">
              <a:lnSpc>
                <a:spcPct val="95000"/>
              </a:lnSpc>
              <a:spcBef>
                <a:spcPct val="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b="1" dirty="0" smtClean="0"/>
              <a:t>Il formato BMP: </a:t>
            </a:r>
            <a:r>
              <a:rPr lang="en-US" sz="2400" b="1" dirty="0" smtClean="0"/>
              <a:t>Image Header (1) 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2" name="Group 55"/>
          <p:cNvGraphicFramePr>
            <a:graphicFrameLocks/>
          </p:cNvGraphicFramePr>
          <p:nvPr/>
        </p:nvGraphicFramePr>
        <p:xfrm>
          <a:off x="1403648" y="1916832"/>
          <a:ext cx="7344819" cy="4269411"/>
        </p:xfrm>
        <a:graphic>
          <a:graphicData uri="http://schemas.openxmlformats.org/drawingml/2006/table">
            <a:tbl>
              <a:tblPr/>
              <a:tblGrid>
                <a:gridCol w="1224136"/>
                <a:gridCol w="1714340"/>
                <a:gridCol w="1467867"/>
                <a:gridCol w="1282291"/>
                <a:gridCol w="1656185"/>
              </a:tblGrid>
              <a:tr h="8135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Inizio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Lunghezza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Default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35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Size Info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Lun.Head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35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Width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Larg.Imm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9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Alt.Imm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9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Planes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9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BitCnt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Bit/pixel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19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49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MP1 (4)</a:t>
            </a:r>
            <a:endParaRPr lang="it-IT" dirty="0"/>
          </a:p>
        </p:txBody>
      </p:sp>
      <p:sp>
        <p:nvSpPr>
          <p:cNvPr id="7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259632" y="1225991"/>
            <a:ext cx="7560840" cy="445379"/>
          </a:xfrm>
          <a:prstGeom prst="rect">
            <a:avLst/>
          </a:prstGeom>
          <a:noFill/>
          <a:ln/>
        </p:spPr>
        <p:txBody>
          <a:bodyPr wrap="square" lIns="90000" tIns="46800" rIns="90000" bIns="46800" anchor="ctr">
            <a:spAutoFit/>
          </a:bodyPr>
          <a:lstStyle/>
          <a:p>
            <a:pPr lvl="0" algn="ctr" defTabSz="449263">
              <a:lnSpc>
                <a:spcPct val="95000"/>
              </a:lnSpc>
              <a:spcBef>
                <a:spcPct val="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b="1" dirty="0" smtClean="0"/>
              <a:t>Il formato BMP: </a:t>
            </a:r>
            <a:r>
              <a:rPr lang="en-US" sz="2400" b="1" dirty="0" smtClean="0"/>
              <a:t>Image Header (2) 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Group 48"/>
          <p:cNvGraphicFramePr>
            <a:graphicFrameLocks noGrp="1"/>
          </p:cNvGraphicFramePr>
          <p:nvPr>
            <p:ph idx="1"/>
          </p:nvPr>
        </p:nvGraphicFramePr>
        <p:xfrm>
          <a:off x="1475655" y="1981201"/>
          <a:ext cx="7200801" cy="4232724"/>
        </p:xfrm>
        <a:graphic>
          <a:graphicData uri="http://schemas.openxmlformats.org/drawingml/2006/table">
            <a:tbl>
              <a:tblPr/>
              <a:tblGrid>
                <a:gridCol w="1140722"/>
                <a:gridCol w="1741214"/>
                <a:gridCol w="1436930"/>
                <a:gridCol w="1440968"/>
                <a:gridCol w="1440967"/>
              </a:tblGrid>
              <a:tr h="762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Inizio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Lunghezza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Default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Size Imm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Lun.Imm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Width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Ris.X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Ris.Y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Planes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Ncol.Imm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BitCnt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Icol.Imm</a:t>
                      </a:r>
                      <a:endParaRPr kumimoji="0" 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49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MP1 (5)</a:t>
            </a:r>
            <a:endParaRPr lang="it-IT" dirty="0"/>
          </a:p>
        </p:txBody>
      </p:sp>
      <p:sp>
        <p:nvSpPr>
          <p:cNvPr id="7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259632" y="1225991"/>
            <a:ext cx="7560840" cy="445379"/>
          </a:xfrm>
          <a:prstGeom prst="rect">
            <a:avLst/>
          </a:prstGeom>
          <a:noFill/>
          <a:ln/>
        </p:spPr>
        <p:txBody>
          <a:bodyPr wrap="square" lIns="90000" tIns="46800" rIns="90000" bIns="46800" anchor="ctr">
            <a:spAutoFit/>
          </a:bodyPr>
          <a:lstStyle/>
          <a:p>
            <a:pPr lvl="0" algn="ctr" defTabSz="449263">
              <a:lnSpc>
                <a:spcPct val="95000"/>
              </a:lnSpc>
              <a:spcBef>
                <a:spcPct val="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b="1" dirty="0" smtClean="0"/>
              <a:t>Il formato BMP: </a:t>
            </a:r>
            <a:r>
              <a:rPr lang="en-US" sz="2400" b="1" dirty="0" smtClean="0"/>
              <a:t>Image Header (2) 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Group 48"/>
          <p:cNvGraphicFramePr>
            <a:graphicFrameLocks noGrp="1"/>
          </p:cNvGraphicFramePr>
          <p:nvPr>
            <p:ph idx="1"/>
          </p:nvPr>
        </p:nvGraphicFramePr>
        <p:xfrm>
          <a:off x="1475655" y="1981201"/>
          <a:ext cx="7200801" cy="4232724"/>
        </p:xfrm>
        <a:graphic>
          <a:graphicData uri="http://schemas.openxmlformats.org/drawingml/2006/table">
            <a:tbl>
              <a:tblPr/>
              <a:tblGrid>
                <a:gridCol w="1140722"/>
                <a:gridCol w="1741214"/>
                <a:gridCol w="1436930"/>
                <a:gridCol w="1440968"/>
                <a:gridCol w="1440967"/>
              </a:tblGrid>
              <a:tr h="762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Inizio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Lunghezza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Default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Size Imm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Lun.Imm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Width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Ris.X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Ris.Y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Planes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Ncol.Imm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BitCnt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Icol.Imm</a:t>
                      </a:r>
                      <a:endParaRPr kumimoji="0" 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49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11093</TotalTime>
  <Words>419</Words>
  <Application>Microsoft Macintosh PowerPoint</Application>
  <PresentationFormat>Presentazione su schermo (4:3)</PresentationFormat>
  <Paragraphs>164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5" baseType="lpstr">
      <vt:lpstr>Calibri</vt:lpstr>
      <vt:lpstr>Gill Sans MT</vt:lpstr>
      <vt:lpstr>Tahoma</vt:lpstr>
      <vt:lpstr>Wingdings</vt:lpstr>
      <vt:lpstr>Wingdings 2</vt:lpstr>
      <vt:lpstr>Arial</vt:lpstr>
      <vt:lpstr>Solstizio</vt:lpstr>
      <vt:lpstr>Programmazione e Laboratorio di Programmazione</vt:lpstr>
      <vt:lpstr>Attività:</vt:lpstr>
      <vt:lpstr>col2bw.c / red.c</vt:lpstr>
      <vt:lpstr>MP1</vt:lpstr>
      <vt:lpstr>MP1 (2)</vt:lpstr>
      <vt:lpstr>MP1 (3)</vt:lpstr>
      <vt:lpstr>MP1 (4)</vt:lpstr>
      <vt:lpstr>MP1 (5)</vt:lpstr>
    </vt:vector>
  </TitlesOfParts>
  <Company>Hewlett-Packard</Company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Utente di Microsoft Office</cp:lastModifiedBy>
  <cp:revision>971</cp:revision>
  <dcterms:created xsi:type="dcterms:W3CDTF">2007-12-10T14:15:35Z</dcterms:created>
  <dcterms:modified xsi:type="dcterms:W3CDTF">2018-01-07T23:10:42Z</dcterms:modified>
</cp:coreProperties>
</file>