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av" ContentType="audio/wav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2" r:id="rId3"/>
    <p:sldId id="393" r:id="rId4"/>
    <p:sldId id="394" r:id="rId5"/>
    <p:sldId id="395" r:id="rId6"/>
    <p:sldId id="409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7017" autoAdjust="0"/>
  </p:normalViewPr>
  <p:slideViewPr>
    <p:cSldViewPr>
      <p:cViewPr varScale="1">
        <p:scale>
          <a:sx n="156" d="100"/>
          <a:sy n="156" d="100"/>
        </p:scale>
        <p:origin x="-6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06/01/18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06/01/18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audio" Target="../media/audio1.wav"/><Relationship Id="rId7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988840"/>
            <a:ext cx="7406640" cy="3431709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endParaRPr lang="it-IT" dirty="0"/>
          </a:p>
          <a:p>
            <a:r>
              <a:rPr lang="it-IT" strike="sngStrike" dirty="0" smtClean="0"/>
              <a:t>in linguaggio “C”</a:t>
            </a:r>
          </a:p>
          <a:p>
            <a:r>
              <a:rPr lang="it-IT" dirty="0"/>
              <a:t>u</a:t>
            </a:r>
            <a:r>
              <a:rPr lang="it-IT" dirty="0" smtClean="0"/>
              <a:t>sando la </a:t>
            </a:r>
            <a:r>
              <a:rPr lang="it-IT" i="1" dirty="0" err="1" smtClean="0"/>
              <a:t>shell</a:t>
            </a:r>
            <a:endParaRPr lang="it-IT" i="1" dirty="0" smtClean="0"/>
          </a:p>
          <a:p>
            <a:endParaRPr lang="it-IT" dirty="0" smtClean="0"/>
          </a:p>
          <a:p>
            <a:r>
              <a:rPr lang="it-IT" dirty="0" smtClean="0"/>
              <a:t>I permessi di accesso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4"/>
            <a:ext cx="7632848" cy="4978286"/>
          </a:xfrm>
        </p:spPr>
        <p:txBody>
          <a:bodyPr/>
          <a:lstStyle/>
          <a:p>
            <a:r>
              <a:rPr lang="it-IT" sz="2000" dirty="0"/>
              <a:t>Il modo più semplice è quello assoluto per chi ha dimestichezza con la rappresentazione ottale. Per usare questa rappresentazione è sufficiente rappresentare i nove permessi in tre gruppi di tre cifre binarie e tradurre ciascun gruppo in ottale</a:t>
            </a:r>
            <a:r>
              <a:rPr lang="it-IT" sz="2000" dirty="0" smtClean="0"/>
              <a:t>.</a:t>
            </a:r>
            <a:endParaRPr lang="it-IT" sz="2000" dirty="0"/>
          </a:p>
          <a:p>
            <a:pPr>
              <a:buFont typeface="Wingdings" charset="0"/>
              <a:buNone/>
            </a:pPr>
            <a:r>
              <a:rPr lang="it-IT" sz="2000" dirty="0"/>
              <a:t>		Esempio: </a:t>
            </a:r>
            <a:endParaRPr lang="it-IT" sz="2000" dirty="0" smtClean="0"/>
          </a:p>
          <a:p>
            <a:pPr>
              <a:buFont typeface="Wingdings" charset="0"/>
              <a:buNone/>
            </a:pPr>
            <a:endParaRPr lang="it-IT" sz="2000" dirty="0"/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proprietario		gruppo</a:t>
            </a:r>
            <a:r>
              <a:rPr lang="it-IT" sz="2000" dirty="0"/>
              <a:t>		 altri</a:t>
            </a:r>
          </a:p>
          <a:p>
            <a:pPr lvl="1">
              <a:buFont typeface="Wingdings" charset="0"/>
              <a:buNone/>
            </a:pPr>
            <a:endParaRPr lang="it-IT" sz="2000" dirty="0"/>
          </a:p>
          <a:p>
            <a:pPr lvl="1">
              <a:buFont typeface="Wingdings" charset="0"/>
              <a:buNone/>
            </a:pPr>
            <a:r>
              <a:rPr lang="it-IT" sz="2000" dirty="0"/>
              <a:t>		RWX	</a:t>
            </a:r>
            <a:r>
              <a:rPr lang="it-IT" sz="2000" dirty="0" smtClean="0"/>
              <a:t>	RWX		RWX</a:t>
            </a:r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	  </a:t>
            </a:r>
            <a:r>
              <a:rPr lang="it-IT" sz="2000" dirty="0" err="1" smtClean="0"/>
              <a:t>rw</a:t>
            </a:r>
            <a:r>
              <a:rPr lang="it-IT" sz="2000" dirty="0"/>
              <a:t>-		</a:t>
            </a:r>
            <a:r>
              <a:rPr lang="it-IT" sz="2000" dirty="0" smtClean="0"/>
              <a:t> </a:t>
            </a:r>
            <a:r>
              <a:rPr lang="it-IT" sz="2000" dirty="0"/>
              <a:t> </a:t>
            </a:r>
            <a:r>
              <a:rPr lang="it-IT" sz="2000" dirty="0" err="1" smtClean="0"/>
              <a:t>r</a:t>
            </a:r>
            <a:r>
              <a:rPr lang="it-IT" sz="2000" dirty="0"/>
              <a:t>--	</a:t>
            </a:r>
            <a:r>
              <a:rPr lang="it-IT" sz="2000" dirty="0" smtClean="0"/>
              <a:t>  	  -</a:t>
            </a:r>
            <a:r>
              <a:rPr lang="it-IT" sz="2000" dirty="0"/>
              <a:t>-</a:t>
            </a:r>
            <a:r>
              <a:rPr lang="it-IT" sz="2000" dirty="0" smtClean="0"/>
              <a:t>-</a:t>
            </a:r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	 110</a:t>
            </a:r>
            <a:r>
              <a:rPr lang="it-IT" sz="2000" dirty="0"/>
              <a:t>		</a:t>
            </a:r>
            <a:r>
              <a:rPr lang="it-IT" sz="2000" dirty="0" smtClean="0"/>
              <a:t> 100</a:t>
            </a:r>
            <a:r>
              <a:rPr lang="it-IT" sz="2000" dirty="0"/>
              <a:t>		 </a:t>
            </a:r>
            <a:r>
              <a:rPr lang="it-IT" sz="2000" dirty="0" smtClean="0"/>
              <a:t>000</a:t>
            </a:r>
          </a:p>
          <a:p>
            <a:pPr lvl="1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	   6 </a:t>
            </a:r>
            <a:r>
              <a:rPr lang="it-IT" sz="2000" dirty="0"/>
              <a:t>		   4		</a:t>
            </a:r>
            <a:r>
              <a:rPr lang="it-IT" sz="2000" dirty="0" smtClean="0"/>
              <a:t>   </a:t>
            </a:r>
            <a:r>
              <a:rPr lang="it-IT" sz="2000" dirty="0"/>
              <a:t>0 </a:t>
            </a:r>
          </a:p>
          <a:p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9279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8229600" cy="4401205"/>
          </a:xfrm>
        </p:spPr>
        <p:txBody>
          <a:bodyPr/>
          <a:lstStyle/>
          <a:p>
            <a:r>
              <a:rPr lang="it-IT" sz="2000" dirty="0"/>
              <a:t>Ad esempio, per assegnare al file </a:t>
            </a:r>
            <a:r>
              <a:rPr lang="it-IT" sz="2000" dirty="0" err="1"/>
              <a:t>std.c</a:t>
            </a:r>
            <a:r>
              <a:rPr lang="it-IT" sz="2000" dirty="0"/>
              <a:t> permesso il lettura e scrittura al proprietario, lettura per i componenti del gruppo di appartenenza e nessun accesso per gli altri utenti</a:t>
            </a:r>
            <a:r>
              <a:rPr lang="it-IT" sz="2000" dirty="0" smtClean="0"/>
              <a:t>: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/>
              <a:t># </a:t>
            </a:r>
            <a:r>
              <a:rPr lang="it-IT" sz="2000" dirty="0" err="1"/>
              <a:t>ls</a:t>
            </a:r>
            <a:r>
              <a:rPr lang="it-IT" sz="2000" dirty="0"/>
              <a:t> -l </a:t>
            </a:r>
            <a:r>
              <a:rPr lang="it-IT" sz="2000" dirty="0" err="1"/>
              <a:t>std.c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/>
              <a:t>-</a:t>
            </a:r>
            <a:r>
              <a:rPr lang="it-IT" sz="2000" dirty="0" err="1"/>
              <a:t>rw-r</a:t>
            </a:r>
            <a:r>
              <a:rPr lang="it-IT" sz="2000" dirty="0"/>
              <a:t>--</a:t>
            </a:r>
            <a:r>
              <a:rPr lang="it-IT" sz="2000" dirty="0" err="1"/>
              <a:t>r</a:t>
            </a:r>
            <a:r>
              <a:rPr lang="it-IT" sz="2000" dirty="0"/>
              <a:t>--    1 </a:t>
            </a:r>
            <a:r>
              <a:rPr lang="it-IT" sz="2000" dirty="0" err="1"/>
              <a:t>root</a:t>
            </a:r>
            <a:r>
              <a:rPr lang="it-IT" sz="2000" dirty="0"/>
              <a:t>     </a:t>
            </a:r>
            <a:r>
              <a:rPr lang="it-IT" sz="2000" dirty="0" err="1"/>
              <a:t>root</a:t>
            </a:r>
            <a:r>
              <a:rPr lang="it-IT" sz="2000" dirty="0"/>
              <a:t>          175 Mar 11 19:34 </a:t>
            </a:r>
            <a:r>
              <a:rPr lang="it-IT" sz="2000" dirty="0" err="1"/>
              <a:t>std.c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/>
              <a:t># </a:t>
            </a:r>
            <a:r>
              <a:rPr lang="it-IT" sz="2000" dirty="0" err="1"/>
              <a:t>chmod</a:t>
            </a:r>
            <a:r>
              <a:rPr lang="it-IT" sz="2000" dirty="0"/>
              <a:t> 640 </a:t>
            </a:r>
            <a:r>
              <a:rPr lang="it-IT" sz="2000" dirty="0" err="1"/>
              <a:t>std.c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/>
              <a:t># </a:t>
            </a:r>
            <a:r>
              <a:rPr lang="it-IT" sz="2000" dirty="0" err="1"/>
              <a:t>ls</a:t>
            </a:r>
            <a:r>
              <a:rPr lang="it-IT" sz="2000" dirty="0"/>
              <a:t> -l </a:t>
            </a:r>
            <a:r>
              <a:rPr lang="it-IT" sz="2000" dirty="0" err="1"/>
              <a:t>std.c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/>
              <a:t>-</a:t>
            </a:r>
            <a:r>
              <a:rPr lang="it-IT" sz="2000" dirty="0" err="1"/>
              <a:t>rw-r</a:t>
            </a:r>
            <a:r>
              <a:rPr lang="it-IT" sz="2000" dirty="0"/>
              <a:t>-----    1 </a:t>
            </a:r>
            <a:r>
              <a:rPr lang="it-IT" sz="2000" dirty="0" err="1"/>
              <a:t>root</a:t>
            </a:r>
            <a:r>
              <a:rPr lang="it-IT" sz="2000" dirty="0"/>
              <a:t>     </a:t>
            </a:r>
            <a:r>
              <a:rPr lang="it-IT" sz="2000" dirty="0" err="1"/>
              <a:t>root</a:t>
            </a:r>
            <a:r>
              <a:rPr lang="it-IT" sz="2000" dirty="0"/>
              <a:t>          175 Mar 11 19:34 </a:t>
            </a:r>
            <a:r>
              <a:rPr lang="it-IT" sz="2000" dirty="0" err="1"/>
              <a:t>std.c</a:t>
            </a: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dirty="0" smtClean="0"/>
              <a:t>#</a:t>
            </a:r>
            <a:endParaRPr lang="it-IT" sz="2000" dirty="0"/>
          </a:p>
          <a:p>
            <a:r>
              <a:rPr lang="it-IT" sz="2000" dirty="0"/>
              <a:t>Una modifica dei permessi effettuata in modo assoluto non permette la modifica di un solo permesso lasciando gli altri inalterati, occorre specificarli tutti.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981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4"/>
            <a:ext cx="8229600" cy="3939540"/>
          </a:xfrm>
        </p:spPr>
        <p:txBody>
          <a:bodyPr/>
          <a:lstStyle/>
          <a:p>
            <a:r>
              <a:rPr lang="it-IT" sz="2000" dirty="0"/>
              <a:t>Il formato simbolico è un po' più complesso e si usa come segue:</a:t>
            </a:r>
          </a:p>
          <a:p>
            <a:pPr>
              <a:buFont typeface="Wingdings" charset="0"/>
              <a:buNone/>
            </a:pPr>
            <a:endParaRPr lang="it-IT" sz="2000" dirty="0"/>
          </a:p>
          <a:p>
            <a:pPr lvl="2">
              <a:buFont typeface="Wingdings" charset="0"/>
              <a:buNone/>
            </a:pPr>
            <a:r>
              <a:rPr lang="it-IT" sz="2000" i="1" dirty="0" err="1"/>
              <a:t>chmod</a:t>
            </a:r>
            <a:r>
              <a:rPr lang="it-IT" sz="2000" i="1" dirty="0"/>
              <a:t> [&lt;chi&gt;] &lt;op&gt; &lt;permessi&gt; &lt;</a:t>
            </a:r>
            <a:r>
              <a:rPr lang="it-IT" sz="2000" i="1" dirty="0" err="1"/>
              <a:t>files</a:t>
            </a:r>
            <a:r>
              <a:rPr lang="it-IT" sz="2000" i="1" dirty="0"/>
              <a:t>&gt;</a:t>
            </a:r>
          </a:p>
          <a:p>
            <a:pPr lvl="2">
              <a:buFont typeface="Wingdings" charset="0"/>
              <a:buNone/>
            </a:pPr>
            <a:endParaRPr lang="it-IT" sz="2000" i="1" dirty="0"/>
          </a:p>
          <a:p>
            <a:pPr lvl="2">
              <a:buFont typeface="Wingdings" charset="0"/>
              <a:buNone/>
            </a:pPr>
            <a:r>
              <a:rPr lang="it-IT" sz="2000" dirty="0"/>
              <a:t>&lt;chi&gt; è una combinazione delle lettere qui elencate: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u:	proprietario </a:t>
            </a:r>
            <a:r>
              <a:rPr lang="it-IT" sz="2000" dirty="0"/>
              <a:t>(</a:t>
            </a:r>
            <a:r>
              <a:rPr lang="it-IT" sz="2000" dirty="0" err="1"/>
              <a:t>owner</a:t>
            </a:r>
            <a:r>
              <a:rPr lang="it-IT" sz="2000" dirty="0"/>
              <a:t>, </a:t>
            </a:r>
            <a:r>
              <a:rPr lang="it-IT" sz="2000" b="1" dirty="0"/>
              <a:t>U</a:t>
            </a:r>
            <a:r>
              <a:rPr lang="it-IT" sz="2000" dirty="0"/>
              <a:t>ser);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g:	</a:t>
            </a:r>
            <a:r>
              <a:rPr lang="it-IT" sz="2000" b="1" dirty="0" smtClean="0"/>
              <a:t>G</a:t>
            </a:r>
            <a:r>
              <a:rPr lang="it-IT" sz="2000" dirty="0" smtClean="0"/>
              <a:t>ruppo</a:t>
            </a:r>
            <a:r>
              <a:rPr lang="it-IT" sz="2000" dirty="0"/>
              <a:t>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o:	altri </a:t>
            </a:r>
            <a:r>
              <a:rPr lang="it-IT" sz="2000" dirty="0"/>
              <a:t>(</a:t>
            </a:r>
            <a:r>
              <a:rPr lang="it-IT" sz="2000" b="1" dirty="0" err="1"/>
              <a:t>O</a:t>
            </a:r>
            <a:r>
              <a:rPr lang="it-IT" sz="2000" dirty="0" err="1"/>
              <a:t>ther</a:t>
            </a:r>
            <a:r>
              <a:rPr lang="it-IT" sz="2000" dirty="0"/>
              <a:t>); </a:t>
            </a:r>
          </a:p>
          <a:p>
            <a:pPr lvl="2"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2000" dirty="0" smtClean="0"/>
              <a:t>a:	tutti </a:t>
            </a:r>
            <a:r>
              <a:rPr lang="it-IT" sz="2000" dirty="0"/>
              <a:t>(</a:t>
            </a:r>
            <a:r>
              <a:rPr lang="it-IT" sz="2000" b="1" dirty="0" err="1"/>
              <a:t>A</a:t>
            </a:r>
            <a:r>
              <a:rPr lang="it-IT" sz="2000" dirty="0" err="1"/>
              <a:t>ll</a:t>
            </a:r>
            <a:r>
              <a:rPr lang="it-IT" sz="2000" dirty="0"/>
              <a:t>, cioè "</a:t>
            </a:r>
            <a:r>
              <a:rPr lang="it-IT" sz="2000" dirty="0" err="1"/>
              <a:t>ugo</a:t>
            </a:r>
            <a:r>
              <a:rPr lang="it-IT" sz="2000" dirty="0"/>
              <a:t>"). </a:t>
            </a:r>
          </a:p>
          <a:p>
            <a:pPr lvl="2">
              <a:buFont typeface="Wingdings" charset="0"/>
              <a:buNone/>
            </a:pPr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879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7488832" cy="3354765"/>
          </a:xfrm>
        </p:spPr>
        <p:txBody>
          <a:bodyPr/>
          <a:lstStyle/>
          <a:p>
            <a:r>
              <a:rPr lang="it-IT" sz="2400" dirty="0"/>
              <a:t>&lt;op&gt; può essere uno dei caratteri "+", "-" o "=" a seconda che il permesso vada (rispettivamente) aggiunto, tolto o reso identico a quello specificato nei &lt;permessi&gt; e per le categorie di utenti individuati da &lt;chi&gt;.</a:t>
            </a:r>
          </a:p>
          <a:p>
            <a:endParaRPr lang="it-IT" sz="2400" dirty="0"/>
          </a:p>
          <a:p>
            <a:r>
              <a:rPr lang="it-IT" sz="2400" dirty="0"/>
              <a:t>&lt;permessi&gt; è una combinazione delle lettere "</a:t>
            </a:r>
            <a:r>
              <a:rPr lang="it-IT" sz="2400" dirty="0" err="1"/>
              <a:t>r</a:t>
            </a:r>
            <a:r>
              <a:rPr lang="it-IT" sz="2400" dirty="0"/>
              <a:t>" (</a:t>
            </a:r>
            <a:r>
              <a:rPr lang="it-IT" sz="2400" dirty="0" err="1"/>
              <a:t>read</a:t>
            </a:r>
            <a:r>
              <a:rPr lang="it-IT" sz="2400" dirty="0"/>
              <a:t>), "</a:t>
            </a:r>
            <a:r>
              <a:rPr lang="it-IT" sz="2400" dirty="0" err="1"/>
              <a:t>w</a:t>
            </a:r>
            <a:r>
              <a:rPr lang="it-IT" sz="2400" dirty="0"/>
              <a:t>" (</a:t>
            </a:r>
            <a:r>
              <a:rPr lang="it-IT" sz="2400" dirty="0" err="1"/>
              <a:t>write</a:t>
            </a:r>
            <a:r>
              <a:rPr lang="it-IT" sz="2400" dirty="0"/>
              <a:t>) e "x" (esecuzione) che rappresentano i permessi da modificare.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811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848872" cy="4770536"/>
          </a:xfrm>
        </p:spPr>
        <p:txBody>
          <a:bodyPr/>
          <a:lstStyle/>
          <a:p>
            <a:r>
              <a:rPr lang="it-IT" sz="2400" dirty="0"/>
              <a:t>Esempi di mode simbolico: </a:t>
            </a:r>
          </a:p>
          <a:p>
            <a:pPr>
              <a:buFont typeface="Wingdings" charset="0"/>
              <a:buNone/>
            </a:pPr>
            <a:r>
              <a:rPr lang="it-IT" sz="2400" dirty="0"/>
              <a:t>	</a:t>
            </a:r>
            <a:r>
              <a:rPr lang="it-IT" sz="2400" dirty="0" err="1"/>
              <a:t>u+x</a:t>
            </a:r>
            <a:r>
              <a:rPr lang="it-IT" sz="2400" dirty="0"/>
              <a:t> 		aggiunge il permesso di eseguibilità al </a:t>
            </a:r>
            <a:r>
              <a:rPr lang="it-IT" sz="2400" dirty="0" smtClean="0"/>
              <a:t>			proprietario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go-</a:t>
            </a:r>
            <a:r>
              <a:rPr lang="it-IT" sz="2400" dirty="0" err="1"/>
              <a:t>wx</a:t>
            </a:r>
            <a:r>
              <a:rPr lang="it-IT" sz="2400" dirty="0"/>
              <a:t>	vengono tolti i permessi di scrittura ed </a:t>
            </a:r>
            <a:r>
              <a:rPr lang="it-IT" sz="2400" dirty="0" smtClean="0"/>
              <a:t>			eseguibilità per gruppo </a:t>
            </a:r>
            <a:r>
              <a:rPr lang="it-IT" sz="2400" dirty="0"/>
              <a:t>e </a:t>
            </a:r>
            <a:r>
              <a:rPr lang="it-IT" sz="2400" dirty="0" smtClean="0"/>
              <a:t>altri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-x		viene tolta l'eseguibilità per tutti gli utenti, </a:t>
            </a:r>
            <a:r>
              <a:rPr lang="it-IT" sz="2400" dirty="0" smtClean="0"/>
              <a:t>			proprietario compreso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o=</a:t>
            </a:r>
            <a:r>
              <a:rPr lang="it-IT" sz="2400" dirty="0" err="1"/>
              <a:t>r</a:t>
            </a:r>
            <a:r>
              <a:rPr lang="it-IT" sz="2400" dirty="0"/>
              <a:t>		agli altri viene assegnato il solo permesso di </a:t>
            </a:r>
            <a:r>
              <a:rPr lang="it-IT" sz="2400" dirty="0" smtClean="0"/>
              <a:t>			lettura </a:t>
            </a:r>
            <a:r>
              <a:rPr lang="it-IT" sz="2400" dirty="0"/>
              <a:t>(</a:t>
            </a:r>
            <a:r>
              <a:rPr lang="it-IT" sz="2400" dirty="0" smtClean="0"/>
              <a:t>se non </a:t>
            </a:r>
            <a:r>
              <a:rPr lang="it-IT" sz="2400" dirty="0"/>
              <a:t>c'era permesso di lettura viene </a:t>
            </a:r>
            <a:r>
              <a:rPr lang="it-IT" sz="2400" dirty="0" smtClean="0"/>
              <a:t>		accordato </a:t>
            </a:r>
            <a:r>
              <a:rPr lang="it-IT" sz="2400" dirty="0"/>
              <a:t>e </a:t>
            </a:r>
            <a:r>
              <a:rPr lang="it-IT" sz="2400" dirty="0" smtClean="0"/>
              <a:t>se c'erano </a:t>
            </a:r>
            <a:r>
              <a:rPr lang="it-IT" sz="2400" dirty="0"/>
              <a:t>permessi in scrittura o </a:t>
            </a:r>
            <a:r>
              <a:rPr lang="it-IT" sz="2400" dirty="0" smtClean="0"/>
              <a:t>		esecuzione vengono negati</a:t>
            </a:r>
            <a:r>
              <a:rPr lang="it-IT" sz="2000" dirty="0"/>
              <a:t>)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834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920880" cy="5047535"/>
          </a:xfrm>
        </p:spPr>
        <p:txBody>
          <a:bodyPr/>
          <a:lstStyle/>
          <a:p>
            <a:r>
              <a:rPr lang="it-IT" sz="2400" dirty="0"/>
              <a:t>il comando </a:t>
            </a:r>
            <a:r>
              <a:rPr lang="it-IT" sz="2400" i="1" dirty="0" err="1"/>
              <a:t>chmod</a:t>
            </a:r>
            <a:r>
              <a:rPr lang="it-IT" sz="2400" dirty="0"/>
              <a:t> in realtà ammette un quarto gruppo di permessi. Il quarto gruppo, che in realtà nella specificazione del mode precede gli altri tre, viene impiegato dal super-</a:t>
            </a:r>
            <a:r>
              <a:rPr lang="it-IT" sz="2400" dirty="0" err="1"/>
              <a:t>user</a:t>
            </a:r>
            <a:r>
              <a:rPr lang="it-IT" sz="2400" dirty="0"/>
              <a:t> e si riferisce esclusivamente a file eseguibili. </a:t>
            </a:r>
          </a:p>
          <a:p>
            <a:r>
              <a:rPr lang="it-IT" sz="2400" dirty="0"/>
              <a:t>Se il primo bit del quarto gruppo (bit chiamato "</a:t>
            </a:r>
            <a:r>
              <a:rPr lang="it-IT" sz="2400" b="1" dirty="0"/>
              <a:t>set </a:t>
            </a:r>
            <a:r>
              <a:rPr lang="it-IT" sz="2400" b="1" dirty="0" err="1"/>
              <a:t>user</a:t>
            </a:r>
            <a:r>
              <a:rPr lang="it-IT" sz="2400" b="1" dirty="0"/>
              <a:t>-ID</a:t>
            </a:r>
            <a:r>
              <a:rPr lang="it-IT" sz="2400" dirty="0"/>
              <a:t>") è alto, il </a:t>
            </a:r>
            <a:r>
              <a:rPr lang="it-IT" sz="2400" dirty="0" err="1"/>
              <a:t>Process</a:t>
            </a:r>
            <a:r>
              <a:rPr lang="it-IT" sz="2400" dirty="0"/>
              <a:t> </a:t>
            </a:r>
            <a:r>
              <a:rPr lang="it-IT" sz="2400" dirty="0" err="1"/>
              <a:t>Effective</a:t>
            </a:r>
            <a:r>
              <a:rPr lang="it-IT" sz="2400" dirty="0"/>
              <a:t> User ID diventa uguale allo User ID del file in esecuzione per il tempo dell'esecuzione. Significato analogo ha il secondo bit ("set </a:t>
            </a:r>
            <a:r>
              <a:rPr lang="it-IT" sz="2400" dirty="0" err="1"/>
              <a:t>group</a:t>
            </a:r>
            <a:r>
              <a:rPr lang="it-IT" sz="2400" dirty="0"/>
              <a:t>-ID") che agisce temporaneamente sul </a:t>
            </a:r>
            <a:r>
              <a:rPr lang="it-IT" sz="2400" dirty="0" err="1"/>
              <a:t>Process</a:t>
            </a:r>
            <a:r>
              <a:rPr lang="it-IT" sz="2400" dirty="0"/>
              <a:t> </a:t>
            </a:r>
            <a:r>
              <a:rPr lang="it-IT" sz="2400" dirty="0" err="1"/>
              <a:t>Effective</a:t>
            </a:r>
            <a:r>
              <a:rPr lang="it-IT" sz="2400" dirty="0"/>
              <a:t> Group ID. Quando questi due bit sono presenti, i due convenzionali bit di permesso di esecuzione per proprietario e gruppo, che solitamente vengono indicati con "x", vengono trasformati in "</a:t>
            </a:r>
            <a:r>
              <a:rPr lang="it-IT" sz="2400" dirty="0" err="1"/>
              <a:t>s</a:t>
            </a:r>
            <a:r>
              <a:rPr lang="it-IT" sz="2400" dirty="0"/>
              <a:t>" o "</a:t>
            </a:r>
            <a:r>
              <a:rPr lang="it-IT" sz="2400" dirty="0" smtClean="0"/>
              <a:t>t”. </a:t>
            </a:r>
            <a:endParaRPr lang="it-IT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346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0880" cy="4458913"/>
          </a:xfrm>
        </p:spPr>
        <p:txBody>
          <a:bodyPr/>
          <a:lstStyle/>
          <a:p>
            <a:r>
              <a:rPr lang="it-IT" sz="2000" dirty="0"/>
              <a:t>Il terzo bit viene chiamato "</a:t>
            </a:r>
            <a:r>
              <a:rPr lang="it-IT" sz="2000" b="1" dirty="0" err="1"/>
              <a:t>sticky</a:t>
            </a:r>
            <a:r>
              <a:rPr lang="it-IT" sz="2000" b="1" dirty="0"/>
              <a:t>-bit</a:t>
            </a:r>
            <a:r>
              <a:rPr lang="it-IT" sz="2000" dirty="0"/>
              <a:t>" ed è usato per gli eseguibili condivisibili da più utenti. Se il bit è attivo l'area di swap del programma non viene rilasciata anche se nessun utente sta usando il programma. Questo in generale migliora la risposta del sistema nell'uso di questi eseguibili</a:t>
            </a:r>
            <a:r>
              <a:rPr lang="it-IT" sz="2000" dirty="0" smtClean="0"/>
              <a:t>.</a:t>
            </a:r>
            <a:endParaRPr lang="it-IT" sz="2000" dirty="0"/>
          </a:p>
          <a:p>
            <a:r>
              <a:rPr lang="it-IT" sz="2000" dirty="0"/>
              <a:t>Benché ormai non venga più utilizzato per i file, lo </a:t>
            </a:r>
            <a:r>
              <a:rPr lang="it-IT" sz="2000" i="1" dirty="0" err="1"/>
              <a:t>sticky</a:t>
            </a:r>
            <a:r>
              <a:rPr lang="it-IT" sz="2000" i="1" dirty="0"/>
              <a:t> bit  </a:t>
            </a:r>
            <a:r>
              <a:rPr lang="it-IT" sz="2000" dirty="0"/>
              <a:t>ha invece assunto un uso importante per le directory; in questo caso se tale bit è impostato un file potrà essere rimosso dalla directory soltanto se l'utente ha il permesso di scrittura su di essa ed inoltre è vera una delle seguenti condizioni: </a:t>
            </a:r>
          </a:p>
          <a:p>
            <a:pPr lvl="1"/>
            <a:r>
              <a:rPr lang="it-IT" sz="2000" dirty="0"/>
              <a:t>l'utente è proprietario del file </a:t>
            </a:r>
          </a:p>
          <a:p>
            <a:pPr lvl="1"/>
            <a:r>
              <a:rPr lang="it-IT" sz="2000" dirty="0"/>
              <a:t>l'utente è proprietario della directory </a:t>
            </a:r>
          </a:p>
          <a:p>
            <a:pPr lvl="1"/>
            <a:r>
              <a:rPr lang="it-IT" sz="2000" dirty="0"/>
              <a:t>l'utente è l'amministratore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724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0880" cy="5601533"/>
          </a:xfrm>
        </p:spPr>
        <p:txBody>
          <a:bodyPr/>
          <a:lstStyle/>
          <a:p>
            <a:r>
              <a:rPr lang="it-IT" sz="2400" dirty="0"/>
              <a:t>Un classico esempio di directory che ha questo bit impostato è </a:t>
            </a:r>
            <a:r>
              <a:rPr lang="it-IT" sz="2400" b="1" dirty="0"/>
              <a:t>/</a:t>
            </a:r>
            <a:r>
              <a:rPr lang="it-IT" sz="2400" b="1" dirty="0" err="1"/>
              <a:t>tmp</a:t>
            </a:r>
            <a:r>
              <a:rPr lang="it-IT" sz="2400" dirty="0"/>
              <a:t>, i permessi infatti di solito sono i seguenti:</a:t>
            </a:r>
          </a:p>
          <a:p>
            <a:pPr>
              <a:buFont typeface="Wingdings" charset="0"/>
              <a:buNone/>
            </a:pPr>
            <a:r>
              <a:rPr lang="it-IT" sz="2400" dirty="0"/>
              <a:t>		# </a:t>
            </a:r>
            <a:r>
              <a:rPr lang="it-IT" sz="2400" dirty="0" err="1"/>
              <a:t>ls</a:t>
            </a:r>
            <a:r>
              <a:rPr lang="it-IT" sz="2400" dirty="0"/>
              <a:t> -l /</a:t>
            </a:r>
            <a:r>
              <a:rPr lang="it-IT" sz="2400" dirty="0" err="1"/>
              <a:t>tmp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	</a:t>
            </a:r>
            <a:r>
              <a:rPr lang="it-IT" sz="2400" dirty="0" err="1"/>
              <a:t>drwxrwxrwt</a:t>
            </a:r>
            <a:r>
              <a:rPr lang="it-IT" sz="2400" dirty="0"/>
              <a:t> 6 </a:t>
            </a:r>
            <a:r>
              <a:rPr lang="it-IT" sz="2400" dirty="0" err="1"/>
              <a:t>root</a:t>
            </a:r>
            <a:r>
              <a:rPr lang="it-IT" sz="2400" dirty="0"/>
              <a:t> </a:t>
            </a:r>
            <a:r>
              <a:rPr lang="it-IT" sz="2400" dirty="0" err="1"/>
              <a:t>root</a:t>
            </a:r>
            <a:r>
              <a:rPr lang="it-IT" sz="2400" dirty="0"/>
              <a:t> 1024 </a:t>
            </a:r>
            <a:r>
              <a:rPr lang="it-IT" sz="2400" dirty="0" err="1"/>
              <a:t>Aug</a:t>
            </a:r>
            <a:r>
              <a:rPr lang="it-IT" sz="2400" dirty="0"/>
              <a:t> 10 01:03 /</a:t>
            </a:r>
            <a:r>
              <a:rPr lang="it-IT" sz="2400" dirty="0" err="1"/>
              <a:t>tmp</a:t>
            </a:r>
            <a:r>
              <a:rPr lang="it-IT" sz="2400" dirty="0"/>
              <a:t> </a:t>
            </a:r>
          </a:p>
          <a:p>
            <a:pPr>
              <a:buFont typeface="Wingdings" charset="0"/>
              <a:buNone/>
            </a:pPr>
            <a:r>
              <a:rPr lang="it-IT" sz="2400" dirty="0"/>
              <a:t>	quindi con lo </a:t>
            </a:r>
            <a:r>
              <a:rPr lang="it-IT" sz="2400" i="1" dirty="0" err="1"/>
              <a:t>sticky</a:t>
            </a:r>
            <a:r>
              <a:rPr lang="it-IT" sz="2400" i="1" dirty="0"/>
              <a:t> bit </a:t>
            </a:r>
            <a:r>
              <a:rPr lang="it-IT" sz="2400" dirty="0"/>
              <a:t>bit impostato.</a:t>
            </a:r>
          </a:p>
          <a:p>
            <a:pPr>
              <a:buFont typeface="Wingdings" charset="0"/>
              <a:buNone/>
            </a:pPr>
            <a:r>
              <a:rPr lang="it-IT" sz="2400" dirty="0"/>
              <a:t>	In questo modo qualunque utente nel sistema può creare dei file in questa directory (che, come suggerisce il nome, è normalmente utilizzata per la creazione di file temporanei), ma solo l'utente che ha creato un certo file potrà cancellarlo o rinominarlo. In questo modo si evita che un utente possa, più o meno consapevolmente, cancellare i file temporanei creati degli altri utenti. </a:t>
            </a:r>
          </a:p>
          <a:p>
            <a:endParaRPr lang="it-IT" sz="20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785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8229600" cy="5201424"/>
          </a:xfrm>
        </p:spPr>
        <p:txBody>
          <a:bodyPr/>
          <a:lstStyle/>
          <a:p>
            <a:r>
              <a:rPr lang="it-IT" sz="2000" dirty="0"/>
              <a:t>Esempi con set </a:t>
            </a:r>
            <a:r>
              <a:rPr lang="it-IT" sz="2000" dirty="0" err="1"/>
              <a:t>user</a:t>
            </a:r>
            <a:r>
              <a:rPr lang="it-IT" sz="2000" dirty="0"/>
              <a:t>/</a:t>
            </a:r>
            <a:r>
              <a:rPr lang="it-IT" sz="2000" dirty="0" err="1"/>
              <a:t>group</a:t>
            </a:r>
            <a:r>
              <a:rPr lang="it-IT" sz="2000" dirty="0"/>
              <a:t> ID e </a:t>
            </a:r>
            <a:r>
              <a:rPr lang="it-IT" sz="2000" dirty="0" err="1"/>
              <a:t>sticky</a:t>
            </a:r>
            <a:r>
              <a:rPr lang="it-IT" sz="2000" dirty="0"/>
              <a:t> bit</a:t>
            </a:r>
            <a:r>
              <a:rPr lang="it-IT" sz="2000" dirty="0" smtClean="0"/>
              <a:t>:</a:t>
            </a:r>
            <a:endParaRPr lang="it-IT" sz="2000" dirty="0"/>
          </a:p>
          <a:p>
            <a:pPr>
              <a:buFont typeface="Wingdings" charset="0"/>
              <a:buNone/>
            </a:pPr>
            <a:r>
              <a:rPr lang="it-IT" sz="2000" dirty="0"/>
              <a:t>	</a:t>
            </a:r>
            <a:r>
              <a:rPr lang="it-IT" sz="1800" dirty="0"/>
              <a:t>$ </a:t>
            </a:r>
            <a:r>
              <a:rPr lang="it-IT" sz="1800" dirty="0" err="1"/>
              <a:t>chmod</a:t>
            </a:r>
            <a:r>
              <a:rPr lang="it-IT" sz="1800" dirty="0"/>
              <a:t> 777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$ </a:t>
            </a:r>
            <a:r>
              <a:rPr lang="it-IT" sz="1800" dirty="0" err="1"/>
              <a:t>ls</a:t>
            </a:r>
            <a:r>
              <a:rPr lang="it-IT" sz="1800" dirty="0"/>
              <a:t> -l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-</a:t>
            </a:r>
            <a:r>
              <a:rPr lang="it-IT" sz="1800" dirty="0" err="1"/>
              <a:t>rwxrwxrwx</a:t>
            </a:r>
            <a:r>
              <a:rPr lang="it-IT" sz="1800" dirty="0"/>
              <a:t> 1 rossi 12 </a:t>
            </a:r>
            <a:r>
              <a:rPr lang="it-IT" sz="1800" dirty="0" err="1"/>
              <a:t>Oct</a:t>
            </a:r>
            <a:r>
              <a:rPr lang="it-IT" sz="1800" dirty="0"/>
              <a:t> 2 10:52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$ su		# diventa super-</a:t>
            </a:r>
            <a:r>
              <a:rPr lang="it-IT" sz="1800" dirty="0" err="1"/>
              <a:t>user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Password:</a:t>
            </a:r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chmod</a:t>
            </a:r>
            <a:r>
              <a:rPr lang="it-IT" sz="1800" dirty="0"/>
              <a:t> 4777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ls</a:t>
            </a:r>
            <a:r>
              <a:rPr lang="it-IT" sz="1800" dirty="0"/>
              <a:t> -l </a:t>
            </a:r>
            <a:r>
              <a:rPr lang="it-IT" sz="1800" dirty="0" err="1"/>
              <a:t>std</a:t>
            </a:r>
            <a:r>
              <a:rPr lang="it-IT" sz="1800" dirty="0"/>
              <a:t> -</a:t>
            </a:r>
            <a:r>
              <a:rPr lang="it-IT" sz="1800" dirty="0" err="1"/>
              <a:t>rwsrwxrwx</a:t>
            </a:r>
            <a:r>
              <a:rPr lang="it-IT" sz="1800" dirty="0"/>
              <a:t> 1 rossi 12 </a:t>
            </a:r>
            <a:r>
              <a:rPr lang="it-IT" sz="1800" dirty="0" err="1"/>
              <a:t>Oct</a:t>
            </a:r>
            <a:r>
              <a:rPr lang="it-IT" sz="1800" dirty="0"/>
              <a:t> 2 10:52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chmod</a:t>
            </a:r>
            <a:r>
              <a:rPr lang="it-IT" sz="1800" dirty="0"/>
              <a:t> 6777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ls</a:t>
            </a:r>
            <a:r>
              <a:rPr lang="it-IT" sz="1800" dirty="0"/>
              <a:t> -l </a:t>
            </a:r>
            <a:r>
              <a:rPr lang="it-IT" sz="1800" dirty="0" err="1"/>
              <a:t>std</a:t>
            </a:r>
            <a:r>
              <a:rPr lang="it-IT" sz="1800" dirty="0"/>
              <a:t> -</a:t>
            </a:r>
            <a:r>
              <a:rPr lang="it-IT" sz="1800" dirty="0" err="1"/>
              <a:t>rwsrwsrwx</a:t>
            </a:r>
            <a:r>
              <a:rPr lang="it-IT" sz="1800" dirty="0"/>
              <a:t> 1 rossi 12 </a:t>
            </a:r>
            <a:r>
              <a:rPr lang="it-IT" sz="1800" dirty="0" err="1"/>
              <a:t>Oct</a:t>
            </a:r>
            <a:r>
              <a:rPr lang="it-IT" sz="1800" dirty="0"/>
              <a:t> 2 10:52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chmod</a:t>
            </a:r>
            <a:r>
              <a:rPr lang="it-IT" sz="1800" dirty="0"/>
              <a:t> 7777 </a:t>
            </a:r>
            <a:r>
              <a:rPr lang="it-IT" sz="1800" dirty="0" err="1"/>
              <a:t>std</a:t>
            </a:r>
            <a:endParaRPr lang="it-IT" sz="1800" dirty="0"/>
          </a:p>
          <a:p>
            <a:pPr>
              <a:buFont typeface="Wingdings" charset="0"/>
              <a:buNone/>
            </a:pPr>
            <a:r>
              <a:rPr lang="it-IT" sz="1800" dirty="0"/>
              <a:t>	# </a:t>
            </a:r>
            <a:r>
              <a:rPr lang="it-IT" sz="1800" dirty="0" err="1"/>
              <a:t>ls</a:t>
            </a:r>
            <a:r>
              <a:rPr lang="it-IT" sz="1800" dirty="0"/>
              <a:t> -l </a:t>
            </a:r>
            <a:r>
              <a:rPr lang="it-IT" sz="1800" dirty="0" err="1"/>
              <a:t>std</a:t>
            </a:r>
            <a:r>
              <a:rPr lang="it-IT" sz="1800" dirty="0"/>
              <a:t> -</a:t>
            </a:r>
            <a:r>
              <a:rPr lang="it-IT" sz="1800" dirty="0" err="1"/>
              <a:t>rwsrwsrwt</a:t>
            </a:r>
            <a:r>
              <a:rPr lang="it-IT" sz="1800" dirty="0"/>
              <a:t> 1 ross</a:t>
            </a:r>
            <a:r>
              <a:rPr lang="it-IT" sz="2000" dirty="0"/>
              <a:t>i 12 </a:t>
            </a:r>
            <a:r>
              <a:rPr lang="it-IT" sz="2000" dirty="0" err="1"/>
              <a:t>Oct</a:t>
            </a:r>
            <a:r>
              <a:rPr lang="it-IT" sz="2000" dirty="0"/>
              <a:t> 2 10:52 </a:t>
            </a:r>
            <a:r>
              <a:rPr lang="it-IT" sz="2000" dirty="0" err="1"/>
              <a:t>std</a:t>
            </a:r>
            <a:r>
              <a:rPr lang="it-IT" sz="2000" dirty="0"/>
              <a:t>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2936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704856" cy="4751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000" dirty="0"/>
              <a:t>I due comandi </a:t>
            </a:r>
            <a:r>
              <a:rPr lang="it-IT" sz="2000" i="1" dirty="0" err="1"/>
              <a:t>chown</a:t>
            </a:r>
            <a:r>
              <a:rPr lang="it-IT" sz="2000" dirty="0"/>
              <a:t> (</a:t>
            </a:r>
            <a:r>
              <a:rPr lang="it-IT" sz="2000" b="1" dirty="0" err="1"/>
              <a:t>CH</a:t>
            </a:r>
            <a:r>
              <a:rPr lang="it-IT" sz="2000" dirty="0" err="1"/>
              <a:t>ange</a:t>
            </a:r>
            <a:r>
              <a:rPr lang="it-IT" sz="2000" dirty="0"/>
              <a:t> </a:t>
            </a:r>
            <a:r>
              <a:rPr lang="it-IT" sz="2000" b="1" dirty="0" err="1"/>
              <a:t>OWN</a:t>
            </a:r>
            <a:r>
              <a:rPr lang="it-IT" sz="2000" dirty="0" err="1"/>
              <a:t>ership</a:t>
            </a:r>
            <a:r>
              <a:rPr lang="it-IT" sz="2000" dirty="0"/>
              <a:t>) e </a:t>
            </a:r>
            <a:r>
              <a:rPr lang="it-IT" sz="2000" i="1" dirty="0" err="1"/>
              <a:t>chgrp</a:t>
            </a:r>
            <a:r>
              <a:rPr lang="it-IT" sz="2000" dirty="0"/>
              <a:t> (</a:t>
            </a:r>
            <a:r>
              <a:rPr lang="it-IT" sz="2000" b="1" dirty="0" err="1"/>
              <a:t>CH</a:t>
            </a:r>
            <a:r>
              <a:rPr lang="it-IT" sz="2000" dirty="0" err="1"/>
              <a:t>ange</a:t>
            </a:r>
            <a:r>
              <a:rPr lang="it-IT" sz="2000" dirty="0"/>
              <a:t> </a:t>
            </a:r>
            <a:r>
              <a:rPr lang="it-IT" sz="2000" b="1" dirty="0" err="1"/>
              <a:t>GR</a:t>
            </a:r>
            <a:r>
              <a:rPr lang="it-IT" sz="2000" dirty="0" err="1"/>
              <a:t>ou</a:t>
            </a:r>
            <a:r>
              <a:rPr lang="it-IT" sz="2000" b="1" dirty="0" err="1"/>
              <a:t>P</a:t>
            </a:r>
            <a:r>
              <a:rPr lang="it-IT" sz="2000" dirty="0"/>
              <a:t>) consentono di modificare il proprietario (</a:t>
            </a:r>
            <a:r>
              <a:rPr lang="it-IT" sz="2000" dirty="0" err="1"/>
              <a:t>owner</a:t>
            </a:r>
            <a:r>
              <a:rPr lang="it-IT" sz="2000" dirty="0"/>
              <a:t>) ed il gruppo di un file: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	</a:t>
            </a:r>
            <a:r>
              <a:rPr lang="it-IT" sz="2000" i="1" dirty="0"/>
              <a:t>$ </a:t>
            </a:r>
            <a:r>
              <a:rPr lang="it-IT" sz="2000" i="1" dirty="0" err="1"/>
              <a:t>chown</a:t>
            </a:r>
            <a:r>
              <a:rPr lang="it-IT" sz="2000" i="1" dirty="0"/>
              <a:t> &lt;proprietario&gt; &lt;</a:t>
            </a:r>
            <a:r>
              <a:rPr lang="it-IT" sz="2000" i="1" dirty="0" err="1"/>
              <a:t>nomefile</a:t>
            </a:r>
            <a:r>
              <a:rPr lang="it-IT" sz="2000" i="1" dirty="0"/>
              <a:t>&gt;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Nell'esempio il file &lt;</a:t>
            </a:r>
            <a:r>
              <a:rPr lang="it-IT" sz="2000" dirty="0" err="1"/>
              <a:t>nomefile</a:t>
            </a:r>
            <a:r>
              <a:rPr lang="it-IT" sz="2000" dirty="0"/>
              <a:t>&gt; diventa dell'utente &lt;proprietario&gt;.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it-IT" sz="2000" dirty="0"/>
          </a:p>
          <a:p>
            <a:pPr>
              <a:lnSpc>
                <a:spcPct val="90000"/>
              </a:lnSpc>
            </a:pPr>
            <a:r>
              <a:rPr lang="it-IT" sz="2000" dirty="0"/>
              <a:t>Solo il proprietario del file o il super-</a:t>
            </a:r>
            <a:r>
              <a:rPr lang="it-IT" sz="2000" dirty="0" err="1"/>
              <a:t>user</a:t>
            </a:r>
            <a:r>
              <a:rPr lang="it-IT" sz="2000" dirty="0"/>
              <a:t> possono cambiare l'</a:t>
            </a:r>
            <a:r>
              <a:rPr lang="it-IT" sz="2000" dirty="0" err="1"/>
              <a:t>owner</a:t>
            </a:r>
            <a:r>
              <a:rPr lang="it-IT" sz="2000" dirty="0"/>
              <a:t> di un file. Il comando </a:t>
            </a:r>
            <a:r>
              <a:rPr lang="it-IT" sz="2000" dirty="0" err="1"/>
              <a:t>chgrp</a:t>
            </a:r>
            <a:r>
              <a:rPr lang="it-IT" sz="2000" dirty="0"/>
              <a:t> è impiegato dal super-</a:t>
            </a:r>
            <a:r>
              <a:rPr lang="it-IT" sz="2000" dirty="0" err="1"/>
              <a:t>user</a:t>
            </a:r>
            <a:r>
              <a:rPr lang="it-IT" sz="2000" dirty="0"/>
              <a:t> e ha la sintassi: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	</a:t>
            </a:r>
            <a:r>
              <a:rPr lang="it-IT" sz="2000" i="1" dirty="0"/>
              <a:t>$ </a:t>
            </a:r>
            <a:r>
              <a:rPr lang="it-IT" sz="2000" i="1" dirty="0" err="1"/>
              <a:t>chgrp</a:t>
            </a:r>
            <a:r>
              <a:rPr lang="it-IT" sz="2000" i="1" dirty="0"/>
              <a:t> &lt;gruppo&gt; &lt;</a:t>
            </a:r>
            <a:r>
              <a:rPr lang="it-IT" sz="2000" i="1" dirty="0" err="1"/>
              <a:t>nomefile</a:t>
            </a:r>
            <a:r>
              <a:rPr lang="it-IT" sz="2000" i="1" dirty="0"/>
              <a:t>&gt;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it-IT" sz="2000" dirty="0"/>
          </a:p>
          <a:p>
            <a:pPr>
              <a:lnSpc>
                <a:spcPct val="90000"/>
              </a:lnSpc>
            </a:pPr>
            <a:r>
              <a:rPr lang="it-IT" sz="2000" dirty="0"/>
              <a:t>Il comando </a:t>
            </a:r>
            <a:r>
              <a:rPr lang="it-IT" sz="2000" dirty="0" err="1"/>
              <a:t>chown</a:t>
            </a:r>
            <a:r>
              <a:rPr lang="it-IT" sz="2000" dirty="0"/>
              <a:t> </a:t>
            </a:r>
            <a:r>
              <a:rPr lang="it-IT" sz="2000" dirty="0" err="1"/>
              <a:t>puo</a:t>
            </a:r>
            <a:r>
              <a:rPr lang="ja-JP" altLang="it-IT" sz="2000" dirty="0">
                <a:latin typeface="Arial"/>
              </a:rPr>
              <a:t>’</a:t>
            </a:r>
            <a:r>
              <a:rPr lang="it-IT" sz="2000" dirty="0"/>
              <a:t> essere usato per cambiare </a:t>
            </a:r>
            <a:r>
              <a:rPr lang="it-IT" sz="2000" dirty="0" smtClean="0"/>
              <a:t>sia il </a:t>
            </a:r>
            <a:r>
              <a:rPr lang="it-IT" sz="2000" dirty="0"/>
              <a:t>il proprietario che il gruppo di appartenenza con la sintassi: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it-IT" sz="2000" dirty="0"/>
              <a:t>		</a:t>
            </a:r>
            <a:r>
              <a:rPr lang="it-IT" sz="2000" i="1" dirty="0"/>
              <a:t>$ </a:t>
            </a:r>
            <a:r>
              <a:rPr lang="it-IT" sz="2000" i="1" dirty="0" err="1"/>
              <a:t>chown</a:t>
            </a:r>
            <a:r>
              <a:rPr lang="it-IT" sz="2000" i="1" dirty="0"/>
              <a:t> &lt;proprietario&gt;.&lt;gruppo&gt; &lt;</a:t>
            </a:r>
            <a:r>
              <a:rPr lang="it-IT" sz="2000" i="1" dirty="0" err="1"/>
              <a:t>nomefile</a:t>
            </a:r>
            <a:r>
              <a:rPr lang="it-IT" sz="2000" i="1" dirty="0"/>
              <a:t>&gt;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8396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28800"/>
            <a:ext cx="7992888" cy="4723087"/>
          </a:xfrm>
        </p:spPr>
        <p:txBody>
          <a:bodyPr/>
          <a:lstStyle/>
          <a:p>
            <a:r>
              <a:rPr lang="it-IT" sz="2400" dirty="0"/>
              <a:t>Unix è un sistema </a:t>
            </a:r>
            <a:r>
              <a:rPr lang="it-IT" sz="2400" dirty="0" err="1"/>
              <a:t>multiuser</a:t>
            </a:r>
            <a:r>
              <a:rPr lang="it-IT" sz="2400" dirty="0"/>
              <a:t> per cui appare naturale che incorpori un sistema di protezione per prevenire accessi non autorizzati ai </a:t>
            </a:r>
            <a:r>
              <a:rPr lang="it-IT" sz="2400" dirty="0" err="1"/>
              <a:t>files</a:t>
            </a:r>
            <a:r>
              <a:rPr lang="it-IT" sz="2400" dirty="0"/>
              <a:t> dei singoli utenti.</a:t>
            </a:r>
          </a:p>
          <a:p>
            <a:endParaRPr lang="it-IT" sz="2400" dirty="0"/>
          </a:p>
          <a:p>
            <a:r>
              <a:rPr lang="it-IT" sz="2400" dirty="0"/>
              <a:t>Il sistema riconosce quattro classi di accesso ad un file:</a:t>
            </a:r>
          </a:p>
          <a:p>
            <a:pPr lvl="1"/>
            <a:r>
              <a:rPr lang="it-IT" dirty="0"/>
              <a:t>Accesso del super utente </a:t>
            </a:r>
            <a:r>
              <a:rPr lang="it-IT" i="1" dirty="0"/>
              <a:t>(</a:t>
            </a:r>
            <a:r>
              <a:rPr lang="it-IT" i="1" dirty="0" err="1"/>
              <a:t>root</a:t>
            </a:r>
            <a:r>
              <a:rPr lang="it-IT" i="1" dirty="0"/>
              <a:t>)</a:t>
            </a:r>
          </a:p>
          <a:p>
            <a:pPr lvl="1"/>
            <a:r>
              <a:rPr lang="it-IT" dirty="0"/>
              <a:t>Accesso del proprietario del file (</a:t>
            </a:r>
            <a:r>
              <a:rPr lang="it-IT" i="1" dirty="0" err="1"/>
              <a:t>owner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Accesso degli appartenenti allo stesso gruppo del proprietario </a:t>
            </a:r>
            <a:r>
              <a:rPr lang="it-IT" i="1" dirty="0"/>
              <a:t>(</a:t>
            </a:r>
            <a:r>
              <a:rPr lang="it-IT" i="1" dirty="0" err="1"/>
              <a:t>group</a:t>
            </a:r>
            <a:r>
              <a:rPr lang="it-IT" i="1" dirty="0"/>
              <a:t>)</a:t>
            </a:r>
          </a:p>
          <a:p>
            <a:pPr lvl="1"/>
            <a:r>
              <a:rPr lang="it-IT" dirty="0"/>
              <a:t>Accesso di tutti gli altri utenti del sistema </a:t>
            </a:r>
            <a:r>
              <a:rPr lang="it-IT" i="1" dirty="0"/>
              <a:t>(</a:t>
            </a:r>
            <a:r>
              <a:rPr lang="it-IT" i="1" dirty="0" err="1"/>
              <a:t>others</a:t>
            </a:r>
            <a:r>
              <a:rPr lang="it-IT" i="1" dirty="0"/>
              <a:t>)</a:t>
            </a:r>
          </a:p>
          <a:p>
            <a:pPr lvl="1">
              <a:buFont typeface="Wingdings" charset="0"/>
              <a:buNone/>
            </a:pPr>
            <a:endParaRPr lang="it-IT" sz="1800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985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704856" cy="4643579"/>
          </a:xfrm>
        </p:spPr>
        <p:txBody>
          <a:bodyPr/>
          <a:lstStyle/>
          <a:p>
            <a:r>
              <a:rPr lang="it-IT" sz="2400" dirty="0"/>
              <a:t>Il super utente (</a:t>
            </a:r>
            <a:r>
              <a:rPr lang="it-IT" sz="2400" dirty="0" err="1"/>
              <a:t>root</a:t>
            </a:r>
            <a:r>
              <a:rPr lang="it-IT" sz="2400" dirty="0"/>
              <a:t>) ha libero accesso a qualunque file appartenente al file </a:t>
            </a:r>
            <a:r>
              <a:rPr lang="it-IT" sz="2400" dirty="0" err="1"/>
              <a:t>system</a:t>
            </a:r>
            <a:r>
              <a:rPr lang="it-IT" sz="2400" dirty="0"/>
              <a:t>. Per questo motivo è consigliabile evitare di effettuare attività diverse da quelle di amministrazione di sistema con questo </a:t>
            </a:r>
            <a:r>
              <a:rPr lang="it-IT" sz="2400" dirty="0" smtClean="0"/>
              <a:t>account.</a:t>
            </a:r>
            <a:br>
              <a:rPr lang="it-IT" sz="2400" dirty="0" smtClean="0"/>
            </a:br>
            <a:r>
              <a:rPr lang="it-IT" sz="2400" dirty="0" smtClean="0"/>
              <a:t>Un </a:t>
            </a:r>
            <a:r>
              <a:rPr lang="it-IT" sz="2400" dirty="0"/>
              <a:t>errore può costare caro!</a:t>
            </a:r>
          </a:p>
          <a:p>
            <a:endParaRPr lang="it-IT" sz="2400" dirty="0"/>
          </a:p>
          <a:p>
            <a:r>
              <a:rPr lang="it-IT" sz="2400" dirty="0"/>
              <a:t>Un generico file ammette tre diversi livelli di protezione:</a:t>
            </a:r>
          </a:p>
          <a:p>
            <a:endParaRPr lang="it-IT" sz="2400" dirty="0"/>
          </a:p>
          <a:p>
            <a:pPr lvl="1"/>
            <a:r>
              <a:rPr lang="it-IT" sz="2000" dirty="0" err="1"/>
              <a:t>r</a:t>
            </a:r>
            <a:r>
              <a:rPr lang="it-IT" sz="2000" dirty="0"/>
              <a:t>:	</a:t>
            </a:r>
            <a:r>
              <a:rPr lang="it-IT" sz="2000" dirty="0" smtClean="0"/>
              <a:t>Permesso </a:t>
            </a:r>
            <a:r>
              <a:rPr lang="it-IT" sz="2000" dirty="0"/>
              <a:t>di aprire il file in lettura</a:t>
            </a:r>
          </a:p>
          <a:p>
            <a:pPr lvl="1"/>
            <a:r>
              <a:rPr lang="it-IT" sz="2000" dirty="0" err="1"/>
              <a:t>w</a:t>
            </a:r>
            <a:r>
              <a:rPr lang="it-IT" sz="2000" dirty="0"/>
              <a:t>:	Permesso di aprire il file in scrittura</a:t>
            </a:r>
          </a:p>
          <a:p>
            <a:pPr lvl="1"/>
            <a:r>
              <a:rPr lang="it-IT" sz="2000" dirty="0"/>
              <a:t>x:	Permesso di aprire il file in esecuzione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862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556792"/>
            <a:ext cx="7632848" cy="4462760"/>
          </a:xfrm>
        </p:spPr>
        <p:txBody>
          <a:bodyPr/>
          <a:lstStyle/>
          <a:p>
            <a:r>
              <a:rPr lang="it-IT" sz="2400" dirty="0"/>
              <a:t>Per esaminare i permessi associati ad un file si usa il comando </a:t>
            </a:r>
            <a:r>
              <a:rPr lang="it-IT" sz="2400" dirty="0" err="1"/>
              <a:t>ls</a:t>
            </a:r>
            <a:r>
              <a:rPr lang="it-IT" sz="2400" dirty="0"/>
              <a:t> con l</a:t>
            </a:r>
            <a:r>
              <a:rPr lang="ja-JP" altLang="it-IT" sz="2400" dirty="0">
                <a:latin typeface="Arial"/>
              </a:rPr>
              <a:t>’</a:t>
            </a:r>
            <a:r>
              <a:rPr lang="it-IT" sz="2400" dirty="0"/>
              <a:t>opzione –l; il comando mostra nella prima colonna del flusso di uscita una stringa di 10 caratteri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Il primo carattere identifica il tipo di file ("d" per le </a:t>
            </a:r>
            <a:r>
              <a:rPr lang="it-IT" sz="2400" dirty="0" err="1"/>
              <a:t>direttory</a:t>
            </a:r>
            <a:r>
              <a:rPr lang="it-IT" sz="2400" dirty="0"/>
              <a:t>, "-" per i file ordinari ed altri caratteri per file di tipo speciale)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I rimanenti nove caratteri identificano i permessi sopra descritti. I primi tre dei nove caratteri relativi ai premessi si riferiscono al proprietario, i secondi tre al gruppo ed i terzi agli altri utenti.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2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848872" cy="39580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 dirty="0"/>
              <a:t>Il permesso di lettura implica che è possibile esaminare il contenuto del file o copiarlo. Quasi ogni comando che usa un file esistente ha bisogno del permesso di lettura su quel file. Per esempio anche possedendo il permesso di esecuzione non è possibile eseguire un file senza possedere anche il permesso di lettura</a:t>
            </a:r>
            <a:r>
              <a:rPr lang="it-IT" sz="2400" dirty="0" smtClean="0"/>
              <a:t>.</a:t>
            </a: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Il permesso in scrittura implica che è possibile modificare il contenuto del file cioè creare, alterare o cancellare il contenuto del file (il contenuto, non il nome, per questo si vedranno le interpretazioni dei permessi associate ai direttori)</a:t>
            </a:r>
            <a:r>
              <a:rPr lang="it-IT" sz="2400" dirty="0" smtClean="0"/>
              <a:t>.</a:t>
            </a:r>
            <a:endParaRPr lang="it-IT" sz="2400" dirty="0"/>
          </a:p>
          <a:p>
            <a:pPr>
              <a:lnSpc>
                <a:spcPct val="80000"/>
              </a:lnSpc>
            </a:pPr>
            <a:r>
              <a:rPr lang="it-IT" sz="2400" dirty="0"/>
              <a:t>Il permesso di esecuzione implica </a:t>
            </a:r>
            <a:r>
              <a:rPr lang="it-IT" sz="2400" dirty="0" smtClean="0"/>
              <a:t>l’eseguibilità del </a:t>
            </a:r>
            <a:r>
              <a:rPr lang="it-IT" sz="2400" dirty="0"/>
              <a:t>file.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641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704856" cy="393953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400" dirty="0"/>
              <a:t>Per cancellare un file ordinario non occorre possedere alcun permesso su quel file, è sufficiente il permesso in scrittura sulla directory che contiene il file. Il comando di cancellazione </a:t>
            </a:r>
            <a:r>
              <a:rPr lang="it-IT" sz="2400" dirty="0" err="1"/>
              <a:t>rm</a:t>
            </a:r>
            <a:r>
              <a:rPr lang="it-IT" sz="2400" dirty="0"/>
              <a:t>, se usato interattivamente, procede alla cancellazione solo se si possiede anche il permesso di scrittura sul file, altrimenti richiede conferma (avuta la quale però, effettua comunque la cancellazione).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496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8064896" cy="449353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it-IT" sz="2400" dirty="0" smtClean="0"/>
              <a:t>Se </a:t>
            </a:r>
            <a:r>
              <a:rPr lang="it-IT" sz="2400" dirty="0"/>
              <a:t>una directory ha il permesso </a:t>
            </a:r>
            <a:r>
              <a:rPr lang="ja-JP" altLang="it-IT" sz="2400" dirty="0">
                <a:latin typeface="Arial"/>
              </a:rPr>
              <a:t>“</a:t>
            </a:r>
            <a:r>
              <a:rPr lang="it-IT" sz="2400" dirty="0" err="1"/>
              <a:t>r</a:t>
            </a:r>
            <a:r>
              <a:rPr lang="ja-JP" altLang="it-IT" sz="2400" dirty="0">
                <a:latin typeface="Arial"/>
              </a:rPr>
              <a:t>”</a:t>
            </a:r>
            <a:r>
              <a:rPr lang="it-IT" sz="2400" dirty="0"/>
              <a:t> è possibile accedere in lettura al contenuto del direttorio cioè elencare (con il comando </a:t>
            </a:r>
            <a:r>
              <a:rPr lang="it-IT" sz="2400" dirty="0" err="1"/>
              <a:t>ls</a:t>
            </a:r>
            <a:r>
              <a:rPr lang="it-IT" sz="2400" dirty="0"/>
              <a:t> senza opzioni) i nomi dei file contenuti. Anche l'espansione di nomi di file (per es. con il metacarattere '*') da parte delle </a:t>
            </a:r>
            <a:r>
              <a:rPr lang="it-IT" sz="2400" dirty="0" err="1"/>
              <a:t>shell</a:t>
            </a:r>
            <a:r>
              <a:rPr lang="it-IT" sz="2400" dirty="0"/>
              <a:t> ha bisogno di questo permesso per poter operare. Se si desiderano maggiori informazioni sui file (per esempio le informazioni ottenibili con un comando "</a:t>
            </a:r>
            <a:r>
              <a:rPr lang="it-IT" sz="2400" dirty="0" err="1"/>
              <a:t>ls</a:t>
            </a:r>
            <a:r>
              <a:rPr lang="it-IT" sz="2400" dirty="0"/>
              <a:t> -l") è necessario avere accesso anche in esecuzione</a:t>
            </a:r>
            <a:r>
              <a:rPr lang="it-IT" sz="2000" dirty="0"/>
              <a:t>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7134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848872" cy="4868862"/>
          </a:xfrm>
        </p:spPr>
        <p:txBody>
          <a:bodyPr/>
          <a:lstStyle/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L'accesso ad una directory non è sufficiente a garantire l'accesso al contenuto dei singoli file listati: per esaminare il contenuto di uno specifico file si devono avere i permessi opportuni per quel file.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endParaRPr lang="it-IT" sz="20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Se una directory ha il permesso </a:t>
            </a:r>
            <a:r>
              <a:rPr lang="ja-JP" altLang="it-IT" sz="2000" dirty="0">
                <a:latin typeface="Arial"/>
              </a:rPr>
              <a:t>“</a:t>
            </a:r>
            <a:r>
              <a:rPr lang="it-IT" sz="2000" dirty="0" err="1"/>
              <a:t>w</a:t>
            </a:r>
            <a:r>
              <a:rPr lang="ja-JP" altLang="it-IT" sz="2000" dirty="0">
                <a:latin typeface="Arial"/>
              </a:rPr>
              <a:t>”</a:t>
            </a:r>
            <a:r>
              <a:rPr lang="it-IT" sz="2000" dirty="0"/>
              <a:t> è possibile modificarne il contenuto cioè inserire o cancellare file. Per modificare il contenuto di un file si deve possedere il permesso di scrittura su quel file.</a:t>
            </a:r>
          </a:p>
          <a:p>
            <a:pPr>
              <a:lnSpc>
                <a:spcPct val="80000"/>
              </a:lnSpc>
            </a:pPr>
            <a:endParaRPr lang="it-IT" sz="20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Il permesso in esecuzione per un direttorio (</a:t>
            </a:r>
            <a:r>
              <a:rPr lang="ja-JP" altLang="it-IT" sz="2000" dirty="0">
                <a:latin typeface="Arial"/>
              </a:rPr>
              <a:t>“</a:t>
            </a:r>
            <a:r>
              <a:rPr lang="it-IT" sz="2000" dirty="0"/>
              <a:t>x</a:t>
            </a:r>
            <a:r>
              <a:rPr lang="ja-JP" altLang="it-IT" sz="2000" dirty="0">
                <a:latin typeface="Arial"/>
              </a:rPr>
              <a:t>”</a:t>
            </a:r>
            <a:r>
              <a:rPr lang="it-IT" sz="2000" dirty="0"/>
              <a:t>) consente ad un utente di effettuare un cd nella directory.</a:t>
            </a:r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endParaRPr lang="it-IT" sz="1800" dirty="0"/>
          </a:p>
          <a:p>
            <a:pPr lvl="1">
              <a:lnSpc>
                <a:spcPct val="80000"/>
              </a:lnSpc>
              <a:buClr>
                <a:schemeClr val="hlink"/>
              </a:buClr>
            </a:pPr>
            <a:r>
              <a:rPr lang="it-IT" sz="2000" dirty="0"/>
              <a:t>Come già detto </a:t>
            </a:r>
            <a:r>
              <a:rPr lang="it-IT" sz="2000" dirty="0" err="1"/>
              <a:t>root</a:t>
            </a:r>
            <a:r>
              <a:rPr lang="it-IT" sz="2000" dirty="0"/>
              <a:t> ha i permessi su tutti i file con una sola eccezione che riguarda il permesso di esecuzione di un file se tutti tre i permessi di esecuzione sono negati. In UNIX non è possibile vietare l'accesso a file o direttori da parte del super-</a:t>
            </a:r>
            <a:r>
              <a:rPr lang="it-IT" sz="2000" dirty="0" err="1"/>
              <a:t>user</a:t>
            </a:r>
            <a:r>
              <a:rPr lang="it-IT" sz="2000" dirty="0"/>
              <a:t>. </a:t>
            </a:r>
            <a:endParaRPr lang="it-IT" sz="1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5834063" cy="1031875"/>
          </a:xfrm>
        </p:spPr>
        <p:txBody>
          <a:bodyPr/>
          <a:lstStyle/>
          <a:p>
            <a:pPr algn="l"/>
            <a:r>
              <a:rPr lang="it-IT" sz="3600" dirty="0"/>
              <a:t>Permessi associati ai </a:t>
            </a:r>
            <a:r>
              <a:rPr lang="it-IT" sz="3600" dirty="0" err="1"/>
              <a:t>files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31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193" y="332656"/>
            <a:ext cx="5834063" cy="1031875"/>
          </a:xfrm>
        </p:spPr>
        <p:txBody>
          <a:bodyPr/>
          <a:lstStyle/>
          <a:p>
            <a:pPr algn="l"/>
            <a:r>
              <a:rPr lang="it-IT" sz="4000" dirty="0"/>
              <a:t>Modifica dei permessi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776864" cy="4616648"/>
          </a:xfrm>
        </p:spPr>
        <p:txBody>
          <a:bodyPr/>
          <a:lstStyle/>
          <a:p>
            <a:r>
              <a:rPr lang="it-IT" sz="2400" dirty="0"/>
              <a:t>I nove permessi o diritti di accesso vengono spesso indicati collettivamente anche con il nome di "</a:t>
            </a:r>
            <a:r>
              <a:rPr lang="it-IT" sz="2400" b="1" dirty="0"/>
              <a:t>mode</a:t>
            </a:r>
            <a:r>
              <a:rPr lang="ja-JP" altLang="it-IT" sz="2400" dirty="0">
                <a:latin typeface="Arial"/>
              </a:rPr>
              <a:t>“</a:t>
            </a:r>
            <a:r>
              <a:rPr lang="it-IT" sz="2400" dirty="0" smtClean="0"/>
              <a:t>.</a:t>
            </a:r>
            <a:endParaRPr lang="it-IT" sz="2400" dirty="0"/>
          </a:p>
          <a:p>
            <a:r>
              <a:rPr lang="it-IT" sz="2400" dirty="0"/>
              <a:t>Solo il proprietario ed il super-</a:t>
            </a:r>
            <a:r>
              <a:rPr lang="it-IT" sz="2400" dirty="0" err="1"/>
              <a:t>user</a:t>
            </a:r>
            <a:r>
              <a:rPr lang="it-IT" sz="2400" dirty="0"/>
              <a:t> possono cambiare il mode di un file. Il comando da impiegare è </a:t>
            </a:r>
            <a:r>
              <a:rPr lang="it-IT" sz="2400" b="1" dirty="0" err="1"/>
              <a:t>chmod</a:t>
            </a:r>
            <a:r>
              <a:rPr lang="it-IT" sz="2400" dirty="0"/>
              <a:t> (</a:t>
            </a:r>
            <a:r>
              <a:rPr lang="it-IT" sz="2400" dirty="0" err="1"/>
              <a:t>CHange</a:t>
            </a:r>
            <a:r>
              <a:rPr lang="it-IT" sz="2400" dirty="0"/>
              <a:t> </a:t>
            </a:r>
            <a:r>
              <a:rPr lang="it-IT" sz="2400" dirty="0" err="1"/>
              <a:t>MODe</a:t>
            </a:r>
            <a:r>
              <a:rPr lang="it-IT" sz="2400" dirty="0"/>
              <a:t>). La sintassi associata al comando è la seguente: </a:t>
            </a:r>
          </a:p>
          <a:p>
            <a:pPr>
              <a:buFont typeface="Wingdings" charset="0"/>
              <a:buNone/>
            </a:pPr>
            <a:r>
              <a:rPr lang="it-IT" sz="2400" dirty="0"/>
              <a:t>		</a:t>
            </a:r>
            <a:r>
              <a:rPr lang="it-IT" sz="2400" i="1" dirty="0" err="1"/>
              <a:t>chmod</a:t>
            </a:r>
            <a:r>
              <a:rPr lang="it-IT" sz="2400" i="1" dirty="0"/>
              <a:t> &lt;mode&gt; &lt;</a:t>
            </a:r>
            <a:r>
              <a:rPr lang="it-IT" sz="2400" i="1" dirty="0" err="1"/>
              <a:t>files</a:t>
            </a:r>
            <a:r>
              <a:rPr lang="it-IT" sz="2400" dirty="0" smtClean="0"/>
              <a:t>&gt;</a:t>
            </a:r>
            <a:endParaRPr lang="it-IT" sz="2400" dirty="0"/>
          </a:p>
          <a:p>
            <a:pPr>
              <a:buFont typeface="Wingdings" charset="0"/>
              <a:buNone/>
            </a:pPr>
            <a:r>
              <a:rPr lang="it-IT" sz="2400" dirty="0"/>
              <a:t>	Dove &lt;</a:t>
            </a:r>
            <a:r>
              <a:rPr lang="it-IT" sz="2400" dirty="0" err="1"/>
              <a:t>files</a:t>
            </a:r>
            <a:r>
              <a:rPr lang="it-IT" sz="2400" dirty="0"/>
              <a:t>&gt; rappresenta l'insieme di file di cui si intende cambiare il mode mentre il &lt;mode&gt; indica il nuovo mode richiesto. L'espressione &lt;mode&gt; può essere specificata in due maniere: assoluta (cioè numerica) o simbolica.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62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10665</TotalTime>
  <Words>1654</Words>
  <Application>Microsoft Macintosh PowerPoint</Application>
  <PresentationFormat>Presentazione su schermo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Solstizio</vt:lpstr>
      <vt:lpstr>Programmazione e Laboratorio di Programmazione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Permessi associati ai files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  <vt:lpstr>Modifica dei permessi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Luigi Martino</cp:lastModifiedBy>
  <cp:revision>959</cp:revision>
  <dcterms:created xsi:type="dcterms:W3CDTF">2007-12-10T14:15:35Z</dcterms:created>
  <dcterms:modified xsi:type="dcterms:W3CDTF">2018-01-06T21:28:29Z</dcterms:modified>
</cp:coreProperties>
</file>