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2" r:id="rId3"/>
    <p:sldId id="257" r:id="rId4"/>
    <p:sldId id="283" r:id="rId5"/>
    <p:sldId id="290" r:id="rId6"/>
    <p:sldId id="294" r:id="rId7"/>
    <p:sldId id="295" r:id="rId8"/>
    <p:sldId id="286" r:id="rId9"/>
    <p:sldId id="300" r:id="rId10"/>
    <p:sldId id="301" r:id="rId11"/>
    <p:sldId id="302" r:id="rId12"/>
    <p:sldId id="303" r:id="rId13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6970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01/04/2019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01/04/2019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4000496" y="6305550"/>
            <a:ext cx="392909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Variabili e costanti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</a:t>
            </a:r>
            <a:r>
              <a:rPr lang="it-IT" sz="800" b="1" baseline="0" dirty="0" smtClean="0"/>
              <a:t>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140439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e Laboratorio</a:t>
            </a:r>
            <a:br>
              <a:rPr lang="it-IT" sz="3600" dirty="0" smtClean="0"/>
            </a:br>
            <a:r>
              <a:rPr lang="it-IT" dirty="0" smtClean="0"/>
              <a:t>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Manualistica 01</a:t>
            </a:r>
            <a:endParaRPr lang="it-IT" dirty="0" smtClean="0">
              <a:solidFill>
                <a:schemeClr val="tx2">
                  <a:satMod val="13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it-IT" dirty="0" smtClean="0"/>
              <a:t>Variabili e costanti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43808" y="6290560"/>
            <a:ext cx="5085778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286835"/>
            <a:ext cx="5184576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184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09676" y="1000108"/>
            <a:ext cx="7720042" cy="22621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Costanti</a:t>
            </a:r>
            <a:r>
              <a:rPr lang="en-US" sz="2800" b="1" dirty="0" smtClean="0">
                <a:solidFill>
                  <a:srgbClr val="FF0000"/>
                </a:solidFill>
              </a:rPr>
              <a:t> di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float:</a:t>
            </a:r>
          </a:p>
          <a:p>
            <a:pPr marL="538163">
              <a:spcBef>
                <a:spcPts val="600"/>
              </a:spcBef>
            </a:pPr>
            <a:r>
              <a:rPr kumimoji="1" lang="it-IT" sz="2400" b="1" dirty="0" smtClean="0">
                <a:cs typeface="Times New Roman" pitchFamily="18" charset="0"/>
              </a:rPr>
              <a:t>come per i double ma il numero è sempre seguito dal suffisso 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F</a:t>
            </a:r>
            <a:r>
              <a:rPr kumimoji="1" lang="it-IT" sz="2400" b="1" dirty="0" smtClean="0">
                <a:cs typeface="Times New Roman" pitchFamily="18" charset="0"/>
              </a:rPr>
              <a:t> o 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f</a:t>
            </a:r>
            <a:r>
              <a:rPr kumimoji="1" lang="it-IT" sz="2400" b="1" dirty="0" smtClean="0">
                <a:cs typeface="Times New Roman" pitchFamily="18" charset="0"/>
              </a:rPr>
              <a:t>.</a:t>
            </a:r>
          </a:p>
          <a:p>
            <a:pPr marL="1077913" lvl="1" indent="-539750">
              <a:spcBef>
                <a:spcPct val="50000"/>
              </a:spcBef>
              <a:tabLst>
                <a:tab pos="2330450" algn="l"/>
              </a:tabLst>
            </a:pPr>
            <a:r>
              <a:rPr kumimoji="1" lang="en-US" sz="2400" b="1" dirty="0" err="1" smtClean="0">
                <a:cs typeface="Times New Roman" pitchFamily="18" charset="0"/>
              </a:rPr>
              <a:t>Esempio</a:t>
            </a:r>
            <a:r>
              <a:rPr kumimoji="1" lang="en-US" sz="2400" b="1" dirty="0" smtClean="0">
                <a:cs typeface="Times New Roman" pitchFamily="18" charset="0"/>
              </a:rPr>
              <a:t>: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+341.8F</a:t>
            </a:r>
            <a:r>
              <a:rPr kumimoji="1" lang="it-IT" sz="2400" b="1" dirty="0" smtClean="0">
                <a:cs typeface="Times New Roman" pitchFamily="18" charset="0"/>
              </a:rPr>
              <a:t>,</a:t>
            </a:r>
            <a:r>
              <a:rPr kumimoji="1" lang="it-IT" sz="2400" dirty="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–34.f</a:t>
            </a:r>
            <a:r>
              <a:rPr kumimoji="1" lang="it-IT" sz="2400" b="1" dirty="0" smtClean="0">
                <a:cs typeface="Times New Roman" pitchFamily="18" charset="0"/>
              </a:rPr>
              <a:t>,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21.3E-8F</a:t>
            </a:r>
            <a:r>
              <a:rPr kumimoji="1" lang="it-IT" sz="2400" b="1" dirty="0" smtClean="0">
                <a:cs typeface="Times New Roman" pitchFamily="18" charset="0"/>
              </a:rPr>
              <a:t>, 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+48.324E+5f</a:t>
            </a:r>
            <a:endParaRPr kumimoji="1" lang="en-US" sz="2400" b="1" dirty="0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209676" y="3140968"/>
            <a:ext cx="7720042" cy="34470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Costanti</a:t>
            </a:r>
            <a:r>
              <a:rPr lang="en-US" sz="2800" b="1" dirty="0" smtClean="0">
                <a:solidFill>
                  <a:srgbClr val="FF0000"/>
                </a:solidFill>
              </a:rPr>
              <a:t> di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char:</a:t>
            </a:r>
          </a:p>
          <a:p>
            <a:pPr marL="539750" indent="-1588">
              <a:spcBef>
                <a:spcPts val="600"/>
              </a:spcBef>
            </a:pPr>
            <a:r>
              <a:rPr kumimoji="1" lang="it-IT" sz="2400" b="1" dirty="0" smtClean="0">
                <a:cs typeface="Times New Roman" pitchFamily="18" charset="0"/>
              </a:rPr>
              <a:t>carattere racchiuso tra apici, equivale al valore del codice ASCII per il carattere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en-US" sz="2400" b="1" dirty="0" err="1" smtClean="0">
                <a:cs typeface="Times New Roman" pitchFamily="18" charset="0"/>
              </a:rPr>
              <a:t>Esempio</a:t>
            </a:r>
            <a:r>
              <a:rPr kumimoji="1" lang="en-US" sz="2400" b="1" dirty="0" smtClean="0">
                <a:cs typeface="Times New Roman" pitchFamily="18" charset="0"/>
              </a:rPr>
              <a:t>:	</a:t>
            </a:r>
            <a:r>
              <a:rPr kumimoji="1" lang="it-IT" sz="2400" b="1" dirty="0" smtClean="0">
                <a:cs typeface="Times New Roman" pitchFamily="18" charset="0"/>
              </a:rPr>
              <a:t>- 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‘S’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83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‘c’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67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‘,’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44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‘+’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  <a:endParaRPr kumimoji="1" lang="en-US" sz="2400" b="1" dirty="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  <p:bldP spid="8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tabella dei codici ASCII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90560"/>
            <a:ext cx="5077889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83065"/>
            <a:ext cx="5040560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357290" y="1357298"/>
            <a:ext cx="6934200" cy="121879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0" indent="-9525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it-IT" sz="2800" b="1" u="sng" smtClean="0">
                <a:solidFill>
                  <a:srgbClr val="3333FF"/>
                </a:solidFill>
              </a:rPr>
              <a:t>NULL</a:t>
            </a:r>
            <a:r>
              <a:rPr lang="it-IT" sz="2800" b="1" smtClean="0">
                <a:solidFill>
                  <a:srgbClr val="FF0000"/>
                </a:solidFill>
              </a:rPr>
              <a:t>:</a:t>
            </a:r>
            <a:endParaRPr lang="it-IT" sz="2000" i="1">
              <a:solidFill>
                <a:schemeClr val="folHlink"/>
              </a:solidFill>
              <a:cs typeface="Times New Roman" pitchFamily="18" charset="0"/>
            </a:endParaRPr>
          </a:p>
          <a:p>
            <a:pPr marL="952500" indent="-9525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it-IT" sz="2000" i="1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r>
              <a:rPr kumimoji="1" lang="it-IT" sz="2400" b="1" smtClean="0">
                <a:cs typeface="Times New Roman" pitchFamily="18" charset="0"/>
              </a:rPr>
              <a:t>indica </a:t>
            </a:r>
            <a:r>
              <a:rPr kumimoji="1" lang="it-IT" sz="2400" b="1">
                <a:cs typeface="Times New Roman" pitchFamily="18" charset="0"/>
              </a:rPr>
              <a:t>che il puntatore non contiene l’indirizzo di alcuna variabile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variabile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3" name="Text Box 64"/>
          <p:cNvSpPr txBox="1">
            <a:spLocks noChangeArrowheads="1"/>
          </p:cNvSpPr>
          <p:nvPr/>
        </p:nvSpPr>
        <p:spPr bwMode="auto">
          <a:xfrm>
            <a:off x="1598644" y="1000108"/>
            <a:ext cx="2498974" cy="49244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Sintassi</a:t>
            </a:r>
            <a:r>
              <a:rPr lang="it-IT" sz="26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4" name="Text Box 65"/>
          <p:cNvSpPr txBox="1">
            <a:spLocks noChangeArrowheads="1"/>
          </p:cNvSpPr>
          <p:nvPr/>
        </p:nvSpPr>
        <p:spPr bwMode="auto">
          <a:xfrm>
            <a:off x="2224119" y="1628767"/>
            <a:ext cx="44871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 err="1"/>
              <a:t>tipo_variabile</a:t>
            </a:r>
            <a:r>
              <a:rPr lang="it-IT" sz="2400" b="1" dirty="0"/>
              <a:t> </a:t>
            </a:r>
            <a:r>
              <a:rPr lang="it-IT" sz="2400" b="1" dirty="0" err="1"/>
              <a:t>nome_variabile</a:t>
            </a:r>
            <a:r>
              <a:rPr lang="it-IT" sz="2000" b="1" dirty="0"/>
              <a:t>;</a:t>
            </a:r>
          </a:p>
        </p:txBody>
      </p:sp>
      <p:sp>
        <p:nvSpPr>
          <p:cNvPr id="15" name="Text Box 67"/>
          <p:cNvSpPr txBox="1">
            <a:spLocks noChangeArrowheads="1"/>
          </p:cNvSpPr>
          <p:nvPr/>
        </p:nvSpPr>
        <p:spPr bwMode="auto">
          <a:xfrm>
            <a:off x="1598644" y="2390230"/>
            <a:ext cx="711676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600" b="1" dirty="0">
                <a:solidFill>
                  <a:srgbClr val="FF0000"/>
                </a:solidFill>
              </a:rPr>
              <a:t>Modifiche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>
                <a:solidFill>
                  <a:srgbClr val="FF0000"/>
                </a:solidFill>
              </a:rPr>
              <a:t>allo stato della memoria:</a:t>
            </a: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2081243" y="3018889"/>
            <a:ext cx="678180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 dirty="0"/>
              <a:t>a)	alloca il numero di locazioni previste per memorizzare un valore di tipo </a:t>
            </a:r>
            <a:r>
              <a:rPr lang="it-IT" sz="2400" b="1" dirty="0" err="1">
                <a:solidFill>
                  <a:srgbClr val="FF0000"/>
                </a:solidFill>
              </a:rPr>
              <a:t>tipo_variabile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7" name="Text Box 69"/>
          <p:cNvSpPr txBox="1">
            <a:spLocks noChangeArrowheads="1"/>
          </p:cNvSpPr>
          <p:nvPr/>
        </p:nvSpPr>
        <p:spPr bwMode="auto">
          <a:xfrm>
            <a:off x="2081243" y="4324657"/>
            <a:ext cx="69199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b)	associa alla variabile il nome </a:t>
            </a:r>
            <a:r>
              <a:rPr lang="it-IT" sz="2400" b="1">
                <a:solidFill>
                  <a:srgbClr val="FF0000"/>
                </a:solidFill>
              </a:rPr>
              <a:t>nome_variabile</a:t>
            </a:r>
          </a:p>
        </p:txBody>
      </p:sp>
      <p:sp>
        <p:nvSpPr>
          <p:cNvPr id="18" name="Text Box 70"/>
          <p:cNvSpPr txBox="1">
            <a:spLocks noChangeArrowheads="1"/>
          </p:cNvSpPr>
          <p:nvPr/>
        </p:nvSpPr>
        <p:spPr bwMode="auto">
          <a:xfrm>
            <a:off x="1598644" y="5247753"/>
            <a:ext cx="268768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600" b="1" dirty="0">
                <a:solidFill>
                  <a:srgbClr val="FF0000"/>
                </a:solidFill>
              </a:rPr>
              <a:t>Esempio</a:t>
            </a:r>
            <a:r>
              <a:rPr lang="it-IT" sz="28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9" name="Text Box 71"/>
          <p:cNvSpPr txBox="1">
            <a:spLocks noChangeArrowheads="1"/>
          </p:cNvSpPr>
          <p:nvPr/>
        </p:nvSpPr>
        <p:spPr bwMode="auto">
          <a:xfrm>
            <a:off x="2224119" y="5847655"/>
            <a:ext cx="154164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prova;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z="3600" b="1" smtClean="0"/>
              <a:t>I tipi predefiniti</a:t>
            </a:r>
            <a:endParaRPr lang="it-IT" sz="3600" b="1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72462" y="6309320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57290" y="1076332"/>
            <a:ext cx="464422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char</a:t>
            </a:r>
            <a:r>
              <a:rPr lang="en-US" sz="2800" b="1">
                <a:solidFill>
                  <a:srgbClr val="FF0000"/>
                </a:solidFill>
              </a:rPr>
              <a:t>:	caratteri </a:t>
            </a:r>
            <a:r>
              <a:rPr lang="en-US" sz="2800" b="1" smtClean="0">
                <a:solidFill>
                  <a:srgbClr val="FF0000"/>
                </a:solidFill>
              </a:rPr>
              <a:t>ASCII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Lunghezza:	8 bit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Range: </a:t>
            </a:r>
            <a:r>
              <a:rPr lang="it-IT" sz="2000" smtClean="0">
                <a:latin typeface="Symbol" pitchFamily="18" charset="2"/>
              </a:rPr>
              <a:t>	</a:t>
            </a:r>
            <a:r>
              <a:rPr lang="it-IT" sz="2400" b="1" smtClean="0"/>
              <a:t>da</a:t>
            </a:r>
            <a:r>
              <a:rPr lang="it-IT" sz="2000" smtClean="0">
                <a:latin typeface="Symbol" pitchFamily="18" charset="2"/>
              </a:rPr>
              <a:t> </a:t>
            </a:r>
            <a:r>
              <a:rPr lang="it-IT" sz="2400" b="1" smtClean="0"/>
              <a:t>-128 a 127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Esempio: </a:t>
            </a:r>
            <a:r>
              <a:rPr kumimoji="1" lang="it-IT" sz="2000" smtClean="0">
                <a:cs typeface="Times New Roman" pitchFamily="18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</a:rPr>
              <a:t>char</a:t>
            </a:r>
            <a:r>
              <a:rPr lang="it-IT" sz="2400" b="1" smtClean="0">
                <a:solidFill>
                  <a:srgbClr val="3333FF"/>
                </a:solidFill>
              </a:rPr>
              <a:t> c;</a:t>
            </a:r>
            <a:endParaRPr kumimoji="1" lang="it-IT" sz="2400" b="1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357290" y="3551023"/>
            <a:ext cx="731520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int</a:t>
            </a:r>
            <a:r>
              <a:rPr lang="en-US" sz="2800" b="1">
                <a:solidFill>
                  <a:srgbClr val="FF0000"/>
                </a:solidFill>
              </a:rPr>
              <a:t>:	</a:t>
            </a:r>
            <a:r>
              <a:rPr lang="en-US" sz="2800" b="1" smtClean="0">
                <a:solidFill>
                  <a:srgbClr val="FF0000"/>
                </a:solidFill>
              </a:rPr>
              <a:t>	numeri </a:t>
            </a:r>
            <a:r>
              <a:rPr lang="en-US" sz="2800" b="1">
                <a:solidFill>
                  <a:srgbClr val="FF0000"/>
                </a:solidFill>
              </a:rPr>
              <a:t>interi con </a:t>
            </a:r>
            <a:r>
              <a:rPr lang="en-US" sz="2800" b="1" smtClean="0">
                <a:solidFill>
                  <a:srgbClr val="FF0000"/>
                </a:solidFill>
              </a:rPr>
              <a:t>segno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-32.768 a 32.767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  <p:bldP spid="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14414" y="1115740"/>
            <a:ext cx="7215238" cy="238526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float</a:t>
            </a:r>
            <a:r>
              <a:rPr lang="en-US" sz="2800" b="1" dirty="0">
                <a:solidFill>
                  <a:srgbClr val="FF0000"/>
                </a:solidFill>
              </a:rPr>
              <a:t>:	numeri </a:t>
            </a:r>
            <a:r>
              <a:rPr lang="en-US" sz="2800" b="1" dirty="0" err="1" smtClean="0">
                <a:solidFill>
                  <a:srgbClr val="FF0000"/>
                </a:solidFill>
              </a:rPr>
              <a:t>reali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</a:t>
            </a:r>
            <a:r>
              <a:rPr lang="it-IT" sz="2400" b="1" dirty="0" smtClean="0"/>
              <a:t>1.175494351 E –38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	a 	3.402823466 E +38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float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142976" y="3803413"/>
            <a:ext cx="7927872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double :</a:t>
            </a:r>
            <a:r>
              <a:rPr lang="en-US" sz="2800" b="1" dirty="0">
                <a:solidFill>
                  <a:srgbClr val="FF0000"/>
                </a:solidFill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 numeri </a:t>
            </a:r>
            <a:r>
              <a:rPr lang="en-US" sz="2800" b="1" dirty="0" err="1" smtClean="0">
                <a:solidFill>
                  <a:srgbClr val="FF0000"/>
                </a:solidFill>
              </a:rPr>
              <a:t>reali</a:t>
            </a:r>
            <a:r>
              <a:rPr lang="en-US" sz="2800" b="1" dirty="0" smtClean="0">
                <a:solidFill>
                  <a:srgbClr val="FF0000"/>
                </a:solidFill>
              </a:rPr>
              <a:t> in </a:t>
            </a:r>
            <a:r>
              <a:rPr lang="en-US" sz="2800" b="1" dirty="0" err="1" smtClean="0">
                <a:solidFill>
                  <a:srgbClr val="FF0000"/>
                </a:solidFill>
              </a:rPr>
              <a:t>precisione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doppia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2.2250738585072014 E –308</a:t>
            </a:r>
          </a:p>
          <a:p>
            <a:pPr marL="2605088" indent="-1978025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lang="it-IT" sz="2400" b="1" dirty="0" smtClean="0"/>
              <a:t>	</a:t>
            </a:r>
            <a:r>
              <a:rPr kumimoji="1" lang="it-IT" sz="2400" b="1" dirty="0" smtClean="0">
                <a:cs typeface="Times New Roman" pitchFamily="18" charset="0"/>
              </a:rPr>
              <a:t>a 	1.7976931348623158 E +308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double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bldLvl="2" autoUpdateAnimBg="0"/>
      <p:bldP spid="11" grpId="0" uiExpand="1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284661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214414" y="1142984"/>
            <a:ext cx="7720042" cy="13388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 typeface="Arial" pitchFamily="34" charset="0"/>
              <a:buChar char="•"/>
              <a:tabLst>
                <a:tab pos="1809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Qualificatori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627063" indent="-627063">
              <a:spcBef>
                <a:spcPts val="600"/>
              </a:spcBef>
            </a:pPr>
            <a:r>
              <a:rPr kumimoji="1" lang="en-US" sz="2400" b="1" dirty="0" smtClean="0">
                <a:cs typeface="Times New Roman" pitchFamily="18" charset="0"/>
              </a:rPr>
              <a:t>	</a:t>
            </a:r>
            <a:r>
              <a:rPr kumimoji="1" lang="en-US" sz="2400" b="1" dirty="0" err="1" smtClean="0">
                <a:cs typeface="Times New Roman" pitchFamily="18" charset="0"/>
              </a:rPr>
              <a:t>anteposti</a:t>
            </a:r>
            <a:r>
              <a:rPr kumimoji="1" lang="en-US" sz="2400" b="1" dirty="0" smtClean="0">
                <a:cs typeface="Times New Roman" pitchFamily="18" charset="0"/>
              </a:rPr>
              <a:t> ad un </a:t>
            </a:r>
            <a:r>
              <a:rPr kumimoji="1" lang="en-US" sz="2400" b="1" dirty="0" err="1" smtClean="0">
                <a:cs typeface="Times New Roman" pitchFamily="18" charset="0"/>
              </a:rPr>
              <a:t>tipo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 smtClean="0">
                <a:cs typeface="Times New Roman" pitchFamily="18" charset="0"/>
              </a:rPr>
              <a:t>predefinito</a:t>
            </a:r>
            <a:r>
              <a:rPr kumimoji="1" lang="en-US" sz="2400" b="1" dirty="0" smtClean="0">
                <a:cs typeface="Times New Roman" pitchFamily="18" charset="0"/>
              </a:rPr>
              <a:t> ne </a:t>
            </a:r>
            <a:r>
              <a:rPr kumimoji="1" lang="en-US" sz="2400" b="1" dirty="0" err="1" smtClean="0">
                <a:cs typeface="Times New Roman" pitchFamily="18" charset="0"/>
              </a:rPr>
              <a:t>modificano</a:t>
            </a:r>
            <a:r>
              <a:rPr kumimoji="1" lang="en-US" sz="2400" b="1" dirty="0" smtClean="0">
                <a:cs typeface="Times New Roman" pitchFamily="18" charset="0"/>
              </a:rPr>
              <a:t> la </a:t>
            </a:r>
            <a:r>
              <a:rPr kumimoji="1" lang="en-US" sz="2400" b="1" dirty="0" err="1" smtClean="0">
                <a:cs typeface="Times New Roman" pitchFamily="18" charset="0"/>
              </a:rPr>
              <a:t>rappresentazione</a:t>
            </a:r>
            <a:r>
              <a:rPr kumimoji="1" lang="en-US" sz="2400" b="1" dirty="0" smtClean="0">
                <a:cs typeface="Times New Roman" pitchFamily="18" charset="0"/>
              </a:rPr>
              <a:t> di default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14414" y="2731843"/>
            <a:ext cx="7720042" cy="255454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 typeface="Arial" pitchFamily="34" charset="0"/>
              <a:buChar char="•"/>
              <a:tabLst>
                <a:tab pos="1809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Elenco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qualificatori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short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long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signed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unsigned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 autoUpdateAnimBg="0"/>
      <p:bldP spid="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tipo: esempi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283065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57290" y="1076332"/>
            <a:ext cx="5093061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unsigned char: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8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0 a 255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unsigned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lang="it-IT" sz="2400" b="1" u="sng" smtClean="0">
                <a:solidFill>
                  <a:srgbClr val="3333FF"/>
                </a:solidFill>
              </a:rPr>
              <a:t>char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c;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357290" y="3714752"/>
            <a:ext cx="731520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unsigned int</a:t>
            </a:r>
            <a:r>
              <a:rPr lang="en-US" sz="2800" b="1">
                <a:solidFill>
                  <a:srgbClr val="FF0000"/>
                </a:solidFill>
              </a:rPr>
              <a:t>:	</a:t>
            </a:r>
            <a:r>
              <a:rPr lang="en-US" sz="2800" b="1" smtClean="0">
                <a:solidFill>
                  <a:srgbClr val="FF0000"/>
                </a:solidFill>
              </a:rPr>
              <a:t>	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0 a 65.535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unsigned</a:t>
            </a:r>
            <a:r>
              <a:rPr kumimoji="1" lang="it-IT" sz="2400" smtClean="0">
                <a:cs typeface="Times New Roman" pitchFamily="18" charset="0"/>
              </a:rPr>
              <a:t> 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 autoUpdateAnimBg="0"/>
      <p:bldP spid="10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tipo: esempi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34114" y="928670"/>
            <a:ext cx="5487400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long </a:t>
            </a:r>
            <a:r>
              <a:rPr lang="en-US" sz="2800" b="1" dirty="0" err="1" smtClean="0">
                <a:solidFill>
                  <a:srgbClr val="FF0000"/>
                </a:solidFill>
              </a:rPr>
              <a:t>int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-2.147.483.648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	a 	+2.147.483.647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lang="it-IT" sz="2400" b="1" u="sng" dirty="0" smtClean="0">
                <a:solidFill>
                  <a:srgbClr val="3333FF"/>
                </a:solidFill>
              </a:rPr>
              <a:t>long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x;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14414" y="3589099"/>
            <a:ext cx="5559535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unsigned long </a:t>
            </a:r>
            <a:r>
              <a:rPr lang="en-US" sz="2800" b="1" dirty="0" err="1" smtClean="0">
                <a:solidFill>
                  <a:srgbClr val="FF0000"/>
                </a:solidFill>
              </a:rPr>
              <a:t>int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0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	a 	+4.294.967.295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lang="it-IT" sz="2400" b="1" u="sng" dirty="0" err="1" smtClean="0">
                <a:solidFill>
                  <a:srgbClr val="3333FF"/>
                </a:solidFill>
              </a:rPr>
              <a:t>unsigned</a:t>
            </a:r>
            <a:r>
              <a:rPr kumimoji="1" lang="it-IT" sz="2400" b="1" dirty="0" smtClean="0">
                <a:cs typeface="Times New Roman" pitchFamily="18" charset="0"/>
              </a:rPr>
              <a:t> </a:t>
            </a:r>
            <a:r>
              <a:rPr lang="it-IT" sz="2400" b="1" u="sng" dirty="0" smtClean="0">
                <a:solidFill>
                  <a:srgbClr val="3333FF"/>
                </a:solidFill>
              </a:rPr>
              <a:t>long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 autoUpdateAnimBg="0"/>
      <p:bldP spid="9" grpId="0" uiExpand="1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 puntatore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83065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2" name="Text Box 64"/>
          <p:cNvSpPr txBox="1">
            <a:spLocks noChangeArrowheads="1"/>
          </p:cNvSpPr>
          <p:nvPr/>
        </p:nvSpPr>
        <p:spPr bwMode="auto">
          <a:xfrm>
            <a:off x="1214441" y="2570685"/>
            <a:ext cx="6143641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it-IT" sz="2800" b="1" smtClean="0">
                <a:solidFill>
                  <a:srgbClr val="FF0000"/>
                </a:solidFill>
              </a:rPr>
              <a:t>Definizione </a:t>
            </a:r>
            <a:r>
              <a:rPr lang="it-IT" sz="2800" b="1">
                <a:solidFill>
                  <a:srgbClr val="FF0000"/>
                </a:solidFill>
              </a:rPr>
              <a:t>di un puntatore:</a:t>
            </a:r>
          </a:p>
        </p:txBody>
      </p:sp>
      <p:sp>
        <p:nvSpPr>
          <p:cNvPr id="13" name="Text Box 65"/>
          <p:cNvSpPr txBox="1">
            <a:spLocks noChangeArrowheads="1"/>
          </p:cNvSpPr>
          <p:nvPr/>
        </p:nvSpPr>
        <p:spPr bwMode="auto">
          <a:xfrm>
            <a:off x="2140010" y="3289370"/>
            <a:ext cx="47775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smtClean="0">
                <a:solidFill>
                  <a:srgbClr val="3333FF"/>
                </a:solidFill>
              </a:rPr>
              <a:t>tipo_variabile </a:t>
            </a:r>
            <a:r>
              <a:rPr lang="it-IT" sz="2400" b="1">
                <a:solidFill>
                  <a:srgbClr val="3333FF"/>
                </a:solidFill>
              </a:rPr>
              <a:t>*</a:t>
            </a:r>
            <a:r>
              <a:rPr lang="it-IT" sz="2400" b="1" smtClean="0">
                <a:solidFill>
                  <a:srgbClr val="3333FF"/>
                </a:solidFill>
              </a:rPr>
              <a:t>nome_puntatore</a:t>
            </a:r>
            <a:endParaRPr lang="it-IT" sz="2400" b="1">
              <a:solidFill>
                <a:srgbClr val="3333FF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114584" y="3946500"/>
            <a:ext cx="6815134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149475" indent="-2149475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lang="en-US" sz="2400" b="1" dirty="0" err="1" smtClean="0">
                <a:solidFill>
                  <a:srgbClr val="3333FF"/>
                </a:solidFill>
              </a:rPr>
              <a:t>tipo_variabile</a:t>
            </a:r>
            <a:r>
              <a:rPr lang="en-US" sz="2400" b="1" dirty="0" smtClean="0"/>
              <a:t>:</a:t>
            </a:r>
            <a:r>
              <a:rPr kumimoji="1" lang="en-US" sz="2000" dirty="0">
                <a:cs typeface="Times New Roman" pitchFamily="18" charset="0"/>
              </a:rPr>
              <a:t>	</a:t>
            </a:r>
            <a:r>
              <a:rPr kumimoji="1" lang="en-US" sz="2400" b="1" dirty="0" err="1">
                <a:cs typeface="Times New Roman" pitchFamily="18" charset="0"/>
              </a:rPr>
              <a:t>indica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che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solidFill>
                  <a:srgbClr val="3333FF"/>
                </a:solidFill>
                <a:cs typeface="Times New Roman" pitchFamily="18" charset="0"/>
              </a:rPr>
              <a:t>nome_puntatore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conterrà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l’indirizzo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di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smtClean="0">
                <a:cs typeface="Times New Roman" pitchFamily="18" charset="0"/>
              </a:rPr>
              <a:t>una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 smtClean="0">
                <a:cs typeface="Times New Roman" pitchFamily="18" charset="0"/>
              </a:rPr>
              <a:t>variabile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di</a:t>
            </a:r>
            <a:r>
              <a:rPr kumimoji="1" lang="en-US" sz="2400" b="1" dirty="0">
                <a:cs typeface="Times New Roman" pitchFamily="18" charset="0"/>
              </a:rPr>
              <a:t> tale </a:t>
            </a:r>
            <a:r>
              <a:rPr kumimoji="1" lang="en-US" sz="2400" b="1" dirty="0" err="1">
                <a:cs typeface="Times New Roman" pitchFamily="18" charset="0"/>
              </a:rPr>
              <a:t>tipo</a:t>
            </a:r>
            <a:endParaRPr kumimoji="1" lang="en-US" sz="2400" b="1" dirty="0">
              <a:cs typeface="Times New Roman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143108" y="5214950"/>
            <a:ext cx="588645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54238" indent="-215423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Esempio</a:t>
            </a:r>
            <a:r>
              <a:rPr kumimoji="1" lang="it-IT" sz="2400" b="1">
                <a:cs typeface="Times New Roman" pitchFamily="18" charset="0"/>
              </a:rPr>
              <a:t>: </a:t>
            </a:r>
            <a:r>
              <a:rPr kumimoji="1" lang="it-IT" sz="2000">
                <a:cs typeface="Times New Roman" pitchFamily="18" charset="0"/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 x, *pun_intero;</a:t>
            </a:r>
          </a:p>
          <a:p>
            <a:pPr marL="2154238" indent="-2154238" eaLnBrk="0" hangingPunct="0">
              <a:spcBef>
                <a:spcPct val="50000"/>
              </a:spcBef>
            </a:pPr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smtClean="0">
                <a:solidFill>
                  <a:srgbClr val="3333FF"/>
                </a:solidFill>
              </a:rPr>
              <a:t>pun_intero </a:t>
            </a:r>
            <a:r>
              <a:rPr lang="it-IT" sz="2400" b="1">
                <a:solidFill>
                  <a:srgbClr val="3333FF"/>
                </a:solidFill>
              </a:rPr>
              <a:t>= &amp;x;</a:t>
            </a:r>
            <a:endParaRPr kumimoji="1" lang="it-IT" sz="2400" b="1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214414" y="928670"/>
            <a:ext cx="7720042" cy="144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Puntatore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627063" indent="-627063">
              <a:spcBef>
                <a:spcPct val="50000"/>
              </a:spcBef>
            </a:pPr>
            <a:r>
              <a:rPr kumimoji="1" lang="en-US" sz="2400" b="1" dirty="0" smtClean="0"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variabile che memorizza l’indirizzo di un’altra 	variabile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16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89777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071538" y="1142984"/>
            <a:ext cx="7720042" cy="255454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int:</a:t>
            </a:r>
          </a:p>
          <a:p>
            <a:pPr marL="1077913" indent="-53975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numero intero con o senza segno</a:t>
            </a:r>
          </a:p>
          <a:p>
            <a:pPr marL="1077913" lvl="1" indent="-539750">
              <a:spcBef>
                <a:spcPct val="50000"/>
              </a:spcBef>
              <a:tabLst>
                <a:tab pos="2330450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+28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–34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151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en-US" sz="2400" b="1" smtClean="0"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14414" y="3143248"/>
            <a:ext cx="7720042" cy="32932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double :</a:t>
            </a:r>
          </a:p>
          <a:p>
            <a:pPr marL="1077913" indent="-53975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a)	parte intera, con o senza segno, e parte decimale separate da un punto, sempre presente</a:t>
            </a:r>
          </a:p>
          <a:p>
            <a:pPr marL="1077913" lvl="1" indent="-539750">
              <a:spcBef>
                <a:spcPct val="50000"/>
              </a:spcBef>
              <a:tabLst>
                <a:tab pos="1077913" algn="l"/>
              </a:tabLst>
            </a:pPr>
            <a:r>
              <a:rPr kumimoji="1" lang="it-IT" sz="2400" b="1" smtClean="0">
                <a:cs typeface="Times New Roman" pitchFamily="18" charset="0"/>
              </a:rPr>
              <a:t>b)	è ammessa la notazione scientifica</a:t>
            </a:r>
            <a:endParaRPr kumimoji="1" lang="en-US" sz="2400" b="1" smtClean="0">
              <a:cs typeface="Times New Roman" pitchFamily="18" charset="0"/>
            </a:endParaRPr>
          </a:p>
          <a:p>
            <a:pPr marL="1077913" lvl="1" indent="-539750">
              <a:spcBef>
                <a:spcPct val="50000"/>
              </a:spcBef>
              <a:tabLst>
                <a:tab pos="2066925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cs typeface="Times New Roman" pitchFamily="18" charset="0"/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+341.8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–34.</a:t>
            </a:r>
            <a:r>
              <a:rPr kumimoji="1" lang="it-IT" sz="2400" b="1" smtClean="0">
                <a:cs typeface="Times New Roman" pitchFamily="18" charset="0"/>
              </a:rPr>
              <a:t>,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21.3E-8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+48.324E+5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  <p:bldP spid="7" grpId="0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7664</TotalTime>
  <Words>319</Words>
  <Application>Microsoft Office PowerPoint</Application>
  <PresentationFormat>Presentazione su schermo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Calibri</vt:lpstr>
      <vt:lpstr>Gill Sans MT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Definizione di una variabile</vt:lpstr>
      <vt:lpstr>I tipi predefiniti</vt:lpstr>
      <vt:lpstr>I tipi predefiniti</vt:lpstr>
      <vt:lpstr>I qualificatori di tipo</vt:lpstr>
      <vt:lpstr>I qualificatori di tipo: esempi</vt:lpstr>
      <vt:lpstr>I qualificatori di tipo: esempi</vt:lpstr>
      <vt:lpstr>Definizione di un puntatore</vt:lpstr>
      <vt:lpstr>Le costanti per i tipi predefiniti</vt:lpstr>
      <vt:lpstr>Le costanti per i tipi predefiniti</vt:lpstr>
      <vt:lpstr>La tabella dei codici ASCII</vt:lpstr>
      <vt:lpstr>Le costanti per i puntatori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772</cp:revision>
  <dcterms:created xsi:type="dcterms:W3CDTF">2007-12-10T14:15:35Z</dcterms:created>
  <dcterms:modified xsi:type="dcterms:W3CDTF">2019-04-01T15:25:45Z</dcterms:modified>
</cp:coreProperties>
</file>